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97" r:id="rId2"/>
    <p:sldId id="581" r:id="rId3"/>
    <p:sldId id="707" r:id="rId4"/>
    <p:sldId id="794" r:id="rId5"/>
    <p:sldId id="434" r:id="rId6"/>
  </p:sldIdLst>
  <p:sldSz cx="9144000" cy="6858000" type="screen4x3"/>
  <p:notesSz cx="7099300" cy="10234613"/>
  <p:embeddedFontLst>
    <p:embeddedFont>
      <p:font typeface="Arial Rounded MT Bold" panose="020F070403050403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ursive Elegant Normal" panose="00000400000000000000" pitchFamily="2" charset="0"/>
      <p:regular r:id="rId14"/>
    </p:embeddedFont>
    <p:embeddedFont>
      <p:font typeface="Tahoma" panose="020B0604030504040204" pitchFamily="34" charset="0"/>
      <p:regular r:id="rId15"/>
      <p:bold r:id="rId16"/>
    </p:embeddedFont>
  </p:embeddedFontLst>
  <p:custShowLst>
    <p:custShow name="kalte Netze-MFH" id="0">
      <p:sldLst>
        <p:sld r:id="rId6"/>
      </p:sldLst>
    </p:custShow>
    <p:custShow name="Sonnenenergie und Wärmepumpen" id="1">
      <p:sldLst>
        <p:sld r:id="rId3"/>
        <p:sld r:id="rId6"/>
      </p:sldLst>
    </p:custShow>
    <p:custShow name="Mitmachnetze-45min-Biogas" id="2">
      <p:sldLst>
        <p:sld r:id="rId2"/>
        <p:sld r:id="rId3"/>
        <p:sld r:id="rId6"/>
      </p:sldLst>
    </p:custShow>
    <p:custShow name="Haßfurth-20-03-2019" id="3">
      <p:sldLst>
        <p:sld r:id="rId2"/>
        <p:sld r:id="rId3"/>
        <p:sld r:id="rId6"/>
      </p:sldLst>
    </p:custShow>
    <p:custShow name="5min-KIW" id="4">
      <p:sldLst>
        <p:sld r:id="rId2"/>
        <p:sld r:id="rId6"/>
      </p:sldLst>
    </p:custShow>
    <p:custShow name="Dollnstein-26-06-2019" id="5">
      <p:sldLst>
        <p:sld r:id="rId2"/>
        <p:sld r:id="rId3"/>
        <p:sld r:id="rId6"/>
      </p:sldLst>
    </p:custShow>
    <p:custShow name="anthropogene u geogene Aquifere" id="6">
      <p:sldLst>
        <p:sld r:id="rId6"/>
      </p:sldLst>
    </p:custShow>
    <p:custShow name="Mitmachnetze-Inhouseschulung" id="7">
      <p:sldLst>
        <p:sld r:id="rId2"/>
        <p:sld r:id="rId3"/>
        <p:sld r:id="rId6"/>
      </p:sldLst>
    </p:custShow>
    <p:custShow name="Niesky-45-min-29-10-2019" id="8">
      <p:sldLst>
        <p:sld r:id="rId2"/>
        <p:sld r:id="rId6"/>
      </p:sldLst>
    </p:custShow>
    <p:custShow name="Mitmachnetze-CIO-27-11-2019-210" id="9">
      <p:sldLst>
        <p:sld r:id="rId2"/>
        <p:sld r:id="rId3"/>
        <p:sld r:id="rId6"/>
      </p:sldLst>
    </p:custShow>
    <p:custShow name="Neue Energiesysteme-04-02-2020" id="10">
      <p:sldLst>
        <p:sld r:id="rId3"/>
      </p:sldLst>
    </p:custShow>
    <p:custShow name="KIW-10min" id="11">
      <p:sldLst>
        <p:sld r:id="rId2"/>
        <p:sld r:id="rId3"/>
        <p:sld r:id="rId6"/>
      </p:sldLst>
    </p:custShow>
    <p:custShow name="Dörfer-03-2020" id="12">
      <p:sldLst>
        <p:sld r:id="rId3"/>
        <p:sld r:id="rId6"/>
      </p:sldLst>
    </p:custShow>
    <p:custShow name="25 Varianten ohne Öl und Gas" id="13">
      <p:sldLst>
        <p:sld r:id="rId3"/>
        <p:sld r:id="rId6"/>
      </p:sldLst>
    </p:custShow>
    <p:custShow name="Wärme aus Kälte - Göttingen" id="14">
      <p:sldLst>
        <p:sld r:id="rId3"/>
        <p:sld r:id="rId6"/>
      </p:sldLst>
    </p:custShow>
    <p:custShow name="Ringrohrsonden" id="15">
      <p:sldLst>
        <p:sld r:id="rId3"/>
      </p:sldLst>
    </p:custShow>
    <p:custShow name="Denkmal an Sonne" id="16">
      <p:sldLst>
        <p:sld r:id="rId3"/>
        <p:sld r:id="rId6"/>
      </p:sldLst>
    </p:custShow>
    <p:custShow name="Energieeffizienz-Netzwerke" id="17">
      <p:sldLst/>
    </p:custShow>
    <p:custShow name="KIW-19-11-20-AK-Speicher-CIO" id="18">
      <p:sldLst>
        <p:sld r:id="rId3"/>
        <p:sld r:id="rId6"/>
      </p:sldLst>
    </p:custShow>
    <p:custShow name="Lauta-23-2-21" id="19">
      <p:sldLst>
        <p:sld r:id="rId3"/>
        <p:sld r:id="rId6"/>
      </p:sldLst>
    </p:custShow>
    <p:custShow name="Selzer-26-2-21" id="20">
      <p:sldLst/>
    </p:custShow>
    <p:custShow name="Chemiepark-7-4-21" id="21">
      <p:sldLst>
        <p:sld r:id="rId2"/>
        <p:sld r:id="rId3"/>
      </p:sldLst>
    </p:custShow>
    <p:custShow name="WSL-15-04-2021" id="22">
      <p:sldLst>
        <p:sld r:id="rId6"/>
      </p:sldLst>
    </p:custShow>
    <p:custShow name="Thür. Ernährungs-Netzwerk-19.5." id="23">
      <p:sldLst>
        <p:sld r:id="rId3"/>
        <p:sld r:id="rId6"/>
      </p:sldLst>
    </p:custShow>
    <p:custShow name="NES im NEU - 1.6.21." id="24">
      <p:sldLst/>
    </p:custShow>
    <p:custShow name="Wasserwege &amp; Industriekultur" id="25">
      <p:sldLst>
        <p:sld r:id="rId6"/>
      </p:sldLst>
    </p:custShow>
    <p:custShow name="Flexigast-15-06-21" id="26">
      <p:sldLst/>
    </p:custShow>
    <p:custShow name="ThEEN-Meitingen-Wärmenetze" id="27">
      <p:sldLst>
        <p:sld r:id="rId2"/>
        <p:sld r:id="rId6"/>
      </p:sldLst>
    </p:custShow>
    <p:custShow name="Sangerhausen-15-9-2021" id="28">
      <p:sldLst>
        <p:sld r:id="rId3"/>
        <p:sld r:id="rId6"/>
      </p:sldLst>
    </p:custShow>
    <p:custShow name="Aquifere im NES - 5-10-2021" id="29">
      <p:sldLst>
        <p:sld r:id="rId6"/>
      </p:sldLst>
    </p:custShow>
    <p:custShow name="KEEN-MITZ-12-10-2021" id="30">
      <p:sldLst>
        <p:sld r:id="rId4"/>
      </p:sldLst>
    </p:custShow>
    <p:custShow name="Seethermie-2-AK-WuK-14.10-2021" id="31">
      <p:sldLst>
        <p:sld r:id="rId6"/>
      </p:sldLst>
    </p:custShow>
    <p:custShow name="Borsdorf-24-1-22" id="32">
      <p:sldLst>
        <p:sld r:id="rId3"/>
        <p:sld r:id="rId6"/>
      </p:sldLst>
    </p:custShow>
    <p:custShow name="flexigast-25-1-22" id="33">
      <p:sldLst>
        <p:sld r:id="rId4"/>
      </p:sldLst>
    </p:custShow>
    <p:custShow name="KEEN-Dessau-Ost-Muldestausee" id="34">
      <p:sldLst>
        <p:sld r:id="rId3"/>
        <p:sld r:id="rId6"/>
      </p:sldLst>
    </p:custShow>
    <p:custShow name="HTWK-11-5-22-Wärme aus Kälte" id="35">
      <p:sldLst>
        <p:sld r:id="rId6"/>
      </p:sldLst>
    </p:custShow>
    <p:custShow name="Die Linke im Th LT-25-5-22" id="36">
      <p:sldLst>
        <p:sld r:id="rId4"/>
        <p:sld r:id="rId6"/>
      </p:sldLst>
    </p:custShow>
    <p:custShow name="VHS-LK-LL-6-7-22" id="37">
      <p:sldLst/>
    </p:custShow>
    <p:custShow name="flexigast-23-8-22" id="38">
      <p:sldLst/>
    </p:custShow>
  </p:custShowLst>
  <p:defaultTextStyle>
    <a:defPPr>
      <a:defRPr lang="de-DE"/>
    </a:defPPr>
    <a:lvl1pPr algn="just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just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just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just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just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840C75F-6A7C-43CB-A55A-26FA1939A9AA}">
          <p14:sldIdLst>
            <p14:sldId id="497"/>
            <p14:sldId id="581"/>
            <p14:sldId id="707"/>
            <p14:sldId id="794"/>
            <p14:sldId id="434"/>
          </p14:sldIdLst>
        </p14:section>
        <p14:section name="Abschnitt ohne Titel" id="{D502B11D-3355-4C97-BCD2-53621D926F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9900"/>
    <a:srgbClr val="FFFFCC"/>
    <a:srgbClr val="008000"/>
    <a:srgbClr val="993300"/>
    <a:srgbClr val="000000"/>
    <a:srgbClr val="00CC99"/>
    <a:srgbClr val="CC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315" autoAdjust="0"/>
    <p:restoredTop sz="96110" autoAdjust="0"/>
  </p:normalViewPr>
  <p:slideViewPr>
    <p:cSldViewPr>
      <p:cViewPr>
        <p:scale>
          <a:sx n="75" d="100"/>
          <a:sy n="75" d="100"/>
        </p:scale>
        <p:origin x="1412" y="-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18" y="-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8" y="28"/>
            <a:ext cx="3076363" cy="512399"/>
          </a:xfrm>
          <a:prstGeom prst="rect">
            <a:avLst/>
          </a:prstGeom>
        </p:spPr>
        <p:txBody>
          <a:bodyPr vert="horz" lIns="96085" tIns="48047" rIns="96085" bIns="48047" rtlCol="0"/>
          <a:lstStyle>
            <a:lvl1pPr algn="l">
              <a:defRPr sz="15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315" y="28"/>
            <a:ext cx="3076363" cy="512399"/>
          </a:xfrm>
          <a:prstGeom prst="rect">
            <a:avLst/>
          </a:prstGeom>
        </p:spPr>
        <p:txBody>
          <a:bodyPr vert="horz" lIns="96085" tIns="48047" rIns="96085" bIns="48047" rtlCol="0"/>
          <a:lstStyle>
            <a:lvl1pPr algn="r">
              <a:defRPr sz="1500"/>
            </a:lvl1pPr>
          </a:lstStyle>
          <a:p>
            <a:pPr>
              <a:defRPr/>
            </a:pPr>
            <a:fld id="{EF06CE93-4786-4C2C-9A66-CABDC5865592}" type="datetime10">
              <a:rPr lang="de-DE"/>
              <a:pPr>
                <a:defRPr/>
              </a:pPr>
              <a:t>17:06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8" y="9720573"/>
            <a:ext cx="3076363" cy="512399"/>
          </a:xfrm>
          <a:prstGeom prst="rect">
            <a:avLst/>
          </a:prstGeom>
        </p:spPr>
        <p:txBody>
          <a:bodyPr vert="horz" lIns="96085" tIns="48047" rIns="96085" bIns="48047" rtlCol="0" anchor="b"/>
          <a:lstStyle>
            <a:lvl1pPr algn="l">
              <a:defRPr sz="15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315" y="9720573"/>
            <a:ext cx="3076363" cy="512399"/>
          </a:xfrm>
          <a:prstGeom prst="rect">
            <a:avLst/>
          </a:prstGeom>
        </p:spPr>
        <p:txBody>
          <a:bodyPr vert="horz" lIns="96085" tIns="48047" rIns="96085" bIns="48047" rtlCol="0" anchor="b"/>
          <a:lstStyle>
            <a:lvl1pPr algn="r">
              <a:defRPr sz="1500"/>
            </a:lvl1pPr>
          </a:lstStyle>
          <a:p>
            <a:pPr>
              <a:defRPr/>
            </a:pPr>
            <a:fld id="{703E4C7C-EC71-4B60-B23E-F1C81F761F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23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" y="28"/>
            <a:ext cx="3076363" cy="51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7" rIns="96085" bIns="48047" numCol="1" anchor="t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5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61" y="28"/>
            <a:ext cx="3076363" cy="51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7" rIns="96085" bIns="48047" numCol="1" anchor="t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500"/>
            </a:lvl1pPr>
          </a:lstStyle>
          <a:p>
            <a:pPr>
              <a:defRPr/>
            </a:pPr>
            <a:fld id="{34C2AD64-8B84-4DF0-BB10-A427068814EB}" type="datetime10">
              <a:rPr lang="de-DE"/>
              <a:pPr>
                <a:defRPr/>
              </a:pPr>
              <a:t>17:06</a:t>
            </a:fld>
            <a:endParaRPr lang="de-DE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99" y="4861944"/>
            <a:ext cx="5206151" cy="460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7" rIns="96085" bIns="48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" y="9722236"/>
            <a:ext cx="3076363" cy="5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7" rIns="96085" bIns="48047" numCol="1" anchor="b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5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61" y="9722236"/>
            <a:ext cx="3076363" cy="5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7" rIns="96085" bIns="48047" numCol="1" anchor="b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500"/>
            </a:lvl1pPr>
          </a:lstStyle>
          <a:p>
            <a:pPr>
              <a:defRPr/>
            </a:pPr>
            <a:fld id="{13E87534-EE2B-40AC-BF6B-775672C758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318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  <p:sp>
        <p:nvSpPr>
          <p:cNvPr id="64516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078CCDF-82E0-4360-8745-C8D0EBE50CEA}" type="datetime10">
              <a:rPr lang="de-DE" smtClean="0"/>
              <a:pPr/>
              <a:t>17:06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28A96-35FC-4119-9F80-309EAD2FFF1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1A8D-416C-4434-ADDE-C3938AF19ECC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74C0-4D76-4C0E-A752-095EE6952F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AF62E-22CB-4B0D-BF8B-AA1F764F856E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487-2DAC-4B8B-8E2F-72203B0E5F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368C2-3D9B-4DA5-9023-C2A0E296443C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43BF-0BF1-4A10-8B07-2FB4DA1B8D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1957-B534-4D8F-BDB9-EBEF65D7D0F7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84C87-1B67-4AF1-B469-4D49B9C727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BA21F-85FA-430E-A7E0-147E7C01E910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9537-424A-4AE0-8879-00D3E3A6930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AD028-48F6-49D5-838F-5CC8939FB154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DA9B-E3C2-4E39-8460-872E2935D1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684D-908C-44C1-9218-A7B7A7A23CE3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382E-C6A6-42D3-9FCC-D4D9E193E2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811D1-3706-4CEC-BA40-01C657A274FF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EB29-561E-4F99-B113-CB7F3BF829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9418B-3BFF-4027-B99D-BC7328B7E98A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B43BF-7298-4E90-BA11-EEEAB86621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5773-2AE4-46ED-B5CA-432E8143DA6C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A89B6-E1F3-41EE-8530-8A6152FE54E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7305-2352-41A9-8ABF-6EE5C67F6855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0340-D59E-4301-B39C-7C91D59AB1C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3B7DA-4936-48C0-971B-20933F2C36A9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8F05-8DAB-4BFD-AC1A-84A948C58D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02B10-5B68-4C29-8EF4-70E9F881DF63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52B7-B4FE-421F-8CC6-E38D6BD31F5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B9E8E-8F73-49C8-814D-1B96DE38923D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0AB8-BDA4-4862-A103-174C0480DF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FFFF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auto">
          <a:xfrm>
            <a:off x="282575" y="265113"/>
            <a:ext cx="8720138" cy="3392487"/>
          </a:xfrm>
          <a:custGeom>
            <a:avLst/>
            <a:gdLst/>
            <a:ahLst/>
            <a:cxnLst>
              <a:cxn ang="0">
                <a:pos x="2288" y="258"/>
              </a:cxn>
              <a:cxn ang="0">
                <a:pos x="1566" y="177"/>
              </a:cxn>
              <a:cxn ang="0">
                <a:pos x="2126" y="298"/>
              </a:cxn>
              <a:cxn ang="0">
                <a:pos x="2434" y="380"/>
              </a:cxn>
              <a:cxn ang="0">
                <a:pos x="2783" y="469"/>
              </a:cxn>
              <a:cxn ang="0">
                <a:pos x="2369" y="453"/>
              </a:cxn>
              <a:cxn ang="0">
                <a:pos x="2175" y="420"/>
              </a:cxn>
              <a:cxn ang="0">
                <a:pos x="1858" y="363"/>
              </a:cxn>
              <a:cxn ang="0">
                <a:pos x="1623" y="298"/>
              </a:cxn>
              <a:cxn ang="0">
                <a:pos x="1436" y="282"/>
              </a:cxn>
              <a:cxn ang="0">
                <a:pos x="1299" y="242"/>
              </a:cxn>
              <a:cxn ang="0">
                <a:pos x="1088" y="250"/>
              </a:cxn>
              <a:cxn ang="0">
                <a:pos x="560" y="258"/>
              </a:cxn>
              <a:cxn ang="0">
                <a:pos x="252" y="234"/>
              </a:cxn>
              <a:cxn ang="0">
                <a:pos x="179" y="193"/>
              </a:cxn>
              <a:cxn ang="0">
                <a:pos x="0" y="63"/>
              </a:cxn>
              <a:cxn ang="0">
                <a:pos x="309" y="136"/>
              </a:cxn>
              <a:cxn ang="0">
                <a:pos x="317" y="144"/>
              </a:cxn>
              <a:cxn ang="0">
                <a:pos x="1956" y="87"/>
              </a:cxn>
              <a:cxn ang="0">
                <a:pos x="3319" y="47"/>
              </a:cxn>
              <a:cxn ang="0">
                <a:pos x="3951" y="282"/>
              </a:cxn>
              <a:cxn ang="0">
                <a:pos x="4122" y="234"/>
              </a:cxn>
              <a:cxn ang="0">
                <a:pos x="4495" y="404"/>
              </a:cxn>
              <a:cxn ang="0">
                <a:pos x="4690" y="444"/>
              </a:cxn>
              <a:cxn ang="0">
                <a:pos x="4876" y="469"/>
              </a:cxn>
              <a:cxn ang="0">
                <a:pos x="4933" y="526"/>
              </a:cxn>
              <a:cxn ang="0">
                <a:pos x="4957" y="550"/>
              </a:cxn>
              <a:cxn ang="0">
                <a:pos x="5120" y="639"/>
              </a:cxn>
              <a:cxn ang="0">
                <a:pos x="5331" y="793"/>
              </a:cxn>
              <a:cxn ang="0">
                <a:pos x="5428" y="1102"/>
              </a:cxn>
              <a:cxn ang="0">
                <a:pos x="5249" y="939"/>
              </a:cxn>
              <a:cxn ang="0">
                <a:pos x="5103" y="818"/>
              </a:cxn>
              <a:cxn ang="0">
                <a:pos x="4844" y="607"/>
              </a:cxn>
              <a:cxn ang="0">
                <a:pos x="4511" y="566"/>
              </a:cxn>
              <a:cxn ang="0">
                <a:pos x="4349" y="428"/>
              </a:cxn>
              <a:cxn ang="0">
                <a:pos x="4105" y="331"/>
              </a:cxn>
              <a:cxn ang="0">
                <a:pos x="4081" y="347"/>
              </a:cxn>
              <a:cxn ang="0">
                <a:pos x="4195" y="501"/>
              </a:cxn>
              <a:cxn ang="0">
                <a:pos x="4252" y="550"/>
              </a:cxn>
              <a:cxn ang="0">
                <a:pos x="4617" y="672"/>
              </a:cxn>
              <a:cxn ang="0">
                <a:pos x="4771" y="777"/>
              </a:cxn>
              <a:cxn ang="0">
                <a:pos x="5063" y="1020"/>
              </a:cxn>
              <a:cxn ang="0">
                <a:pos x="5298" y="1231"/>
              </a:cxn>
              <a:cxn ang="0">
                <a:pos x="5452" y="2067"/>
              </a:cxn>
              <a:cxn ang="0">
                <a:pos x="5225" y="1459"/>
              </a:cxn>
              <a:cxn ang="0">
                <a:pos x="4746" y="1029"/>
              </a:cxn>
              <a:cxn ang="0">
                <a:pos x="4414" y="745"/>
              </a:cxn>
              <a:cxn ang="0">
                <a:pos x="4341" y="712"/>
              </a:cxn>
              <a:cxn ang="0">
                <a:pos x="4284" y="672"/>
              </a:cxn>
              <a:cxn ang="0">
                <a:pos x="4049" y="615"/>
              </a:cxn>
              <a:cxn ang="0">
                <a:pos x="3984" y="574"/>
              </a:cxn>
              <a:cxn ang="0">
                <a:pos x="3903" y="542"/>
              </a:cxn>
              <a:cxn ang="0">
                <a:pos x="3781" y="485"/>
              </a:cxn>
              <a:cxn ang="0">
                <a:pos x="3716" y="453"/>
              </a:cxn>
              <a:cxn ang="0">
                <a:pos x="3586" y="396"/>
              </a:cxn>
              <a:cxn ang="0">
                <a:pos x="3424" y="323"/>
              </a:cxn>
              <a:cxn ang="0">
                <a:pos x="3100" y="266"/>
              </a:cxn>
              <a:cxn ang="0">
                <a:pos x="2856" y="258"/>
              </a:cxn>
              <a:cxn ang="0">
                <a:pos x="2548" y="274"/>
              </a:cxn>
            </a:cxnLst>
            <a:rect l="0" t="0" r="r" b="b"/>
            <a:pathLst>
              <a:path w="5493" h="2137">
                <a:moveTo>
                  <a:pt x="2288" y="258"/>
                </a:moveTo>
                <a:cubicBezTo>
                  <a:pt x="2168" y="245"/>
                  <a:pt x="1593" y="170"/>
                  <a:pt x="1566" y="177"/>
                </a:cubicBezTo>
                <a:cubicBezTo>
                  <a:pt x="1539" y="184"/>
                  <a:pt x="1981" y="264"/>
                  <a:pt x="2126" y="298"/>
                </a:cubicBezTo>
                <a:cubicBezTo>
                  <a:pt x="2153" y="318"/>
                  <a:pt x="2402" y="369"/>
                  <a:pt x="2434" y="380"/>
                </a:cubicBezTo>
                <a:cubicBezTo>
                  <a:pt x="2477" y="421"/>
                  <a:pt x="2724" y="457"/>
                  <a:pt x="2783" y="469"/>
                </a:cubicBezTo>
                <a:cubicBezTo>
                  <a:pt x="2772" y="481"/>
                  <a:pt x="2470" y="461"/>
                  <a:pt x="2369" y="453"/>
                </a:cubicBezTo>
                <a:cubicBezTo>
                  <a:pt x="2268" y="445"/>
                  <a:pt x="2260" y="435"/>
                  <a:pt x="2175" y="420"/>
                </a:cubicBezTo>
                <a:cubicBezTo>
                  <a:pt x="2144" y="405"/>
                  <a:pt x="1950" y="383"/>
                  <a:pt x="1858" y="363"/>
                </a:cubicBezTo>
                <a:cubicBezTo>
                  <a:pt x="1766" y="343"/>
                  <a:pt x="1693" y="312"/>
                  <a:pt x="1623" y="298"/>
                </a:cubicBezTo>
                <a:cubicBezTo>
                  <a:pt x="1603" y="287"/>
                  <a:pt x="1474" y="295"/>
                  <a:pt x="1436" y="282"/>
                </a:cubicBezTo>
                <a:cubicBezTo>
                  <a:pt x="1066" y="285"/>
                  <a:pt x="1664" y="306"/>
                  <a:pt x="1299" y="242"/>
                </a:cubicBezTo>
                <a:cubicBezTo>
                  <a:pt x="1186" y="248"/>
                  <a:pt x="1211" y="247"/>
                  <a:pt x="1088" y="250"/>
                </a:cubicBezTo>
                <a:cubicBezTo>
                  <a:pt x="965" y="253"/>
                  <a:pt x="699" y="261"/>
                  <a:pt x="560" y="258"/>
                </a:cubicBezTo>
                <a:cubicBezTo>
                  <a:pt x="552" y="250"/>
                  <a:pt x="262" y="240"/>
                  <a:pt x="252" y="234"/>
                </a:cubicBezTo>
                <a:cubicBezTo>
                  <a:pt x="245" y="229"/>
                  <a:pt x="185" y="198"/>
                  <a:pt x="179" y="193"/>
                </a:cubicBezTo>
                <a:cubicBezTo>
                  <a:pt x="121" y="144"/>
                  <a:pt x="56" y="81"/>
                  <a:pt x="0" y="63"/>
                </a:cubicBezTo>
                <a:cubicBezTo>
                  <a:pt x="78" y="32"/>
                  <a:pt x="201" y="128"/>
                  <a:pt x="309" y="136"/>
                </a:cubicBezTo>
                <a:cubicBezTo>
                  <a:pt x="338" y="146"/>
                  <a:pt x="341" y="144"/>
                  <a:pt x="317" y="144"/>
                </a:cubicBezTo>
                <a:cubicBezTo>
                  <a:pt x="864" y="128"/>
                  <a:pt x="1409" y="104"/>
                  <a:pt x="1956" y="87"/>
                </a:cubicBezTo>
                <a:cubicBezTo>
                  <a:pt x="2498" y="46"/>
                  <a:pt x="2328" y="54"/>
                  <a:pt x="3319" y="47"/>
                </a:cubicBezTo>
                <a:cubicBezTo>
                  <a:pt x="3602" y="0"/>
                  <a:pt x="3664" y="302"/>
                  <a:pt x="3951" y="282"/>
                </a:cubicBezTo>
                <a:cubicBezTo>
                  <a:pt x="4133" y="331"/>
                  <a:pt x="4029" y="225"/>
                  <a:pt x="4122" y="234"/>
                </a:cubicBezTo>
                <a:cubicBezTo>
                  <a:pt x="4213" y="254"/>
                  <a:pt x="4400" y="369"/>
                  <a:pt x="4495" y="404"/>
                </a:cubicBezTo>
                <a:cubicBezTo>
                  <a:pt x="4510" y="430"/>
                  <a:pt x="4667" y="442"/>
                  <a:pt x="4690" y="444"/>
                </a:cubicBezTo>
                <a:cubicBezTo>
                  <a:pt x="4736" y="457"/>
                  <a:pt x="4831" y="454"/>
                  <a:pt x="4876" y="469"/>
                </a:cubicBezTo>
                <a:cubicBezTo>
                  <a:pt x="4918" y="460"/>
                  <a:pt x="4903" y="530"/>
                  <a:pt x="4933" y="526"/>
                </a:cubicBezTo>
                <a:cubicBezTo>
                  <a:pt x="4967" y="525"/>
                  <a:pt x="4921" y="533"/>
                  <a:pt x="4957" y="550"/>
                </a:cubicBezTo>
                <a:cubicBezTo>
                  <a:pt x="4983" y="562"/>
                  <a:pt x="5095" y="624"/>
                  <a:pt x="5120" y="639"/>
                </a:cubicBezTo>
                <a:cubicBezTo>
                  <a:pt x="5186" y="678"/>
                  <a:pt x="5257" y="784"/>
                  <a:pt x="5331" y="793"/>
                </a:cubicBezTo>
                <a:cubicBezTo>
                  <a:pt x="5350" y="851"/>
                  <a:pt x="5493" y="1073"/>
                  <a:pt x="5428" y="1102"/>
                </a:cubicBezTo>
                <a:cubicBezTo>
                  <a:pt x="5406" y="1125"/>
                  <a:pt x="5321" y="946"/>
                  <a:pt x="5249" y="939"/>
                </a:cubicBezTo>
                <a:cubicBezTo>
                  <a:pt x="5134" y="920"/>
                  <a:pt x="5209" y="870"/>
                  <a:pt x="5103" y="818"/>
                </a:cubicBezTo>
                <a:cubicBezTo>
                  <a:pt x="5089" y="811"/>
                  <a:pt x="4857" y="616"/>
                  <a:pt x="4844" y="607"/>
                </a:cubicBezTo>
                <a:cubicBezTo>
                  <a:pt x="4782" y="596"/>
                  <a:pt x="4593" y="596"/>
                  <a:pt x="4511" y="566"/>
                </a:cubicBezTo>
                <a:cubicBezTo>
                  <a:pt x="4468" y="520"/>
                  <a:pt x="4409" y="445"/>
                  <a:pt x="4349" y="428"/>
                </a:cubicBezTo>
                <a:cubicBezTo>
                  <a:pt x="4311" y="431"/>
                  <a:pt x="4143" y="324"/>
                  <a:pt x="4105" y="331"/>
                </a:cubicBezTo>
                <a:cubicBezTo>
                  <a:pt x="4096" y="333"/>
                  <a:pt x="4082" y="337"/>
                  <a:pt x="4081" y="347"/>
                </a:cubicBezTo>
                <a:cubicBezTo>
                  <a:pt x="4073" y="442"/>
                  <a:pt x="4133" y="456"/>
                  <a:pt x="4195" y="501"/>
                </a:cubicBezTo>
                <a:cubicBezTo>
                  <a:pt x="4215" y="516"/>
                  <a:pt x="4230" y="539"/>
                  <a:pt x="4252" y="550"/>
                </a:cubicBezTo>
                <a:cubicBezTo>
                  <a:pt x="4322" y="579"/>
                  <a:pt x="4531" y="634"/>
                  <a:pt x="4617" y="672"/>
                </a:cubicBezTo>
                <a:cubicBezTo>
                  <a:pt x="4662" y="687"/>
                  <a:pt x="4723" y="772"/>
                  <a:pt x="4771" y="777"/>
                </a:cubicBezTo>
                <a:cubicBezTo>
                  <a:pt x="4824" y="790"/>
                  <a:pt x="5010" y="1004"/>
                  <a:pt x="5063" y="1020"/>
                </a:cubicBezTo>
                <a:cubicBezTo>
                  <a:pt x="5116" y="1055"/>
                  <a:pt x="5246" y="1196"/>
                  <a:pt x="5298" y="1231"/>
                </a:cubicBezTo>
                <a:cubicBezTo>
                  <a:pt x="5356" y="1270"/>
                  <a:pt x="5396" y="2025"/>
                  <a:pt x="5452" y="2067"/>
                </a:cubicBezTo>
                <a:cubicBezTo>
                  <a:pt x="5426" y="2137"/>
                  <a:pt x="5379" y="1477"/>
                  <a:pt x="5225" y="1459"/>
                </a:cubicBezTo>
                <a:cubicBezTo>
                  <a:pt x="5125" y="1447"/>
                  <a:pt x="4844" y="1055"/>
                  <a:pt x="4746" y="1029"/>
                </a:cubicBezTo>
                <a:cubicBezTo>
                  <a:pt x="4604" y="951"/>
                  <a:pt x="4578" y="764"/>
                  <a:pt x="4414" y="745"/>
                </a:cubicBezTo>
                <a:cubicBezTo>
                  <a:pt x="4390" y="734"/>
                  <a:pt x="4364" y="726"/>
                  <a:pt x="4341" y="712"/>
                </a:cubicBezTo>
                <a:cubicBezTo>
                  <a:pt x="4252" y="658"/>
                  <a:pt x="4350" y="694"/>
                  <a:pt x="4284" y="672"/>
                </a:cubicBezTo>
                <a:cubicBezTo>
                  <a:pt x="4218" y="626"/>
                  <a:pt x="4126" y="630"/>
                  <a:pt x="4049" y="615"/>
                </a:cubicBezTo>
                <a:cubicBezTo>
                  <a:pt x="4027" y="601"/>
                  <a:pt x="4006" y="588"/>
                  <a:pt x="3984" y="574"/>
                </a:cubicBezTo>
                <a:cubicBezTo>
                  <a:pt x="3960" y="562"/>
                  <a:pt x="3910" y="519"/>
                  <a:pt x="3903" y="542"/>
                </a:cubicBezTo>
                <a:cubicBezTo>
                  <a:pt x="3869" y="527"/>
                  <a:pt x="3804" y="499"/>
                  <a:pt x="3781" y="485"/>
                </a:cubicBezTo>
                <a:cubicBezTo>
                  <a:pt x="3750" y="470"/>
                  <a:pt x="3748" y="468"/>
                  <a:pt x="3716" y="453"/>
                </a:cubicBezTo>
                <a:cubicBezTo>
                  <a:pt x="3670" y="430"/>
                  <a:pt x="3636" y="406"/>
                  <a:pt x="3586" y="396"/>
                </a:cubicBezTo>
                <a:cubicBezTo>
                  <a:pt x="3532" y="374"/>
                  <a:pt x="3480" y="338"/>
                  <a:pt x="3424" y="323"/>
                </a:cubicBezTo>
                <a:cubicBezTo>
                  <a:pt x="3238" y="271"/>
                  <a:pt x="3248" y="277"/>
                  <a:pt x="3100" y="266"/>
                </a:cubicBezTo>
                <a:cubicBezTo>
                  <a:pt x="3001" y="250"/>
                  <a:pt x="2981" y="252"/>
                  <a:pt x="2856" y="258"/>
                </a:cubicBezTo>
                <a:cubicBezTo>
                  <a:pt x="2764" y="259"/>
                  <a:pt x="2599" y="271"/>
                  <a:pt x="2548" y="274"/>
                </a:cubicBezTo>
              </a:path>
            </a:pathLst>
          </a:cu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B69203FE-FC74-4539-ACD5-783B3987ECB4}" type="datetime1">
              <a:rPr lang="de-DE"/>
              <a:pPr>
                <a:defRPr/>
              </a:pPr>
              <a:t>27.09.2023</a:t>
            </a:fld>
            <a:endParaRPr lang="de-DE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1F3285B-DF63-43B8-81ED-D3980A8071D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858000" y="30480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 dirty="0"/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7696200" y="533400"/>
          <a:ext cx="13684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" r:id="rId16" imgW="6087325" imgH="1943371" progId="PBrush">
                  <p:embed/>
                </p:oleObj>
              </mc:Choice>
              <mc:Fallback>
                <p:oleObj name="Bitmap" r:id="rId16" imgW="6087325" imgH="1943371" progId="PBrush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33400"/>
                        <a:ext cx="13684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WordArt 16"/>
          <p:cNvSpPr>
            <a:spLocks noChangeArrowheads="1" noChangeShapeType="1"/>
          </p:cNvSpPr>
          <p:nvPr/>
        </p:nvSpPr>
        <p:spPr bwMode="auto">
          <a:xfrm>
            <a:off x="6400800" y="0"/>
            <a:ext cx="2286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625"/>
              </a:avLst>
            </a:prstTxWarp>
          </a:bodyPr>
          <a:lstStyle/>
          <a:p>
            <a:pPr algn="ctr"/>
            <a:r>
              <a:rPr lang="de-DE" sz="4000" b="1" kern="10" spc="-200" dirty="0">
                <a:ln w="127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8100000" algn="ctr" rotWithShape="0">
                    <a:srgbClr val="800000"/>
                  </a:outerShdw>
                </a:effectLst>
                <a:latin typeface="Cursive Elegant Normal"/>
              </a:rPr>
              <a:t>Technische Beratung</a:t>
            </a:r>
          </a:p>
          <a:p>
            <a:pPr algn="ctr"/>
            <a:r>
              <a:rPr lang="de-DE" sz="4000" b="1" kern="10" spc="-200" dirty="0">
                <a:ln w="127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8100000" algn="ctr" rotWithShape="0">
                    <a:srgbClr val="800000"/>
                  </a:outerShdw>
                </a:effectLst>
                <a:latin typeface="Cursive Elegant Normal"/>
              </a:rPr>
              <a:t>für Systemtechnik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ransition spd="med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172200" y="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2590800" y="1524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4103" name="Freeform 13"/>
          <p:cNvSpPr>
            <a:spLocks/>
          </p:cNvSpPr>
          <p:nvPr/>
        </p:nvSpPr>
        <p:spPr bwMode="auto">
          <a:xfrm>
            <a:off x="211138" y="228600"/>
            <a:ext cx="8720137" cy="3392488"/>
          </a:xfrm>
          <a:custGeom>
            <a:avLst/>
            <a:gdLst>
              <a:gd name="T0" fmla="*/ 2147483647 w 5493"/>
              <a:gd name="T1" fmla="*/ 2147483647 h 2137"/>
              <a:gd name="T2" fmla="*/ 2147483647 w 5493"/>
              <a:gd name="T3" fmla="*/ 2147483647 h 2137"/>
              <a:gd name="T4" fmla="*/ 2147483647 w 5493"/>
              <a:gd name="T5" fmla="*/ 2147483647 h 2137"/>
              <a:gd name="T6" fmla="*/ 2147483647 w 5493"/>
              <a:gd name="T7" fmla="*/ 2147483647 h 2137"/>
              <a:gd name="T8" fmla="*/ 2147483647 w 5493"/>
              <a:gd name="T9" fmla="*/ 2147483647 h 2137"/>
              <a:gd name="T10" fmla="*/ 2147483647 w 5493"/>
              <a:gd name="T11" fmla="*/ 2147483647 h 2137"/>
              <a:gd name="T12" fmla="*/ 2147483647 w 5493"/>
              <a:gd name="T13" fmla="*/ 2147483647 h 2137"/>
              <a:gd name="T14" fmla="*/ 2147483647 w 5493"/>
              <a:gd name="T15" fmla="*/ 2147483647 h 2137"/>
              <a:gd name="T16" fmla="*/ 2147483647 w 5493"/>
              <a:gd name="T17" fmla="*/ 2147483647 h 2137"/>
              <a:gd name="T18" fmla="*/ 2147483647 w 5493"/>
              <a:gd name="T19" fmla="*/ 2147483647 h 2137"/>
              <a:gd name="T20" fmla="*/ 2147483647 w 5493"/>
              <a:gd name="T21" fmla="*/ 2147483647 h 2137"/>
              <a:gd name="T22" fmla="*/ 2147483647 w 5493"/>
              <a:gd name="T23" fmla="*/ 2147483647 h 2137"/>
              <a:gd name="T24" fmla="*/ 2147483647 w 5493"/>
              <a:gd name="T25" fmla="*/ 2147483647 h 2137"/>
              <a:gd name="T26" fmla="*/ 2147483647 w 5493"/>
              <a:gd name="T27" fmla="*/ 2147483647 h 2137"/>
              <a:gd name="T28" fmla="*/ 2147483647 w 5493"/>
              <a:gd name="T29" fmla="*/ 2147483647 h 2137"/>
              <a:gd name="T30" fmla="*/ 0 w 5493"/>
              <a:gd name="T31" fmla="*/ 2147483647 h 2137"/>
              <a:gd name="T32" fmla="*/ 2147483647 w 5493"/>
              <a:gd name="T33" fmla="*/ 2147483647 h 2137"/>
              <a:gd name="T34" fmla="*/ 2147483647 w 5493"/>
              <a:gd name="T35" fmla="*/ 2147483647 h 2137"/>
              <a:gd name="T36" fmla="*/ 2147483647 w 5493"/>
              <a:gd name="T37" fmla="*/ 2147483647 h 2137"/>
              <a:gd name="T38" fmla="*/ 2147483647 w 5493"/>
              <a:gd name="T39" fmla="*/ 2147483647 h 2137"/>
              <a:gd name="T40" fmla="*/ 2147483647 w 5493"/>
              <a:gd name="T41" fmla="*/ 2147483647 h 2137"/>
              <a:gd name="T42" fmla="*/ 2147483647 w 5493"/>
              <a:gd name="T43" fmla="*/ 2147483647 h 2137"/>
              <a:gd name="T44" fmla="*/ 2147483647 w 5493"/>
              <a:gd name="T45" fmla="*/ 2147483647 h 2137"/>
              <a:gd name="T46" fmla="*/ 2147483647 w 5493"/>
              <a:gd name="T47" fmla="*/ 2147483647 h 2137"/>
              <a:gd name="T48" fmla="*/ 2147483647 w 5493"/>
              <a:gd name="T49" fmla="*/ 2147483647 h 2137"/>
              <a:gd name="T50" fmla="*/ 2147483647 w 5493"/>
              <a:gd name="T51" fmla="*/ 2147483647 h 2137"/>
              <a:gd name="T52" fmla="*/ 2147483647 w 5493"/>
              <a:gd name="T53" fmla="*/ 2147483647 h 2137"/>
              <a:gd name="T54" fmla="*/ 2147483647 w 5493"/>
              <a:gd name="T55" fmla="*/ 2147483647 h 2137"/>
              <a:gd name="T56" fmla="*/ 2147483647 w 5493"/>
              <a:gd name="T57" fmla="*/ 2147483647 h 2137"/>
              <a:gd name="T58" fmla="*/ 2147483647 w 5493"/>
              <a:gd name="T59" fmla="*/ 2147483647 h 2137"/>
              <a:gd name="T60" fmla="*/ 2147483647 w 5493"/>
              <a:gd name="T61" fmla="*/ 2147483647 h 2137"/>
              <a:gd name="T62" fmla="*/ 2147483647 w 5493"/>
              <a:gd name="T63" fmla="*/ 2147483647 h 2137"/>
              <a:gd name="T64" fmla="*/ 2147483647 w 5493"/>
              <a:gd name="T65" fmla="*/ 2147483647 h 2137"/>
              <a:gd name="T66" fmla="*/ 2147483647 w 5493"/>
              <a:gd name="T67" fmla="*/ 2147483647 h 2137"/>
              <a:gd name="T68" fmla="*/ 2147483647 w 5493"/>
              <a:gd name="T69" fmla="*/ 2147483647 h 2137"/>
              <a:gd name="T70" fmla="*/ 2147483647 w 5493"/>
              <a:gd name="T71" fmla="*/ 2147483647 h 2137"/>
              <a:gd name="T72" fmla="*/ 2147483647 w 5493"/>
              <a:gd name="T73" fmla="*/ 2147483647 h 2137"/>
              <a:gd name="T74" fmla="*/ 2147483647 w 5493"/>
              <a:gd name="T75" fmla="*/ 2147483647 h 2137"/>
              <a:gd name="T76" fmla="*/ 2147483647 w 5493"/>
              <a:gd name="T77" fmla="*/ 2147483647 h 2137"/>
              <a:gd name="T78" fmla="*/ 2147483647 w 5493"/>
              <a:gd name="T79" fmla="*/ 2147483647 h 2137"/>
              <a:gd name="T80" fmla="*/ 2147483647 w 5493"/>
              <a:gd name="T81" fmla="*/ 2147483647 h 2137"/>
              <a:gd name="T82" fmla="*/ 2147483647 w 5493"/>
              <a:gd name="T83" fmla="*/ 2147483647 h 2137"/>
              <a:gd name="T84" fmla="*/ 2147483647 w 5493"/>
              <a:gd name="T85" fmla="*/ 2147483647 h 2137"/>
              <a:gd name="T86" fmla="*/ 2147483647 w 5493"/>
              <a:gd name="T87" fmla="*/ 2147483647 h 2137"/>
              <a:gd name="T88" fmla="*/ 2147483647 w 5493"/>
              <a:gd name="T89" fmla="*/ 2147483647 h 2137"/>
              <a:gd name="T90" fmla="*/ 2147483647 w 5493"/>
              <a:gd name="T91" fmla="*/ 2147483647 h 2137"/>
              <a:gd name="T92" fmla="*/ 2147483647 w 5493"/>
              <a:gd name="T93" fmla="*/ 2147483647 h 2137"/>
              <a:gd name="T94" fmla="*/ 2147483647 w 5493"/>
              <a:gd name="T95" fmla="*/ 2147483647 h 2137"/>
              <a:gd name="T96" fmla="*/ 2147483647 w 5493"/>
              <a:gd name="T97" fmla="*/ 2147483647 h 2137"/>
              <a:gd name="T98" fmla="*/ 2147483647 w 5493"/>
              <a:gd name="T99" fmla="*/ 2147483647 h 2137"/>
              <a:gd name="T100" fmla="*/ 2147483647 w 5493"/>
              <a:gd name="T101" fmla="*/ 2147483647 h 2137"/>
              <a:gd name="T102" fmla="*/ 2147483647 w 5493"/>
              <a:gd name="T103" fmla="*/ 2147483647 h 2137"/>
              <a:gd name="T104" fmla="*/ 2147483647 w 5493"/>
              <a:gd name="T105" fmla="*/ 2147483647 h 2137"/>
              <a:gd name="T106" fmla="*/ 2147483647 w 5493"/>
              <a:gd name="T107" fmla="*/ 2147483647 h 2137"/>
              <a:gd name="T108" fmla="*/ 2147483647 w 5493"/>
              <a:gd name="T109" fmla="*/ 2147483647 h 2137"/>
              <a:gd name="T110" fmla="*/ 2147483647 w 5493"/>
              <a:gd name="T111" fmla="*/ 2147483647 h 2137"/>
              <a:gd name="T112" fmla="*/ 2147483647 w 5493"/>
              <a:gd name="T113" fmla="*/ 2147483647 h 2137"/>
              <a:gd name="T114" fmla="*/ 2147483647 w 5493"/>
              <a:gd name="T115" fmla="*/ 2147483647 h 2137"/>
              <a:gd name="T116" fmla="*/ 2147483647 w 5493"/>
              <a:gd name="T117" fmla="*/ 2147483647 h 21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493"/>
              <a:gd name="T178" fmla="*/ 0 h 2137"/>
              <a:gd name="T179" fmla="*/ 5493 w 5493"/>
              <a:gd name="T180" fmla="*/ 2137 h 213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493" h="2137">
                <a:moveTo>
                  <a:pt x="2288" y="258"/>
                </a:moveTo>
                <a:cubicBezTo>
                  <a:pt x="2168" y="245"/>
                  <a:pt x="1593" y="170"/>
                  <a:pt x="1566" y="177"/>
                </a:cubicBezTo>
                <a:cubicBezTo>
                  <a:pt x="1539" y="184"/>
                  <a:pt x="1981" y="264"/>
                  <a:pt x="2126" y="298"/>
                </a:cubicBezTo>
                <a:cubicBezTo>
                  <a:pt x="2153" y="318"/>
                  <a:pt x="2402" y="369"/>
                  <a:pt x="2434" y="380"/>
                </a:cubicBezTo>
                <a:cubicBezTo>
                  <a:pt x="2477" y="421"/>
                  <a:pt x="2724" y="457"/>
                  <a:pt x="2783" y="469"/>
                </a:cubicBezTo>
                <a:cubicBezTo>
                  <a:pt x="2772" y="481"/>
                  <a:pt x="2470" y="461"/>
                  <a:pt x="2369" y="453"/>
                </a:cubicBezTo>
                <a:cubicBezTo>
                  <a:pt x="2268" y="445"/>
                  <a:pt x="2260" y="435"/>
                  <a:pt x="2175" y="420"/>
                </a:cubicBezTo>
                <a:cubicBezTo>
                  <a:pt x="2144" y="405"/>
                  <a:pt x="1950" y="383"/>
                  <a:pt x="1858" y="363"/>
                </a:cubicBezTo>
                <a:cubicBezTo>
                  <a:pt x="1766" y="343"/>
                  <a:pt x="1693" y="312"/>
                  <a:pt x="1623" y="298"/>
                </a:cubicBezTo>
                <a:cubicBezTo>
                  <a:pt x="1603" y="287"/>
                  <a:pt x="1474" y="295"/>
                  <a:pt x="1436" y="282"/>
                </a:cubicBezTo>
                <a:cubicBezTo>
                  <a:pt x="1066" y="285"/>
                  <a:pt x="1664" y="306"/>
                  <a:pt x="1299" y="242"/>
                </a:cubicBezTo>
                <a:cubicBezTo>
                  <a:pt x="1186" y="248"/>
                  <a:pt x="1211" y="247"/>
                  <a:pt x="1088" y="250"/>
                </a:cubicBezTo>
                <a:cubicBezTo>
                  <a:pt x="965" y="253"/>
                  <a:pt x="699" y="261"/>
                  <a:pt x="560" y="258"/>
                </a:cubicBezTo>
                <a:cubicBezTo>
                  <a:pt x="552" y="250"/>
                  <a:pt x="262" y="240"/>
                  <a:pt x="252" y="234"/>
                </a:cubicBezTo>
                <a:cubicBezTo>
                  <a:pt x="245" y="229"/>
                  <a:pt x="185" y="198"/>
                  <a:pt x="179" y="193"/>
                </a:cubicBezTo>
                <a:cubicBezTo>
                  <a:pt x="121" y="144"/>
                  <a:pt x="56" y="81"/>
                  <a:pt x="0" y="63"/>
                </a:cubicBezTo>
                <a:cubicBezTo>
                  <a:pt x="78" y="32"/>
                  <a:pt x="201" y="128"/>
                  <a:pt x="309" y="136"/>
                </a:cubicBezTo>
                <a:cubicBezTo>
                  <a:pt x="338" y="146"/>
                  <a:pt x="341" y="144"/>
                  <a:pt x="317" y="144"/>
                </a:cubicBezTo>
                <a:cubicBezTo>
                  <a:pt x="864" y="128"/>
                  <a:pt x="1409" y="104"/>
                  <a:pt x="1956" y="87"/>
                </a:cubicBezTo>
                <a:cubicBezTo>
                  <a:pt x="2498" y="46"/>
                  <a:pt x="2328" y="54"/>
                  <a:pt x="3319" y="47"/>
                </a:cubicBezTo>
                <a:cubicBezTo>
                  <a:pt x="3602" y="0"/>
                  <a:pt x="3664" y="302"/>
                  <a:pt x="3951" y="282"/>
                </a:cubicBezTo>
                <a:cubicBezTo>
                  <a:pt x="4133" y="331"/>
                  <a:pt x="4029" y="225"/>
                  <a:pt x="4122" y="234"/>
                </a:cubicBezTo>
                <a:cubicBezTo>
                  <a:pt x="4213" y="254"/>
                  <a:pt x="4400" y="369"/>
                  <a:pt x="4495" y="404"/>
                </a:cubicBezTo>
                <a:cubicBezTo>
                  <a:pt x="4510" y="430"/>
                  <a:pt x="4667" y="442"/>
                  <a:pt x="4690" y="444"/>
                </a:cubicBezTo>
                <a:cubicBezTo>
                  <a:pt x="4736" y="457"/>
                  <a:pt x="4831" y="454"/>
                  <a:pt x="4876" y="469"/>
                </a:cubicBezTo>
                <a:cubicBezTo>
                  <a:pt x="4918" y="460"/>
                  <a:pt x="4903" y="530"/>
                  <a:pt x="4933" y="526"/>
                </a:cubicBezTo>
                <a:cubicBezTo>
                  <a:pt x="4967" y="525"/>
                  <a:pt x="4921" y="533"/>
                  <a:pt x="4957" y="550"/>
                </a:cubicBezTo>
                <a:cubicBezTo>
                  <a:pt x="4983" y="562"/>
                  <a:pt x="5095" y="624"/>
                  <a:pt x="5120" y="639"/>
                </a:cubicBezTo>
                <a:cubicBezTo>
                  <a:pt x="5186" y="678"/>
                  <a:pt x="5257" y="784"/>
                  <a:pt x="5331" y="793"/>
                </a:cubicBezTo>
                <a:cubicBezTo>
                  <a:pt x="5350" y="851"/>
                  <a:pt x="5493" y="1073"/>
                  <a:pt x="5428" y="1102"/>
                </a:cubicBezTo>
                <a:cubicBezTo>
                  <a:pt x="5406" y="1125"/>
                  <a:pt x="5321" y="946"/>
                  <a:pt x="5249" y="939"/>
                </a:cubicBezTo>
                <a:cubicBezTo>
                  <a:pt x="5134" y="920"/>
                  <a:pt x="5209" y="870"/>
                  <a:pt x="5103" y="818"/>
                </a:cubicBezTo>
                <a:cubicBezTo>
                  <a:pt x="5089" y="811"/>
                  <a:pt x="4857" y="616"/>
                  <a:pt x="4844" y="607"/>
                </a:cubicBezTo>
                <a:cubicBezTo>
                  <a:pt x="4782" y="596"/>
                  <a:pt x="4593" y="596"/>
                  <a:pt x="4511" y="566"/>
                </a:cubicBezTo>
                <a:cubicBezTo>
                  <a:pt x="4468" y="520"/>
                  <a:pt x="4409" y="445"/>
                  <a:pt x="4349" y="428"/>
                </a:cubicBezTo>
                <a:cubicBezTo>
                  <a:pt x="4311" y="431"/>
                  <a:pt x="4143" y="324"/>
                  <a:pt x="4105" y="331"/>
                </a:cubicBezTo>
                <a:cubicBezTo>
                  <a:pt x="4096" y="333"/>
                  <a:pt x="4082" y="337"/>
                  <a:pt x="4081" y="347"/>
                </a:cubicBezTo>
                <a:cubicBezTo>
                  <a:pt x="4073" y="442"/>
                  <a:pt x="4133" y="456"/>
                  <a:pt x="4195" y="501"/>
                </a:cubicBezTo>
                <a:cubicBezTo>
                  <a:pt x="4215" y="516"/>
                  <a:pt x="4230" y="539"/>
                  <a:pt x="4252" y="550"/>
                </a:cubicBezTo>
                <a:cubicBezTo>
                  <a:pt x="4322" y="579"/>
                  <a:pt x="4531" y="634"/>
                  <a:pt x="4617" y="672"/>
                </a:cubicBezTo>
                <a:cubicBezTo>
                  <a:pt x="4662" y="687"/>
                  <a:pt x="4723" y="772"/>
                  <a:pt x="4771" y="777"/>
                </a:cubicBezTo>
                <a:cubicBezTo>
                  <a:pt x="4824" y="790"/>
                  <a:pt x="5010" y="1004"/>
                  <a:pt x="5063" y="1020"/>
                </a:cubicBezTo>
                <a:cubicBezTo>
                  <a:pt x="5116" y="1055"/>
                  <a:pt x="5246" y="1196"/>
                  <a:pt x="5298" y="1231"/>
                </a:cubicBezTo>
                <a:cubicBezTo>
                  <a:pt x="5356" y="1270"/>
                  <a:pt x="5396" y="2025"/>
                  <a:pt x="5452" y="2067"/>
                </a:cubicBezTo>
                <a:cubicBezTo>
                  <a:pt x="5426" y="2137"/>
                  <a:pt x="5379" y="1477"/>
                  <a:pt x="5225" y="1459"/>
                </a:cubicBezTo>
                <a:cubicBezTo>
                  <a:pt x="5125" y="1447"/>
                  <a:pt x="4844" y="1055"/>
                  <a:pt x="4746" y="1029"/>
                </a:cubicBezTo>
                <a:cubicBezTo>
                  <a:pt x="4604" y="951"/>
                  <a:pt x="4578" y="764"/>
                  <a:pt x="4414" y="745"/>
                </a:cubicBezTo>
                <a:cubicBezTo>
                  <a:pt x="4390" y="734"/>
                  <a:pt x="4364" y="726"/>
                  <a:pt x="4341" y="712"/>
                </a:cubicBezTo>
                <a:cubicBezTo>
                  <a:pt x="4252" y="658"/>
                  <a:pt x="4350" y="694"/>
                  <a:pt x="4284" y="672"/>
                </a:cubicBezTo>
                <a:cubicBezTo>
                  <a:pt x="4218" y="626"/>
                  <a:pt x="4126" y="630"/>
                  <a:pt x="4049" y="615"/>
                </a:cubicBezTo>
                <a:cubicBezTo>
                  <a:pt x="4027" y="601"/>
                  <a:pt x="4006" y="588"/>
                  <a:pt x="3984" y="574"/>
                </a:cubicBezTo>
                <a:cubicBezTo>
                  <a:pt x="3960" y="562"/>
                  <a:pt x="3910" y="519"/>
                  <a:pt x="3903" y="542"/>
                </a:cubicBezTo>
                <a:cubicBezTo>
                  <a:pt x="3869" y="527"/>
                  <a:pt x="3804" y="499"/>
                  <a:pt x="3781" y="485"/>
                </a:cubicBezTo>
                <a:cubicBezTo>
                  <a:pt x="3750" y="470"/>
                  <a:pt x="3748" y="468"/>
                  <a:pt x="3716" y="453"/>
                </a:cubicBezTo>
                <a:cubicBezTo>
                  <a:pt x="3670" y="430"/>
                  <a:pt x="3636" y="406"/>
                  <a:pt x="3586" y="396"/>
                </a:cubicBezTo>
                <a:cubicBezTo>
                  <a:pt x="3532" y="374"/>
                  <a:pt x="3480" y="338"/>
                  <a:pt x="3424" y="323"/>
                </a:cubicBezTo>
                <a:cubicBezTo>
                  <a:pt x="3238" y="271"/>
                  <a:pt x="3248" y="277"/>
                  <a:pt x="3100" y="266"/>
                </a:cubicBezTo>
                <a:cubicBezTo>
                  <a:pt x="3001" y="250"/>
                  <a:pt x="2981" y="252"/>
                  <a:pt x="2856" y="258"/>
                </a:cubicBezTo>
                <a:cubicBezTo>
                  <a:pt x="2764" y="259"/>
                  <a:pt x="2599" y="271"/>
                  <a:pt x="2548" y="274"/>
                </a:cubicBezTo>
              </a:path>
            </a:pathLst>
          </a:cu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2057" name="WordArt 9"/>
          <p:cNvSpPr>
            <a:spLocks noChangeAspect="1" noChangeArrowheads="1" noChangeShapeType="1" noTextEdit="1"/>
          </p:cNvSpPr>
          <p:nvPr/>
        </p:nvSpPr>
        <p:spPr bwMode="auto">
          <a:xfrm rot="-177459">
            <a:off x="447675" y="828062"/>
            <a:ext cx="8086725" cy="18843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9037"/>
              </a:avLst>
            </a:prstTxWarp>
            <a:scene3d>
              <a:camera prst="legacyObliqueTopRight">
                <a:rot lat="20999986" lon="21299986" rev="0"/>
              </a:camera>
              <a:lightRig rig="legacyFlat2" dir="t"/>
            </a:scene3d>
            <a:sp3d extrusionH="201600" prstMaterial="legacyMatte">
              <a:extrusionClr>
                <a:srgbClr val="663300"/>
              </a:extrusionClr>
            </a:sp3d>
          </a:bodyPr>
          <a:lstStyle/>
          <a:p>
            <a:pPr algn="ctr">
              <a:spcBef>
                <a:spcPts val="0"/>
              </a:spcBef>
            </a:pPr>
            <a:r>
              <a:rPr lang="de-DE" sz="4000" b="1" kern="10" spc="-20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r="100000" b="100000"/>
                  </a:path>
                </a:gradFill>
                <a:latin typeface="Cursive Elegant Normal"/>
              </a:rPr>
              <a:t>Technische Beratung</a:t>
            </a:r>
          </a:p>
          <a:p>
            <a:pPr algn="ctr">
              <a:spcBef>
                <a:spcPts val="0"/>
              </a:spcBef>
            </a:pPr>
            <a:r>
              <a:rPr lang="de-DE" sz="4000" b="1" kern="10" spc="-20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r="100000" b="100000"/>
                  </a:path>
                </a:gradFill>
                <a:latin typeface="Cursive Elegant Normal"/>
              </a:rPr>
              <a:t>für Systemtechnik</a:t>
            </a:r>
          </a:p>
        </p:txBody>
      </p:sp>
      <p:sp>
        <p:nvSpPr>
          <p:cNvPr id="4106" name="AutoShape 5"/>
          <p:cNvSpPr>
            <a:spLocks noChangeArrowheads="1"/>
          </p:cNvSpPr>
          <p:nvPr/>
        </p:nvSpPr>
        <p:spPr bwMode="auto">
          <a:xfrm rot="-23861">
            <a:off x="2797049" y="2586501"/>
            <a:ext cx="6231324" cy="2362200"/>
          </a:xfrm>
          <a:prstGeom prst="horizontalScroll">
            <a:avLst>
              <a:gd name="adj" fmla="val 12449"/>
            </a:avLst>
          </a:prstGeom>
          <a:solidFill>
            <a:srgbClr val="CCFFCC">
              <a:alpha val="50195"/>
            </a:srgbClr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l" eaLnBrk="0" hangingPunct="0">
              <a:spcBef>
                <a:spcPts val="0"/>
              </a:spcBef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 Ergebnisse aus „</a:t>
            </a:r>
            <a:r>
              <a:rPr lang="de-DE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flexigast</a:t>
            </a: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“:</a:t>
            </a:r>
          </a:p>
          <a:p>
            <a:pPr algn="ctr" eaLnBrk="0" hangingPunct="0">
              <a:spcBef>
                <a:spcPts val="0"/>
              </a:spcBef>
            </a:pPr>
            <a:endParaRPr lang="de-DE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Nutzbarmachung von Wärmepotentialen aus der Abwärme des Gärrestelagers</a:t>
            </a:r>
            <a:endParaRPr lang="de-DE" sz="2400" i="1" dirty="0">
              <a:latin typeface="Tahoma" pitchFamily="34" charset="0"/>
            </a:endParaRP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168275" y="4038600"/>
            <a:ext cx="4479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r>
              <a:rPr lang="de-DE" sz="1800" b="1" dirty="0">
                <a:solidFill>
                  <a:srgbClr val="020001"/>
                </a:solidFill>
                <a:latin typeface="Tahoma" pitchFamily="34" charset="0"/>
              </a:rPr>
              <a:t>Bernd Felgentreff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800" b="1" dirty="0">
                <a:solidFill>
                  <a:srgbClr val="020001"/>
                </a:solidFill>
                <a:latin typeface="Tahoma" pitchFamily="34" charset="0"/>
              </a:rPr>
              <a:t>Mittelstr. 13 a</a:t>
            </a:r>
          </a:p>
          <a:p>
            <a:pPr algn="l" eaLnBrk="0" hangingPunct="0">
              <a:spcBef>
                <a:spcPct val="0"/>
              </a:spcBef>
            </a:pPr>
            <a:endParaRPr lang="de-DE" sz="600" b="1" dirty="0">
              <a:solidFill>
                <a:srgbClr val="020001"/>
              </a:solidFill>
              <a:latin typeface="Tahoma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de-DE" sz="1800" b="1" dirty="0">
                <a:solidFill>
                  <a:srgbClr val="020001"/>
                </a:solidFill>
                <a:latin typeface="Tahoma" pitchFamily="34" charset="0"/>
              </a:rPr>
              <a:t>04205 Leipzig-Miltitz</a:t>
            </a:r>
            <a:endParaRPr lang="de-DE" sz="1200" b="1" dirty="0">
              <a:solidFill>
                <a:srgbClr val="020001"/>
              </a:solidFill>
              <a:latin typeface="Tahoma" pitchFamily="34" charset="0"/>
            </a:endParaRPr>
          </a:p>
          <a:p>
            <a:pPr algn="l" eaLnBrk="0" hangingPunct="0">
              <a:spcBef>
                <a:spcPct val="0"/>
              </a:spcBef>
            </a:pPr>
            <a:endParaRPr lang="de-DE" sz="600" b="1" dirty="0">
              <a:solidFill>
                <a:srgbClr val="020001"/>
              </a:solidFill>
              <a:latin typeface="Tahoma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Tel.:         0341 / 94 11 484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Fax :        0341 / 94 10 524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Funktel.: 0178 / 533 76 88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E-Mail:   tbs@bernd-felgentreff.de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web:       www.bernd-felgentreff.de</a:t>
            </a:r>
            <a:endParaRPr lang="de-DE" sz="1200" b="1" dirty="0">
              <a:solidFill>
                <a:srgbClr val="020001"/>
              </a:solidFill>
              <a:latin typeface="Tahoma" pitchFamily="34" charset="0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>
          <a:xfrm>
            <a:off x="0" y="-243408"/>
            <a:ext cx="3275856" cy="243408"/>
          </a:xfrm>
        </p:spPr>
        <p:txBody>
          <a:bodyPr/>
          <a:lstStyle/>
          <a:p>
            <a:r>
              <a:rPr lang="de-DE" sz="800" dirty="0"/>
              <a:t>Titelfoli</a:t>
            </a:r>
            <a:r>
              <a:rPr lang="de-DE" sz="800" b="0" dirty="0"/>
              <a:t>e: hybride Wärmeversorgung mit k. i. W.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-108520" y="5040559"/>
            <a:ext cx="9396536" cy="1916833"/>
            <a:chOff x="0" y="4941167"/>
            <a:chExt cx="9396536" cy="1916833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0" y="5790306"/>
              <a:ext cx="9335520" cy="1067694"/>
            </a:xfrm>
            <a:custGeom>
              <a:avLst/>
              <a:gdLst>
                <a:gd name="T0" fmla="*/ 1906751 w 5222"/>
                <a:gd name="T1" fmla="*/ 126180 h 772"/>
                <a:gd name="T2" fmla="*/ 0 w 5222"/>
                <a:gd name="T3" fmla="*/ 124973 h 772"/>
                <a:gd name="T4" fmla="*/ 0 w 5222"/>
                <a:gd name="T5" fmla="*/ 299483 h 772"/>
                <a:gd name="T6" fmla="*/ 4133605 w 5222"/>
                <a:gd name="T7" fmla="*/ 299483 h 772"/>
                <a:gd name="T8" fmla="*/ 4133605 w 5222"/>
                <a:gd name="T9" fmla="*/ 11580 h 772"/>
                <a:gd name="T10" fmla="*/ 3948981 w 5222"/>
                <a:gd name="T11" fmla="*/ 0 h 772"/>
                <a:gd name="T12" fmla="*/ 3818449 w 5222"/>
                <a:gd name="T13" fmla="*/ 25989 h 772"/>
                <a:gd name="T14" fmla="*/ 3675920 w 5222"/>
                <a:gd name="T15" fmla="*/ 101658 h 772"/>
                <a:gd name="T16" fmla="*/ 3539875 w 5222"/>
                <a:gd name="T17" fmla="*/ 153948 h 772"/>
                <a:gd name="T18" fmla="*/ 3388560 w 5222"/>
                <a:gd name="T19" fmla="*/ 181919 h 772"/>
                <a:gd name="T20" fmla="*/ 3260390 w 5222"/>
                <a:gd name="T21" fmla="*/ 180441 h 772"/>
                <a:gd name="T22" fmla="*/ 3165630 w 5222"/>
                <a:gd name="T23" fmla="*/ 197809 h 772"/>
                <a:gd name="T24" fmla="*/ 3082242 w 5222"/>
                <a:gd name="T25" fmla="*/ 209389 h 772"/>
                <a:gd name="T26" fmla="*/ 3005706 w 5222"/>
                <a:gd name="T27" fmla="*/ 209389 h 772"/>
                <a:gd name="T28" fmla="*/ 2916328 w 5222"/>
                <a:gd name="T29" fmla="*/ 188919 h 772"/>
                <a:gd name="T30" fmla="*/ 2856823 w 5222"/>
                <a:gd name="T31" fmla="*/ 165737 h 772"/>
                <a:gd name="T32" fmla="*/ 2779963 w 5222"/>
                <a:gd name="T33" fmla="*/ 148160 h 772"/>
                <a:gd name="T34" fmla="*/ 2704909 w 5222"/>
                <a:gd name="T35" fmla="*/ 126180 h 772"/>
                <a:gd name="T36" fmla="*/ 2590749 w 5222"/>
                <a:gd name="T37" fmla="*/ 126180 h 772"/>
                <a:gd name="T38" fmla="*/ 2465043 w 5222"/>
                <a:gd name="T39" fmla="*/ 148160 h 772"/>
                <a:gd name="T40" fmla="*/ 2327229 w 5222"/>
                <a:gd name="T41" fmla="*/ 136579 h 772"/>
                <a:gd name="T42" fmla="*/ 2248820 w 5222"/>
                <a:gd name="T43" fmla="*/ 126180 h 772"/>
                <a:gd name="T44" fmla="*/ 2125613 w 5222"/>
                <a:gd name="T45" fmla="*/ 142367 h 772"/>
                <a:gd name="T46" fmla="*/ 2006591 w 5222"/>
                <a:gd name="T47" fmla="*/ 130766 h 772"/>
                <a:gd name="T48" fmla="*/ 1906751 w 5222"/>
                <a:gd name="T49" fmla="*/ 126180 h 7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22"/>
                <a:gd name="T76" fmla="*/ 0 h 772"/>
                <a:gd name="T77" fmla="*/ 5222 w 5222"/>
                <a:gd name="T78" fmla="*/ 772 h 7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22" h="772">
                  <a:moveTo>
                    <a:pt x="2409" y="325"/>
                  </a:moveTo>
                  <a:lnTo>
                    <a:pt x="0" y="322"/>
                  </a:lnTo>
                  <a:lnTo>
                    <a:pt x="0" y="772"/>
                  </a:lnTo>
                  <a:lnTo>
                    <a:pt x="5222" y="772"/>
                  </a:lnTo>
                  <a:lnTo>
                    <a:pt x="5222" y="30"/>
                  </a:lnTo>
                  <a:lnTo>
                    <a:pt x="4989" y="0"/>
                  </a:lnTo>
                  <a:lnTo>
                    <a:pt x="4824" y="67"/>
                  </a:lnTo>
                  <a:lnTo>
                    <a:pt x="4644" y="262"/>
                  </a:lnTo>
                  <a:lnTo>
                    <a:pt x="4472" y="397"/>
                  </a:lnTo>
                  <a:lnTo>
                    <a:pt x="4281" y="469"/>
                  </a:lnTo>
                  <a:lnTo>
                    <a:pt x="4119" y="465"/>
                  </a:lnTo>
                  <a:lnTo>
                    <a:pt x="3999" y="510"/>
                  </a:lnTo>
                  <a:lnTo>
                    <a:pt x="3894" y="540"/>
                  </a:lnTo>
                  <a:lnTo>
                    <a:pt x="3797" y="540"/>
                  </a:lnTo>
                  <a:lnTo>
                    <a:pt x="3684" y="487"/>
                  </a:lnTo>
                  <a:lnTo>
                    <a:pt x="3609" y="427"/>
                  </a:lnTo>
                  <a:lnTo>
                    <a:pt x="3512" y="382"/>
                  </a:lnTo>
                  <a:lnTo>
                    <a:pt x="3417" y="325"/>
                  </a:lnTo>
                  <a:lnTo>
                    <a:pt x="3273" y="325"/>
                  </a:lnTo>
                  <a:lnTo>
                    <a:pt x="3114" y="382"/>
                  </a:lnTo>
                  <a:lnTo>
                    <a:pt x="2940" y="352"/>
                  </a:lnTo>
                  <a:lnTo>
                    <a:pt x="2841" y="325"/>
                  </a:lnTo>
                  <a:lnTo>
                    <a:pt x="2685" y="367"/>
                  </a:lnTo>
                  <a:lnTo>
                    <a:pt x="2535" y="337"/>
                  </a:lnTo>
                  <a:lnTo>
                    <a:pt x="2409" y="325"/>
                  </a:lnTo>
                  <a:close/>
                </a:path>
              </a:pathLst>
            </a:custGeom>
            <a:gradFill rotWithShape="0">
              <a:gsLst>
                <a:gs pos="0">
                  <a:srgbClr val="00FF00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pic>
          <p:nvPicPr>
            <p:cNvPr id="14" name="Grafik 1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992" y="4941167"/>
              <a:ext cx="4979544" cy="1656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022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larj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753616"/>
            <a:ext cx="7772400" cy="659160"/>
          </a:xfrm>
        </p:spPr>
        <p:txBody>
          <a:bodyPr/>
          <a:lstStyle/>
          <a:p>
            <a:r>
              <a:rPr lang="de-DE" sz="2800" dirty="0"/>
              <a:t>Mögliche Potentiale</a:t>
            </a:r>
            <a:br>
              <a:rPr lang="de-DE" sz="2800" dirty="0"/>
            </a:br>
            <a:r>
              <a:rPr lang="de-DE" sz="2000" dirty="0"/>
              <a:t>zur Nutzung in Kalten, intelligenten Wärmenetzen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818203"/>
              </p:ext>
            </p:extLst>
          </p:nvPr>
        </p:nvGraphicFramePr>
        <p:xfrm>
          <a:off x="179512" y="1900808"/>
          <a:ext cx="8784976" cy="375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119"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Energiequelle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Bemerkungen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Abwärme aus Industrieprozessen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&lt; 60°C bisher nicht genutzt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Abwärme aus Kühlung / Rückkühlung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93% bisher nicht genutzt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/>
                        <a:t> </a:t>
                      </a:r>
                      <a:r>
                        <a:rPr lang="de-DE" dirty="0"/>
                        <a:t>Sonnenwärme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bis zu 400% pro m² zur PV ;</a:t>
                      </a:r>
                    </a:p>
                    <a:p>
                      <a:pPr algn="l"/>
                      <a:r>
                        <a:rPr lang="de-DE" sz="1600" dirty="0"/>
                        <a:t>200% besser als im</a:t>
                      </a:r>
                      <a:r>
                        <a:rPr lang="de-DE" sz="1600" baseline="0" dirty="0"/>
                        <a:t> EFH</a:t>
                      </a:r>
                      <a:endParaRPr lang="de-DE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thermische Grundwassernutzung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In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Erdwärme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„heißen Wärmenetzen“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174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thermische Seewasser-</a:t>
                      </a:r>
                      <a:r>
                        <a:rPr lang="de-DE" baseline="0" dirty="0"/>
                        <a:t> / Grubenwassernutzung</a:t>
                      </a:r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nicht nutzbar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Kraft-Wärme-(Kälte)-Kopplung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alle Arten</a:t>
                      </a:r>
                      <a:r>
                        <a:rPr lang="de-DE" sz="1600" baseline="0" dirty="0"/>
                        <a:t> nutzbar</a:t>
                      </a:r>
                      <a:endParaRPr lang="de-DE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Wärmeauskopplung</a:t>
                      </a:r>
                      <a:r>
                        <a:rPr lang="de-DE" baseline="0" dirty="0"/>
                        <a:t> aus Biogas</a:t>
                      </a:r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auch mit längeren Wegen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 Wärmenutzung aus Biomasse (Grünschnittpellets)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vor allem als Spitzenlast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lussdiagramm: Verbindungsstelle 4"/>
          <p:cNvSpPr/>
          <p:nvPr/>
        </p:nvSpPr>
        <p:spPr bwMode="auto">
          <a:xfrm>
            <a:off x="274589" y="2264296"/>
            <a:ext cx="228600" cy="22860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1219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Flussdiagramm: Verbindungsstelle 5"/>
          <p:cNvSpPr/>
          <p:nvPr/>
        </p:nvSpPr>
        <p:spPr bwMode="auto">
          <a:xfrm>
            <a:off x="274589" y="2624336"/>
            <a:ext cx="228600" cy="22860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1219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7" name="Flussdiagramm: Verbindungsstelle 6"/>
          <p:cNvSpPr/>
          <p:nvPr/>
        </p:nvSpPr>
        <p:spPr bwMode="auto">
          <a:xfrm>
            <a:off x="269411" y="3056384"/>
            <a:ext cx="228600" cy="22860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1219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8" name="Flussdiagramm: Verbindungsstelle 7"/>
          <p:cNvSpPr/>
          <p:nvPr/>
        </p:nvSpPr>
        <p:spPr bwMode="auto">
          <a:xfrm>
            <a:off x="257643" y="3488432"/>
            <a:ext cx="228600" cy="22860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1219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9" name="Flussdiagramm: Verbindungsstelle 8"/>
          <p:cNvSpPr/>
          <p:nvPr/>
        </p:nvSpPr>
        <p:spPr bwMode="auto">
          <a:xfrm>
            <a:off x="257643" y="3848472"/>
            <a:ext cx="228600" cy="22860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1219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0" name="Flussdiagramm: Verbindungsstelle 9"/>
          <p:cNvSpPr/>
          <p:nvPr/>
        </p:nvSpPr>
        <p:spPr bwMode="auto">
          <a:xfrm>
            <a:off x="257643" y="4280520"/>
            <a:ext cx="228600" cy="22860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1219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Flussdiagramm: Verbindungsstelle 10"/>
          <p:cNvSpPr/>
          <p:nvPr/>
        </p:nvSpPr>
        <p:spPr bwMode="auto">
          <a:xfrm>
            <a:off x="257643" y="4640560"/>
            <a:ext cx="228600" cy="22860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1219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2" name="Flussdiagramm: Verbindungsstelle 11"/>
          <p:cNvSpPr/>
          <p:nvPr/>
        </p:nvSpPr>
        <p:spPr bwMode="auto">
          <a:xfrm>
            <a:off x="257643" y="5000600"/>
            <a:ext cx="228600" cy="22860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1219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3" name="Flussdiagramm: Verbindungsstelle 12"/>
          <p:cNvSpPr/>
          <p:nvPr/>
        </p:nvSpPr>
        <p:spPr bwMode="auto">
          <a:xfrm>
            <a:off x="251520" y="5360640"/>
            <a:ext cx="228600" cy="228600"/>
          </a:xfrm>
          <a:prstGeom prst="flowChartConnector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1219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763688" y="3389324"/>
            <a:ext cx="5040560" cy="2775980"/>
            <a:chOff x="1763688" y="3389324"/>
            <a:chExt cx="5040560" cy="2775980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1763688" y="5765194"/>
              <a:ext cx="5040560" cy="400110"/>
              <a:chOff x="2483768" y="5857237"/>
              <a:chExt cx="5040560" cy="400110"/>
            </a:xfrm>
          </p:grpSpPr>
          <p:sp>
            <p:nvSpPr>
              <p:cNvPr id="14" name="Textfeld 13"/>
              <p:cNvSpPr txBox="1"/>
              <p:nvPr/>
            </p:nvSpPr>
            <p:spPr bwMode="auto">
              <a:xfrm>
                <a:off x="2483768" y="5857237"/>
                <a:ext cx="50405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FF0000"/>
                    </a:solidFill>
                  </a:rPr>
                  <a:t>Auch als Langzeitspeicher nutzbar</a:t>
                </a:r>
              </a:p>
            </p:txBody>
          </p:sp>
          <p:sp>
            <p:nvSpPr>
              <p:cNvPr id="15" name="Sonne 14"/>
              <p:cNvSpPr/>
              <p:nvPr/>
            </p:nvSpPr>
            <p:spPr bwMode="auto">
              <a:xfrm>
                <a:off x="2483768" y="5949570"/>
                <a:ext cx="288032" cy="215444"/>
              </a:xfrm>
              <a:prstGeom prst="sun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1219200" algn="just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</a:endParaRPr>
              </a:p>
            </p:txBody>
          </p:sp>
        </p:grpSp>
        <p:sp>
          <p:nvSpPr>
            <p:cNvPr id="16" name="Sonne 15"/>
            <p:cNvSpPr/>
            <p:nvPr/>
          </p:nvSpPr>
          <p:spPr bwMode="auto">
            <a:xfrm>
              <a:off x="4355976" y="3429580"/>
              <a:ext cx="288032" cy="215444"/>
            </a:xfrm>
            <a:prstGeom prst="sun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121920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7" name="Sonne 16"/>
            <p:cNvSpPr/>
            <p:nvPr/>
          </p:nvSpPr>
          <p:spPr bwMode="auto">
            <a:xfrm>
              <a:off x="1763688" y="3789620"/>
              <a:ext cx="288032" cy="215444"/>
            </a:xfrm>
            <a:prstGeom prst="sun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121920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8" name="Sonne 17"/>
            <p:cNvSpPr/>
            <p:nvPr/>
          </p:nvSpPr>
          <p:spPr bwMode="auto">
            <a:xfrm>
              <a:off x="5868144" y="4149660"/>
              <a:ext cx="288032" cy="215444"/>
            </a:xfrm>
            <a:prstGeom prst="sun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121920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0" name="Geschweifte Klammer rechts 19"/>
            <p:cNvSpPr/>
            <p:nvPr/>
          </p:nvSpPr>
          <p:spPr bwMode="auto">
            <a:xfrm>
              <a:off x="6156176" y="3389324"/>
              <a:ext cx="144016" cy="1258416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121920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1291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772400" cy="1143000"/>
          </a:xfrm>
        </p:spPr>
        <p:txBody>
          <a:bodyPr/>
          <a:lstStyle/>
          <a:p>
            <a:r>
              <a:rPr lang="de-DE" sz="2800" dirty="0"/>
              <a:t>ungenutztes Potential: </a:t>
            </a:r>
            <a:br>
              <a:rPr lang="de-DE" sz="2800" dirty="0"/>
            </a:br>
            <a:r>
              <a:rPr lang="de-DE" sz="2800" dirty="0"/>
              <a:t>Gärrestelager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784"/>
            <a:ext cx="4176464" cy="4114800"/>
          </a:xfr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de-DE" sz="1600" b="0" dirty="0"/>
              <a:t>Zentrale Herstellung von H</a:t>
            </a:r>
            <a:r>
              <a:rPr lang="de-DE" sz="1600" b="0" baseline="-25000" dirty="0"/>
              <a:t>2</a:t>
            </a:r>
            <a:r>
              <a:rPr lang="de-DE" sz="1600" b="0" dirty="0"/>
              <a:t> lässt die damit verbundene Abwärmenutzung in kleinen Orten nicht zu.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DE" sz="1600" b="0" dirty="0"/>
              <a:t>Biogasanlagen gehören in diesem Zusammenhang zur „letzten Meile“.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de-DE" sz="1600" b="0" dirty="0"/>
              <a:t>Über Strom aus Biogas, Sonne oder (und) Wind in Verbindung mit dem ungenutzten Potentialen des Gärrestelagers (aller) Biogasanlagen, erzeugt die zur Nutzung benötigte Wärmepumpe eine 12-Fach höhere Nutzwärme. 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611560" y="5066600"/>
            <a:ext cx="1368152" cy="846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b="1" dirty="0"/>
              <a:t>Strom aus Sonne + Wind</a:t>
            </a:r>
          </a:p>
          <a:p>
            <a:pPr algn="ctr"/>
            <a:r>
              <a:rPr lang="de-DE" sz="1400" b="1" dirty="0"/>
              <a:t>Bsp.: 20 kWh</a:t>
            </a:r>
          </a:p>
        </p:txBody>
      </p:sp>
      <p:cxnSp>
        <p:nvCxnSpPr>
          <p:cNvPr id="6" name="Gerade Verbindung mit Pfeil 5"/>
          <p:cNvCxnSpPr>
            <a:stCxn id="4" idx="3"/>
          </p:cNvCxnSpPr>
          <p:nvPr/>
        </p:nvCxnSpPr>
        <p:spPr bwMode="auto">
          <a:xfrm>
            <a:off x="1979712" y="5489793"/>
            <a:ext cx="5688632" cy="1"/>
          </a:xfrm>
          <a:prstGeom prst="straightConnector1">
            <a:avLst/>
          </a:prstGeom>
          <a:noFill/>
          <a:ln w="6350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 bwMode="auto">
          <a:xfrm>
            <a:off x="1979712" y="5157192"/>
            <a:ext cx="5320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1" spc="300" dirty="0">
                <a:solidFill>
                  <a:srgbClr val="00CC99"/>
                </a:solidFill>
              </a:rPr>
              <a:t>Thermische Nutzung von Wasserstoff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2123728" y="5456838"/>
            <a:ext cx="5104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1" spc="300" dirty="0">
                <a:solidFill>
                  <a:srgbClr val="00CC99"/>
                </a:solidFill>
              </a:rPr>
              <a:t>Herstellung + Transport + Lagerung</a:t>
            </a:r>
          </a:p>
          <a:p>
            <a:pPr algn="ctr">
              <a:spcBef>
                <a:spcPts val="0"/>
              </a:spcBef>
            </a:pPr>
            <a:r>
              <a:rPr lang="de-DE" b="1" spc="300" dirty="0">
                <a:solidFill>
                  <a:srgbClr val="00CC99"/>
                </a:solidFill>
              </a:rPr>
              <a:t>(Faktor 0,5)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7604720" y="4077072"/>
            <a:ext cx="1359768" cy="1892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800" dirty="0"/>
              <a:t>Nutz-wärme als Heiz-energie</a:t>
            </a:r>
          </a:p>
          <a:p>
            <a:pPr algn="ctr"/>
            <a:r>
              <a:rPr lang="de-DE" sz="1800" dirty="0"/>
              <a:t>Bsp.: 10 kWh</a:t>
            </a:r>
          </a:p>
        </p:txBody>
      </p:sp>
      <p:sp>
        <p:nvSpPr>
          <p:cNvPr id="15" name="Flussdiagramm: Magnetplattenspeicher 14"/>
          <p:cNvSpPr/>
          <p:nvPr/>
        </p:nvSpPr>
        <p:spPr bwMode="auto">
          <a:xfrm>
            <a:off x="4639816" y="1196752"/>
            <a:ext cx="3388568" cy="2448272"/>
          </a:xfrm>
          <a:prstGeom prst="flowChartMagneticDisk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 </a:t>
            </a:r>
            <a:r>
              <a:rPr lang="de-DE" sz="1600" baseline="0" dirty="0"/>
              <a:t>  Niedertemperaturige Abwärme</a:t>
            </a:r>
          </a:p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  aus dem Gärrestelager:</a:t>
            </a:r>
          </a:p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aseline="0" dirty="0"/>
              <a:t>  Bsp.:</a:t>
            </a:r>
            <a:r>
              <a:rPr lang="de-DE" sz="1600" dirty="0"/>
              <a:t> 40°C zur </a:t>
            </a:r>
            <a:r>
              <a:rPr lang="de-DE" sz="1600" dirty="0" err="1"/>
              <a:t>Außentemp</a:t>
            </a:r>
            <a:r>
              <a:rPr lang="de-DE" sz="1600" dirty="0"/>
              <a:t>. 10°C </a:t>
            </a:r>
          </a:p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/>
              <a:t>  entspricht 30K * 5000m³</a:t>
            </a:r>
          </a:p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rPr>
              <a:t>= 174 MWh </a:t>
            </a:r>
          </a:p>
        </p:txBody>
      </p:sp>
      <p:cxnSp>
        <p:nvCxnSpPr>
          <p:cNvPr id="17" name="Gewinkelte Verbindung 16"/>
          <p:cNvCxnSpPr>
            <a:stCxn id="15" idx="3"/>
          </p:cNvCxnSpPr>
          <p:nvPr/>
        </p:nvCxnSpPr>
        <p:spPr bwMode="auto">
          <a:xfrm rot="16200000" flipH="1">
            <a:off x="6393346" y="3585778"/>
            <a:ext cx="1152128" cy="1270620"/>
          </a:xfrm>
          <a:prstGeom prst="bentConnector2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 bwMode="auto">
          <a:xfrm>
            <a:off x="5228456" y="3902279"/>
            <a:ext cx="2151856" cy="584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600" dirty="0"/>
              <a:t>Wärmepumpe</a:t>
            </a:r>
          </a:p>
          <a:p>
            <a:pPr algn="ctr">
              <a:spcBef>
                <a:spcPts val="0"/>
              </a:spcBef>
            </a:pPr>
            <a:r>
              <a:rPr lang="de-DE" sz="1600" dirty="0"/>
              <a:t>1,7 kWh bei SJAZ 6</a:t>
            </a:r>
          </a:p>
        </p:txBody>
      </p:sp>
      <p:sp>
        <p:nvSpPr>
          <p:cNvPr id="26" name="Textfeld 25"/>
          <p:cNvSpPr txBox="1"/>
          <p:nvPr/>
        </p:nvSpPr>
        <p:spPr bwMode="auto">
          <a:xfrm>
            <a:off x="5283696" y="1093300"/>
            <a:ext cx="2016224" cy="8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600" b="1" dirty="0"/>
              <a:t>Bisher ungenutztes </a:t>
            </a:r>
          </a:p>
          <a:p>
            <a:pPr algn="ctr">
              <a:spcBef>
                <a:spcPts val="0"/>
              </a:spcBef>
            </a:pPr>
            <a:r>
              <a:rPr lang="de-DE" sz="1600" b="1" dirty="0"/>
              <a:t>Potential:</a:t>
            </a:r>
          </a:p>
        </p:txBody>
      </p:sp>
    </p:spTree>
    <p:extLst>
      <p:ext uri="{BB962C8B-B14F-4D97-AF65-F5344CB8AC3E}">
        <p14:creationId xmlns:p14="http://schemas.microsoft.com/office/powerpoint/2010/main" val="38650611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C0F38-B3AE-CD87-BA05-ADE6AD48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7772400" cy="1143000"/>
          </a:xfrm>
        </p:spPr>
        <p:txBody>
          <a:bodyPr/>
          <a:lstStyle/>
          <a:p>
            <a:r>
              <a:rPr lang="de-DE" sz="2800" dirty="0"/>
              <a:t>Gärrestelager als Wärmequelle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8074EB-A0CD-D1C2-9C84-FC44857A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19" y="1628800"/>
            <a:ext cx="9184919" cy="45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681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555776" y="4555976"/>
            <a:ext cx="512871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tabLst>
                <a:tab pos="193675" algn="l"/>
                <a:tab pos="284163" algn="l"/>
              </a:tabLst>
            </a:pPr>
            <a:r>
              <a:rPr lang="de-DE" sz="2400" b="1" dirty="0">
                <a:solidFill>
                  <a:srgbClr val="000066"/>
                </a:solidFill>
                <a:latin typeface="Arial" pitchFamily="34" charset="0"/>
              </a:rPr>
              <a:t>Vielen Dank.</a:t>
            </a:r>
            <a:endParaRPr lang="de-DE" sz="2400" b="1" dirty="0">
              <a:latin typeface="Arial" pitchFamily="34" charset="0"/>
            </a:endParaRPr>
          </a:p>
        </p:txBody>
      </p:sp>
      <p:sp>
        <p:nvSpPr>
          <p:cNvPr id="82951" name="Textfeld 7"/>
          <p:cNvSpPr txBox="1">
            <a:spLocks noChangeArrowheads="1"/>
          </p:cNvSpPr>
          <p:nvPr/>
        </p:nvSpPr>
        <p:spPr bwMode="auto">
          <a:xfrm>
            <a:off x="-840848" y="1913056"/>
            <a:ext cx="863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i="1" dirty="0">
                <a:latin typeface="Arial Rounded MT Bold" pitchFamily="34" charset="0"/>
              </a:rPr>
              <a:t>Es gibt nichts Gutes, außer</a:t>
            </a:r>
          </a:p>
          <a:p>
            <a:pPr algn="ctr"/>
            <a:r>
              <a:rPr lang="de-DE" sz="2400" i="1" dirty="0">
                <a:latin typeface="Arial Rounded MT Bold" pitchFamily="34" charset="0"/>
              </a:rPr>
              <a:t> – man tut es! </a:t>
            </a:r>
            <a:r>
              <a:rPr lang="de-DE" sz="1400" i="1" dirty="0">
                <a:latin typeface="Arial Rounded MT Bold" pitchFamily="34" charset="0"/>
              </a:rPr>
              <a:t>(Erich Kästner)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-171400"/>
            <a:ext cx="2016224" cy="171400"/>
          </a:xfrm>
        </p:spPr>
        <p:txBody>
          <a:bodyPr/>
          <a:lstStyle/>
          <a:p>
            <a:r>
              <a:rPr lang="de-DE" sz="1000" dirty="0"/>
              <a:t>Schlussfolie - TBS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68275" y="3933056"/>
            <a:ext cx="4479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>
              <a:spcBef>
                <a:spcPct val="0"/>
              </a:spcBef>
            </a:pPr>
            <a:r>
              <a:rPr lang="de-DE" sz="1800" b="1" dirty="0">
                <a:solidFill>
                  <a:srgbClr val="020001"/>
                </a:solidFill>
                <a:latin typeface="Tahoma" pitchFamily="34" charset="0"/>
              </a:rPr>
              <a:t>Bernd Felgentreff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800" b="1" dirty="0">
                <a:solidFill>
                  <a:srgbClr val="020001"/>
                </a:solidFill>
                <a:latin typeface="Tahoma" pitchFamily="34" charset="0"/>
              </a:rPr>
              <a:t>Mittelstr. 13 a</a:t>
            </a:r>
          </a:p>
          <a:p>
            <a:pPr algn="l" eaLnBrk="0" hangingPunct="0">
              <a:spcBef>
                <a:spcPct val="0"/>
              </a:spcBef>
            </a:pPr>
            <a:endParaRPr lang="de-DE" sz="600" b="1" dirty="0">
              <a:solidFill>
                <a:srgbClr val="020001"/>
              </a:solidFill>
              <a:latin typeface="Tahoma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de-DE" sz="1800" b="1" dirty="0">
                <a:solidFill>
                  <a:srgbClr val="020001"/>
                </a:solidFill>
                <a:latin typeface="Tahoma" pitchFamily="34" charset="0"/>
              </a:rPr>
              <a:t>04205 Leipzig-Miltitz</a:t>
            </a:r>
            <a:endParaRPr lang="de-DE" sz="1200" b="1" dirty="0">
              <a:solidFill>
                <a:srgbClr val="020001"/>
              </a:solidFill>
              <a:latin typeface="Tahoma" pitchFamily="34" charset="0"/>
            </a:endParaRPr>
          </a:p>
          <a:p>
            <a:pPr algn="l" eaLnBrk="0" hangingPunct="0">
              <a:spcBef>
                <a:spcPct val="0"/>
              </a:spcBef>
            </a:pPr>
            <a:endParaRPr lang="de-DE" sz="600" b="1" dirty="0">
              <a:solidFill>
                <a:srgbClr val="020001"/>
              </a:solidFill>
              <a:latin typeface="Tahoma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Tel.:         0341 / 94 11 484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Fax :        0341 / 94 10 524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Funktel.: 0178 / 533 76 88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E-Mail:   tbs@bernd-felgentreff.de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600" b="1" dirty="0">
                <a:solidFill>
                  <a:srgbClr val="020001"/>
                </a:solidFill>
                <a:latin typeface="Tahoma" pitchFamily="34" charset="0"/>
              </a:rPr>
              <a:t>web:       www.bernd-felgentreff.de</a:t>
            </a:r>
            <a:endParaRPr lang="de-DE" sz="1200" b="1" dirty="0">
              <a:solidFill>
                <a:srgbClr val="020001"/>
              </a:solidFill>
              <a:latin typeface="Tahoma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-126268" y="4941167"/>
            <a:ext cx="9396536" cy="1916833"/>
            <a:chOff x="0" y="4941167"/>
            <a:chExt cx="9396536" cy="1916833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0" y="5790306"/>
              <a:ext cx="9335520" cy="1067694"/>
            </a:xfrm>
            <a:custGeom>
              <a:avLst/>
              <a:gdLst>
                <a:gd name="T0" fmla="*/ 1906751 w 5222"/>
                <a:gd name="T1" fmla="*/ 126180 h 772"/>
                <a:gd name="T2" fmla="*/ 0 w 5222"/>
                <a:gd name="T3" fmla="*/ 124973 h 772"/>
                <a:gd name="T4" fmla="*/ 0 w 5222"/>
                <a:gd name="T5" fmla="*/ 299483 h 772"/>
                <a:gd name="T6" fmla="*/ 4133605 w 5222"/>
                <a:gd name="T7" fmla="*/ 299483 h 772"/>
                <a:gd name="T8" fmla="*/ 4133605 w 5222"/>
                <a:gd name="T9" fmla="*/ 11580 h 772"/>
                <a:gd name="T10" fmla="*/ 3948981 w 5222"/>
                <a:gd name="T11" fmla="*/ 0 h 772"/>
                <a:gd name="T12" fmla="*/ 3818449 w 5222"/>
                <a:gd name="T13" fmla="*/ 25989 h 772"/>
                <a:gd name="T14" fmla="*/ 3675920 w 5222"/>
                <a:gd name="T15" fmla="*/ 101658 h 772"/>
                <a:gd name="T16" fmla="*/ 3539875 w 5222"/>
                <a:gd name="T17" fmla="*/ 153948 h 772"/>
                <a:gd name="T18" fmla="*/ 3388560 w 5222"/>
                <a:gd name="T19" fmla="*/ 181919 h 772"/>
                <a:gd name="T20" fmla="*/ 3260390 w 5222"/>
                <a:gd name="T21" fmla="*/ 180441 h 772"/>
                <a:gd name="T22" fmla="*/ 3165630 w 5222"/>
                <a:gd name="T23" fmla="*/ 197809 h 772"/>
                <a:gd name="T24" fmla="*/ 3082242 w 5222"/>
                <a:gd name="T25" fmla="*/ 209389 h 772"/>
                <a:gd name="T26" fmla="*/ 3005706 w 5222"/>
                <a:gd name="T27" fmla="*/ 209389 h 772"/>
                <a:gd name="T28" fmla="*/ 2916328 w 5222"/>
                <a:gd name="T29" fmla="*/ 188919 h 772"/>
                <a:gd name="T30" fmla="*/ 2856823 w 5222"/>
                <a:gd name="T31" fmla="*/ 165737 h 772"/>
                <a:gd name="T32" fmla="*/ 2779963 w 5222"/>
                <a:gd name="T33" fmla="*/ 148160 h 772"/>
                <a:gd name="T34" fmla="*/ 2704909 w 5222"/>
                <a:gd name="T35" fmla="*/ 126180 h 772"/>
                <a:gd name="T36" fmla="*/ 2590749 w 5222"/>
                <a:gd name="T37" fmla="*/ 126180 h 772"/>
                <a:gd name="T38" fmla="*/ 2465043 w 5222"/>
                <a:gd name="T39" fmla="*/ 148160 h 772"/>
                <a:gd name="T40" fmla="*/ 2327229 w 5222"/>
                <a:gd name="T41" fmla="*/ 136579 h 772"/>
                <a:gd name="T42" fmla="*/ 2248820 w 5222"/>
                <a:gd name="T43" fmla="*/ 126180 h 772"/>
                <a:gd name="T44" fmla="*/ 2125613 w 5222"/>
                <a:gd name="T45" fmla="*/ 142367 h 772"/>
                <a:gd name="T46" fmla="*/ 2006591 w 5222"/>
                <a:gd name="T47" fmla="*/ 130766 h 772"/>
                <a:gd name="T48" fmla="*/ 1906751 w 5222"/>
                <a:gd name="T49" fmla="*/ 126180 h 7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22"/>
                <a:gd name="T76" fmla="*/ 0 h 772"/>
                <a:gd name="T77" fmla="*/ 5222 w 5222"/>
                <a:gd name="T78" fmla="*/ 772 h 7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22" h="772">
                  <a:moveTo>
                    <a:pt x="2409" y="325"/>
                  </a:moveTo>
                  <a:lnTo>
                    <a:pt x="0" y="322"/>
                  </a:lnTo>
                  <a:lnTo>
                    <a:pt x="0" y="772"/>
                  </a:lnTo>
                  <a:lnTo>
                    <a:pt x="5222" y="772"/>
                  </a:lnTo>
                  <a:lnTo>
                    <a:pt x="5222" y="30"/>
                  </a:lnTo>
                  <a:lnTo>
                    <a:pt x="4989" y="0"/>
                  </a:lnTo>
                  <a:lnTo>
                    <a:pt x="4824" y="67"/>
                  </a:lnTo>
                  <a:lnTo>
                    <a:pt x="4644" y="262"/>
                  </a:lnTo>
                  <a:lnTo>
                    <a:pt x="4472" y="397"/>
                  </a:lnTo>
                  <a:lnTo>
                    <a:pt x="4281" y="469"/>
                  </a:lnTo>
                  <a:lnTo>
                    <a:pt x="4119" y="465"/>
                  </a:lnTo>
                  <a:lnTo>
                    <a:pt x="3999" y="510"/>
                  </a:lnTo>
                  <a:lnTo>
                    <a:pt x="3894" y="540"/>
                  </a:lnTo>
                  <a:lnTo>
                    <a:pt x="3797" y="540"/>
                  </a:lnTo>
                  <a:lnTo>
                    <a:pt x="3684" y="487"/>
                  </a:lnTo>
                  <a:lnTo>
                    <a:pt x="3609" y="427"/>
                  </a:lnTo>
                  <a:lnTo>
                    <a:pt x="3512" y="382"/>
                  </a:lnTo>
                  <a:lnTo>
                    <a:pt x="3417" y="325"/>
                  </a:lnTo>
                  <a:lnTo>
                    <a:pt x="3273" y="325"/>
                  </a:lnTo>
                  <a:lnTo>
                    <a:pt x="3114" y="382"/>
                  </a:lnTo>
                  <a:lnTo>
                    <a:pt x="2940" y="352"/>
                  </a:lnTo>
                  <a:lnTo>
                    <a:pt x="2841" y="325"/>
                  </a:lnTo>
                  <a:lnTo>
                    <a:pt x="2685" y="367"/>
                  </a:lnTo>
                  <a:lnTo>
                    <a:pt x="2535" y="337"/>
                  </a:lnTo>
                  <a:lnTo>
                    <a:pt x="2409" y="325"/>
                  </a:lnTo>
                  <a:close/>
                </a:path>
              </a:pathLst>
            </a:custGeom>
            <a:gradFill rotWithShape="0">
              <a:gsLst>
                <a:gs pos="0">
                  <a:srgbClr val="00FF00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pic>
          <p:nvPicPr>
            <p:cNvPr id="15" name="Grafik 1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992" y="4941167"/>
              <a:ext cx="4979544" cy="1656185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/>
        </p:nvSpPr>
        <p:spPr bwMode="auto">
          <a:xfrm rot="21235760">
            <a:off x="9498862" y="3158430"/>
            <a:ext cx="5876946" cy="1877437"/>
          </a:xfrm>
          <a:prstGeom prst="rect">
            <a:avLst/>
          </a:prstGeom>
          <a:gradFill>
            <a:gsLst>
              <a:gs pos="0">
                <a:srgbClr val="FFF200"/>
              </a:gs>
              <a:gs pos="52000">
                <a:srgbClr val="FF7A00"/>
              </a:gs>
              <a:gs pos="79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127000" cap="rnd" cmpd="tri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41338" indent="-541338" algn="l">
              <a:spcBef>
                <a:spcPts val="0"/>
              </a:spcBef>
              <a:tabLst>
                <a:tab pos="180975" algn="l"/>
              </a:tabLst>
            </a:pPr>
            <a:r>
              <a:rPr lang="de-DE" b="1" i="1" u="sng" dirty="0"/>
              <a:t>Tagesseminare - Hybride Wärmeversorgung:</a:t>
            </a:r>
          </a:p>
          <a:p>
            <a:pPr marL="541338" indent="-360363" algn="l">
              <a:spcBef>
                <a:spcPts val="0"/>
              </a:spcBef>
              <a:tabLst>
                <a:tab pos="541338" algn="l"/>
              </a:tabLst>
            </a:pPr>
            <a:endParaRPr lang="de-DE" sz="800" b="1" i="1" u="sng" dirty="0"/>
          </a:p>
          <a:p>
            <a:pPr marL="361950" indent="-180975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b="1" i="1" dirty="0">
                <a:solidFill>
                  <a:srgbClr val="FFFFFF"/>
                </a:solidFill>
              </a:rPr>
              <a:t>14. November  2019: in der HWK, Dresden</a:t>
            </a:r>
          </a:p>
          <a:p>
            <a:pPr marL="523875" indent="-342900" algn="ctr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b="1" i="1" dirty="0">
                <a:solidFill>
                  <a:srgbClr val="FFFFFF"/>
                </a:solidFill>
              </a:rPr>
              <a:t>Magdeburg: Termin noch offen</a:t>
            </a:r>
          </a:p>
          <a:p>
            <a:pPr marL="361950" indent="-180975" algn="ctr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b="1" i="1" dirty="0">
                <a:solidFill>
                  <a:srgbClr val="FFFFFF"/>
                </a:solidFill>
              </a:rPr>
              <a:t>Potsdam: Termin noch offen</a:t>
            </a:r>
          </a:p>
          <a:p>
            <a:pPr marL="361950" indent="-180975" algn="ctr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b="1" i="1" dirty="0">
                <a:solidFill>
                  <a:srgbClr val="FFFFFF"/>
                </a:solidFill>
              </a:rPr>
              <a:t>Leipzig: Termine noch offen</a:t>
            </a:r>
            <a:endParaRPr lang="de-DE" sz="400" b="1" i="1" dirty="0">
              <a:solidFill>
                <a:srgbClr val="FFFFFF"/>
              </a:solidFill>
            </a:endParaRPr>
          </a:p>
          <a:p>
            <a:pPr marL="541338" indent="-360363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1338" algn="l"/>
              </a:tabLst>
            </a:pPr>
            <a:endParaRPr lang="de-DE" sz="400" b="1" i="1" dirty="0">
              <a:solidFill>
                <a:srgbClr val="FFFFFF"/>
              </a:solidFill>
            </a:endParaRPr>
          </a:p>
          <a:p>
            <a:pPr marL="541338" indent="-360363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1338" algn="l"/>
              </a:tabLst>
            </a:pPr>
            <a:endParaRPr lang="de-DE" sz="400" b="1" i="1" dirty="0">
              <a:solidFill>
                <a:srgbClr val="FFFF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 rot="21235760">
            <a:off x="9489096" y="561640"/>
            <a:ext cx="5876946" cy="2062103"/>
          </a:xfrm>
          <a:prstGeom prst="rect">
            <a:avLst/>
          </a:prstGeom>
          <a:gradFill>
            <a:gsLst>
              <a:gs pos="0">
                <a:srgbClr val="FFF200"/>
              </a:gs>
              <a:gs pos="52000">
                <a:srgbClr val="FF7A00"/>
              </a:gs>
              <a:gs pos="79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127000" cap="rnd" cmpd="tri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41338" indent="-541338" algn="ctr">
              <a:spcBef>
                <a:spcPts val="0"/>
              </a:spcBef>
              <a:tabLst>
                <a:tab pos="180975" algn="l"/>
              </a:tabLst>
            </a:pPr>
            <a:r>
              <a:rPr lang="de-DE" b="1" i="1" u="sng" dirty="0"/>
              <a:t>Energieeffizienz Netzwerke für Kommunen:</a:t>
            </a:r>
            <a:endParaRPr lang="de-DE" sz="800" b="1" i="1" u="sng" dirty="0"/>
          </a:p>
          <a:p>
            <a:pPr marL="361950" indent="-180975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b="1" i="1" dirty="0">
                <a:solidFill>
                  <a:srgbClr val="FFFFFF"/>
                </a:solidFill>
              </a:rPr>
              <a:t>Mit dem ENO in Görlitz</a:t>
            </a:r>
          </a:p>
          <a:p>
            <a:pPr marL="890588" indent="-265113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de-DE" b="1" i="1" dirty="0">
                <a:solidFill>
                  <a:srgbClr val="FFFFFF"/>
                </a:solidFill>
              </a:rPr>
              <a:t>Mit dem RKW in Dresden</a:t>
            </a:r>
          </a:p>
          <a:p>
            <a:pPr marL="1249363" indent="-265113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343025" algn="l"/>
              </a:tabLst>
            </a:pPr>
            <a:r>
              <a:rPr lang="de-DE" b="1" i="1" dirty="0">
                <a:solidFill>
                  <a:srgbClr val="FFFFFF"/>
                </a:solidFill>
              </a:rPr>
              <a:t>Mit der EAA in Dessau</a:t>
            </a:r>
          </a:p>
          <a:p>
            <a:pPr marL="1527175" indent="-277813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527175" algn="l"/>
              </a:tabLst>
            </a:pPr>
            <a:r>
              <a:rPr lang="de-DE" b="1" i="1" dirty="0">
                <a:solidFill>
                  <a:srgbClr val="FFFFFF"/>
                </a:solidFill>
              </a:rPr>
              <a:t>Mit dem IAB in Weimar</a:t>
            </a:r>
          </a:p>
          <a:p>
            <a:pPr marL="1885950" indent="-277813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85950" algn="l"/>
              </a:tabLst>
            </a:pPr>
            <a:r>
              <a:rPr lang="de-DE" b="1" i="1" dirty="0">
                <a:solidFill>
                  <a:srgbClr val="FFFFFF"/>
                </a:solidFill>
              </a:rPr>
              <a:t>Mit der VNG </a:t>
            </a:r>
            <a:r>
              <a:rPr lang="de-DE" b="1" i="1" dirty="0" err="1">
                <a:solidFill>
                  <a:srgbClr val="FFFFFF"/>
                </a:solidFill>
              </a:rPr>
              <a:t>inLeipzig</a:t>
            </a:r>
            <a:endParaRPr lang="de-DE" sz="400" b="1" i="1" dirty="0">
              <a:solidFill>
                <a:srgbClr val="FFFFFF"/>
              </a:solidFill>
            </a:endParaRPr>
          </a:p>
          <a:p>
            <a:pPr marL="541338" indent="-360363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41338" algn="l"/>
              </a:tabLst>
            </a:pPr>
            <a:endParaRPr lang="de-DE" sz="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utoUpdateAnimBg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t" anchorCtr="0" compatLnSpc="1">
        <a:prstTxWarp prst="textNoShape">
          <a:avLst/>
        </a:prstTxWarp>
      </a:bodyPr>
      <a:lstStyle>
        <a:defPPr marL="609600" marR="0" indent="121920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609600" marR="0" indent="1219200" algn="just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sz="800" dirty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99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CA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Bildschirmpräsentation (4:3)</PresentationFormat>
  <Paragraphs>88</Paragraphs>
  <Slides>5</Slides>
  <Notes>2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  <vt:variant>
        <vt:lpstr>Zielgruppenorientierte Präsentationen</vt:lpstr>
      </vt:variant>
      <vt:variant>
        <vt:i4>39</vt:i4>
      </vt:variant>
    </vt:vector>
  </HeadingPairs>
  <TitlesOfParts>
    <vt:vector size="51" baseType="lpstr">
      <vt:lpstr>Cursive Elegant Normal</vt:lpstr>
      <vt:lpstr>Arial Rounded MT Bold</vt:lpstr>
      <vt:lpstr>Arial</vt:lpstr>
      <vt:lpstr>Calibri</vt:lpstr>
      <vt:lpstr>Tahoma</vt:lpstr>
      <vt:lpstr>Standarddesign</vt:lpstr>
      <vt:lpstr>Bitmap</vt:lpstr>
      <vt:lpstr>Titelfolie: hybride Wärmeversorgung mit k. i. W.</vt:lpstr>
      <vt:lpstr>Mögliche Potentiale zur Nutzung in Kalten, intelligenten Wärmenetzen</vt:lpstr>
      <vt:lpstr>ungenutztes Potential:  Gärrestelager</vt:lpstr>
      <vt:lpstr>Gärrestelager als Wärmequelle</vt:lpstr>
      <vt:lpstr>Schlussfolie - TBS</vt:lpstr>
      <vt:lpstr>kalte Netze-MFH</vt:lpstr>
      <vt:lpstr>Sonnenenergie und Wärmepumpen</vt:lpstr>
      <vt:lpstr>Mitmachnetze-45min-Biogas</vt:lpstr>
      <vt:lpstr>Haßfurth-20-03-2019</vt:lpstr>
      <vt:lpstr>5min-KIW</vt:lpstr>
      <vt:lpstr>Dollnstein-26-06-2019</vt:lpstr>
      <vt:lpstr>anthropogene u geogene Aquifere</vt:lpstr>
      <vt:lpstr>Mitmachnetze-Inhouseschulung</vt:lpstr>
      <vt:lpstr>Niesky-45-min-29-10-2019</vt:lpstr>
      <vt:lpstr>Mitmachnetze-CIO-27-11-2019-210</vt:lpstr>
      <vt:lpstr>Neue Energiesysteme-04-02-2020</vt:lpstr>
      <vt:lpstr>KIW-10min</vt:lpstr>
      <vt:lpstr>Dörfer-03-2020</vt:lpstr>
      <vt:lpstr>25 Varianten ohne Öl und Gas</vt:lpstr>
      <vt:lpstr>Wärme aus Kälte - Göttingen</vt:lpstr>
      <vt:lpstr>Ringrohrsonden</vt:lpstr>
      <vt:lpstr>Denkmal an Sonne</vt:lpstr>
      <vt:lpstr>Energieeffizienz-Netzwerke</vt:lpstr>
      <vt:lpstr>KIW-19-11-20-AK-Speicher-CIO</vt:lpstr>
      <vt:lpstr>Lauta-23-2-21</vt:lpstr>
      <vt:lpstr>Selzer-26-2-21</vt:lpstr>
      <vt:lpstr>Chemiepark-7-4-21</vt:lpstr>
      <vt:lpstr>WSL-15-04-2021</vt:lpstr>
      <vt:lpstr>Thür. Ernährungs-Netzwerk-19.5.</vt:lpstr>
      <vt:lpstr>NES im NEU - 1.6.21.</vt:lpstr>
      <vt:lpstr>Wasserwege &amp; Industriekultur</vt:lpstr>
      <vt:lpstr>Flexigast-15-06-21</vt:lpstr>
      <vt:lpstr>ThEEN-Meitingen-Wärmenetze</vt:lpstr>
      <vt:lpstr>Sangerhausen-15-9-2021</vt:lpstr>
      <vt:lpstr>Aquifere im NES - 5-10-2021</vt:lpstr>
      <vt:lpstr>KEEN-MITZ-12-10-2021</vt:lpstr>
      <vt:lpstr>Seethermie-2-AK-WuK-14.10-2021</vt:lpstr>
      <vt:lpstr>Borsdorf-24-1-22</vt:lpstr>
      <vt:lpstr>flexigast-25-1-22</vt:lpstr>
      <vt:lpstr>KEEN-Dessau-Ost-Muldestausee</vt:lpstr>
      <vt:lpstr>HTWK-11-5-22-Wärme aus Kälte</vt:lpstr>
      <vt:lpstr>Die Linke im Th LT-25-5-22</vt:lpstr>
      <vt:lpstr>VHS-LK-LL-6-7-22</vt:lpstr>
      <vt:lpstr>flexigast-23-8-22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Titelfolie: unsere Häuser…</dc:title>
  <dc:creator>Bernd Felgentreff</dc:creator>
  <cp:lastModifiedBy>tbs@bernd-felgentreff.de</cp:lastModifiedBy>
  <cp:revision>22</cp:revision>
  <dcterms:created xsi:type="dcterms:W3CDTF">2021-11-29T15:40:36Z</dcterms:created>
  <dcterms:modified xsi:type="dcterms:W3CDTF">2023-09-27T15:47:46Z</dcterms:modified>
</cp:coreProperties>
</file>