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11">
  <p:sldMasterIdLst>
    <p:sldMasterId id="2147483660" r:id="rId1"/>
    <p:sldMasterId id="2147483663" r:id="rId2"/>
  </p:sldMasterIdLst>
  <p:notesMasterIdLst>
    <p:notesMasterId r:id="rId15"/>
  </p:notesMasterIdLst>
  <p:sldIdLst>
    <p:sldId id="2256" r:id="rId3"/>
    <p:sldId id="2182" r:id="rId4"/>
    <p:sldId id="4036" r:id="rId5"/>
    <p:sldId id="4064" r:id="rId6"/>
    <p:sldId id="4102" r:id="rId7"/>
    <p:sldId id="4103" r:id="rId8"/>
    <p:sldId id="4107" r:id="rId9"/>
    <p:sldId id="4104" r:id="rId10"/>
    <p:sldId id="4106" r:id="rId11"/>
    <p:sldId id="2316" r:id="rId12"/>
    <p:sldId id="4117" r:id="rId13"/>
    <p:sldId id="4100" r:id="rId14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CC00"/>
    <a:srgbClr val="00FF00"/>
    <a:srgbClr val="0070B9"/>
    <a:srgbClr val="0033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8" autoAdjust="0"/>
    <p:restoredTop sz="96292" autoAdjust="0"/>
  </p:normalViewPr>
  <p:slideViewPr>
    <p:cSldViewPr>
      <p:cViewPr varScale="1">
        <p:scale>
          <a:sx n="131" d="100"/>
          <a:sy n="131" d="100"/>
        </p:scale>
        <p:origin x="750" y="114"/>
      </p:cViewPr>
      <p:guideLst>
        <p:guide orient="horz" pos="32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0CBDC49-CD9B-4BF2-9E8D-44D2359A9510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6953379-E253-4B85-9147-81B19FB610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5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</a:defRPr>
            </a:lvl1pPr>
            <a:lvl2pPr marL="846040" indent="-325400" eaLnBrk="0" hangingPunct="0">
              <a:defRPr sz="2700">
                <a:solidFill>
                  <a:schemeClr val="tx1"/>
                </a:solidFill>
                <a:latin typeface="Arial" charset="0"/>
              </a:defRPr>
            </a:lvl2pPr>
            <a:lvl3pPr marL="1301601" indent="-260321" eaLnBrk="0" hangingPunct="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822241" indent="-260321" eaLnBrk="0" hangingPunct="0">
              <a:defRPr sz="2700">
                <a:solidFill>
                  <a:schemeClr val="tx1"/>
                </a:solidFill>
                <a:latin typeface="Arial" charset="0"/>
              </a:defRPr>
            </a:lvl4pPr>
            <a:lvl5pPr marL="2342881" indent="-260321" eaLnBrk="0" hangingPunct="0">
              <a:defRPr sz="2700">
                <a:solidFill>
                  <a:schemeClr val="tx1"/>
                </a:solidFill>
                <a:latin typeface="Arial" charset="0"/>
              </a:defRPr>
            </a:lvl5pPr>
            <a:lvl6pPr marL="2863523" indent="-2603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3384163" indent="-2603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904803" indent="-2603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4425443" indent="-2603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F6EFE2D-D87D-42CF-A1F2-09FA44125438}" type="slidenum">
              <a:rPr lang="de-DE" sz="1400"/>
              <a:pPr eaLnBrk="1" hangingPunct="1">
                <a:defRPr/>
              </a:pPr>
              <a:t>2</a:t>
            </a:fld>
            <a:endParaRPr lang="de-DE" sz="14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5975" y="860425"/>
            <a:ext cx="5722938" cy="42941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6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350"/>
            <a:ext cx="10223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53242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77900" y="1676400"/>
            <a:ext cx="7504113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90600" y="2590800"/>
            <a:ext cx="7467600" cy="3505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808080"/>
                </a:solidFill>
              </a:rPr>
              <a:t>SS 2014 Abwasserreinigung und Schlammbehandlung Kapitel: Grundlagen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6683-DBE4-425B-8874-DD3A526BE0AA}" type="slidenum">
              <a:rPr lang="de-DE" smtClean="0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808080"/>
                </a:solidFill>
              </a:rPr>
              <a:t>J. Wiese</a:t>
            </a:r>
          </a:p>
        </p:txBody>
      </p:sp>
    </p:spTree>
    <p:extLst>
      <p:ext uri="{BB962C8B-B14F-4D97-AF65-F5344CB8AC3E}">
        <p14:creationId xmlns:p14="http://schemas.microsoft.com/office/powerpoint/2010/main" val="28495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350"/>
            <a:ext cx="10223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350"/>
            <a:ext cx="10223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4">
            <a:extLst>
              <a:ext uri="{FF2B5EF4-FFF2-40B4-BE49-F238E27FC236}">
                <a16:creationId xmlns:a16="http://schemas.microsoft.com/office/drawing/2014/main" id="{D9EF79A3-D85C-43C2-B47E-16086A173A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A108E315-2F9A-4388-A0FB-D21BD443FC8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2799AAA-C16A-4D1A-A0BC-56ABC96CF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350"/>
            <a:ext cx="10223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4">
            <a:extLst>
              <a:ext uri="{FF2B5EF4-FFF2-40B4-BE49-F238E27FC236}">
                <a16:creationId xmlns:a16="http://schemas.microsoft.com/office/drawing/2014/main" id="{FBB557E1-1B6A-44BF-B92B-16E5BFAF687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16CF481D-96A2-4135-A471-BC80BF4C094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81A5FB0-3535-4DEB-B9B9-36E98B896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350"/>
            <a:ext cx="10223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2B7612F-E292-41A5-8291-82BF5A116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897" r="443"/>
          <a:stretch/>
        </p:blipFill>
        <p:spPr>
          <a:xfrm>
            <a:off x="-12700" y="0"/>
            <a:ext cx="134434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77900" y="1676400"/>
            <a:ext cx="7504113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90600" y="2590800"/>
            <a:ext cx="7467600" cy="350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27F3360-B522-4EA7-BFC9-E7181B0E672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9900" y="6580188"/>
            <a:ext cx="161481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000" dirty="0">
                <a:solidFill>
                  <a:srgbClr val="808080"/>
                </a:solidFill>
              </a:rPr>
              <a:t>I. Seick</a:t>
            </a:r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55788EB-25D5-4338-A90D-1339EB09027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99250" y="6580188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4EE1D-7612-4E78-9928-8F231AB0D265}" type="slidenum">
              <a:rPr lang="de-DE" altLang="de-DE" sz="10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</a:pPr>
              <a:t>‹Nr.›</a:t>
            </a:fld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9100F850-7B87-462E-8341-3873FDAB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Veranstaltungsreihe: Wasserwirtschaft im Dialog, 23. Juni 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5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AEF32CA1-9E67-4168-A9A0-33FC300EAA1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9900" y="6580188"/>
            <a:ext cx="161481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000" dirty="0">
                <a:solidFill>
                  <a:srgbClr val="808080"/>
                </a:solidFill>
              </a:rPr>
              <a:t>I. Seick</a:t>
            </a:r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477F4074-9146-4BC1-BA6E-D9BB9E22A8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99250" y="6580188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4EE1D-7612-4E78-9928-8F231AB0D265}" type="slidenum">
              <a:rPr lang="de-DE" altLang="de-DE" sz="10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</a:pPr>
              <a:t>‹Nr.›</a:t>
            </a:fld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CCB0799-B03D-4A96-A003-22DDCE13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Veranstaltungsreihe: Wasserwirtschaft im Dialog, 23. Juni 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52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1676400"/>
            <a:ext cx="7504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7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2460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808080"/>
                </a:solidFill>
              </a:rPr>
              <a:t>J. Wiese</a:t>
            </a:r>
          </a:p>
        </p:txBody>
      </p:sp>
      <p:sp>
        <p:nvSpPr>
          <p:cNvPr id="87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324600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808080"/>
                </a:solidFill>
              </a:rPr>
              <a:t>SS 2014 Abwasserreinigung und Schlammbehandlung Kapitel: Grundlagen</a:t>
            </a:r>
          </a:p>
        </p:txBody>
      </p:sp>
      <p:sp>
        <p:nvSpPr>
          <p:cNvPr id="87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B7DD-7EC6-432A-9C5A-FAF9D88D9C82}" type="slidenum">
              <a:rPr lang="de-DE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80808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4300"/>
            <a:ext cx="965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1676400"/>
            <a:ext cx="7504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7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2460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808080"/>
                </a:solidFill>
              </a:rPr>
              <a:t>J. Wiese</a:t>
            </a:r>
          </a:p>
        </p:txBody>
      </p:sp>
      <p:sp>
        <p:nvSpPr>
          <p:cNvPr id="87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324600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808080"/>
                </a:solidFill>
              </a:rPr>
              <a:t>SS 2014 Abwasserreinigung und Schlammbehandlung Kapitel: Grundlagen</a:t>
            </a:r>
          </a:p>
        </p:txBody>
      </p:sp>
      <p:sp>
        <p:nvSpPr>
          <p:cNvPr id="87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DB7DD-7EC6-432A-9C5A-FAF9D88D9C82}" type="slidenum">
              <a:rPr lang="de-DE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80808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4300"/>
            <a:ext cx="965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4300"/>
            <a:ext cx="965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CEA60FC4-699C-4527-BC19-854D7773685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7F43F893-6DD1-429B-A36C-083703990A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843EDDC1-2456-404D-98A2-8AB91F12C4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D2FB2EFA-306E-4077-9971-00B16DC109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D26B620-247E-4916-9737-F8161851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720" r="443"/>
          <a:stretch/>
        </p:blipFill>
        <p:spPr>
          <a:xfrm>
            <a:off x="-1" y="-2659"/>
            <a:ext cx="1136073" cy="1002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078088"/>
            <a:ext cx="8136904" cy="114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de-DE" sz="2000" b="0" dirty="0"/>
            </a:br>
            <a:r>
              <a:rPr lang="de-DE" sz="1600" b="0" dirty="0"/>
              <a:t>12. Fachtagung Biogas „Flexible Speicherkraftwerke vs. Biokraftstoffe - Was bringt die Zukunft für die Biogas-Branche?“, Mücheln, 28.09.2023</a:t>
            </a:r>
            <a:br>
              <a:rPr lang="de-DE" sz="1600" b="0" dirty="0"/>
            </a:br>
            <a:br>
              <a:rPr lang="de-DE" sz="1200" b="0" dirty="0">
                <a:solidFill>
                  <a:schemeClr val="accent6"/>
                </a:solidFill>
              </a:rPr>
            </a:br>
            <a:r>
              <a:rPr lang="de-DE" sz="3400" dirty="0">
                <a:solidFill>
                  <a:srgbClr val="0070B9"/>
                </a:solidFill>
              </a:rPr>
              <a:t>Neues aus dem Forschungsprojekt „flexigast“</a:t>
            </a:r>
            <a:br>
              <a:rPr lang="de-DE" sz="800" b="0" dirty="0">
                <a:solidFill>
                  <a:schemeClr val="accent6"/>
                </a:solidFill>
              </a:rPr>
            </a:br>
            <a:br>
              <a:rPr lang="de-DE" sz="800" b="0" dirty="0">
                <a:solidFill>
                  <a:schemeClr val="accent6"/>
                </a:solidFill>
              </a:rPr>
            </a:br>
            <a:br>
              <a:rPr lang="de-DE" sz="2000" b="0" dirty="0"/>
            </a:br>
            <a:br>
              <a:rPr lang="de-DE" sz="2000" b="0" dirty="0"/>
            </a:br>
            <a:endParaRPr lang="de-DE" sz="20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2792" y="5517232"/>
            <a:ext cx="7467600" cy="685800"/>
          </a:xfrm>
        </p:spPr>
        <p:txBody>
          <a:bodyPr/>
          <a:lstStyle/>
          <a:p>
            <a:r>
              <a:rPr lang="de-DE" sz="2000" dirty="0"/>
              <a:t>Ingolf Seick, Hochschule Magdeburg-Stendal,</a:t>
            </a:r>
          </a:p>
          <a:p>
            <a:r>
              <a:rPr lang="de-DE" sz="2000" dirty="0"/>
              <a:t>FB Wasser, Umwelt, Bau und Sicherheit</a:t>
            </a:r>
          </a:p>
          <a:p>
            <a:pPr>
              <a:tabLst>
                <a:tab pos="895350" algn="l"/>
              </a:tabLst>
            </a:pPr>
            <a:r>
              <a:rPr lang="de-DE" sz="1600" dirty="0"/>
              <a:t>Email:	ingolf.seick@h2.de</a:t>
            </a:r>
          </a:p>
          <a:p>
            <a:pPr>
              <a:tabLst>
                <a:tab pos="895350" algn="l"/>
              </a:tabLst>
            </a:pPr>
            <a:r>
              <a:rPr lang="de-DE" sz="1600" dirty="0"/>
              <a:t>Tel:	0391-886 4365</a:t>
            </a:r>
          </a:p>
          <a:p>
            <a:pPr>
              <a:tabLst>
                <a:tab pos="895350" algn="l"/>
              </a:tabLst>
            </a:pPr>
            <a:r>
              <a:rPr lang="de-DE" sz="1600" dirty="0"/>
              <a:t>URL:	h2.de/abwassergruppe</a:t>
            </a:r>
          </a:p>
        </p:txBody>
      </p:sp>
    </p:spTree>
    <p:extLst>
      <p:ext uri="{BB962C8B-B14F-4D97-AF65-F5344CB8AC3E}">
        <p14:creationId xmlns:p14="http://schemas.microsoft.com/office/powerpoint/2010/main" val="232660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3240000"/>
            <a:ext cx="7956496" cy="9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sz="3200" dirty="0">
                <a:solidFill>
                  <a:srgbClr val="0070B9"/>
                </a:solidFill>
              </a:rPr>
              <a:t>Vielen Dank für Ihre Aufmerksamkeit!</a:t>
            </a:r>
            <a:br>
              <a:rPr lang="de-DE" sz="3200" dirty="0">
                <a:solidFill>
                  <a:srgbClr val="0070B9"/>
                </a:solidFill>
              </a:rPr>
            </a:br>
            <a:br>
              <a:rPr lang="de-DE" sz="3200" dirty="0"/>
            </a:br>
            <a:r>
              <a:rPr lang="de-DE" sz="3200" b="0" dirty="0"/>
              <a:t>Fragen?</a:t>
            </a:r>
            <a:br>
              <a:rPr lang="de-DE" sz="3200" b="0" dirty="0"/>
            </a:br>
            <a:r>
              <a:rPr lang="de-DE" sz="3200" b="0" dirty="0"/>
              <a:t>Kritik?</a:t>
            </a:r>
            <a:br>
              <a:rPr lang="de-DE" sz="3200" b="0" dirty="0"/>
            </a:br>
            <a:r>
              <a:rPr lang="de-DE" sz="3200" b="0" dirty="0"/>
              <a:t>Diskussion!</a:t>
            </a:r>
            <a:endParaRPr lang="de-DE" sz="3200" b="0" dirty="0">
              <a:solidFill>
                <a:schemeClr val="accent6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9D1A02-B1F2-4CE7-BE17-C98557B9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51028"/>
            <a:ext cx="2232248" cy="22595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D3CE929-1769-4DAB-838B-8D541EDE9A2F}"/>
              </a:ext>
            </a:extLst>
          </p:cNvPr>
          <p:cNvSpPr txBox="1"/>
          <p:nvPr/>
        </p:nvSpPr>
        <p:spPr>
          <a:xfrm>
            <a:off x="5724128" y="566124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70B9"/>
                </a:solidFill>
              </a:rPr>
              <a:t>URL: h2.de/abwassergruppe</a:t>
            </a:r>
          </a:p>
        </p:txBody>
      </p:sp>
    </p:spTree>
    <p:extLst>
      <p:ext uri="{BB962C8B-B14F-4D97-AF65-F5344CB8AC3E}">
        <p14:creationId xmlns:p14="http://schemas.microsoft.com/office/powerpoint/2010/main" val="193743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0520E54-7B1E-4047-8344-6D7B9D404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marR="0" lvl="0" indent="-263776" algn="l" defTabSz="914400" rtl="0" eaLnBrk="1" fontAlgn="auto" latinLnBrk="0" hangingPunct="1">
              <a:lnSpc>
                <a:spcPct val="110000"/>
              </a:lnSpc>
              <a:spcBef>
                <a:spcPts val="554"/>
              </a:spcBef>
              <a:spcAft>
                <a:spcPts val="0"/>
              </a:spcAft>
              <a:buClr>
                <a:srgbClr val="000073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de-DE" sz="203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8879EC-B662-41BA-B2DB-4BF4439A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78" y="260648"/>
            <a:ext cx="7056462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Quellen</a:t>
            </a:r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1D3799AC-35BB-4CE6-AC30-A475FD3B1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31" y="1412776"/>
            <a:ext cx="882161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[1]</a:t>
            </a:r>
            <a:r>
              <a:rPr lang="de-DE" sz="1200" dirty="0">
                <a:solidFill>
                  <a:srgbClr val="FF0000"/>
                </a:solidFill>
                <a:latin typeface="+mj-lt"/>
              </a:rPr>
              <a:t>	</a:t>
            </a:r>
            <a:r>
              <a:rPr lang="de-DE" sz="1200" dirty="0" err="1">
                <a:latin typeface="+mj-lt"/>
              </a:rPr>
              <a:t>OptiFlex</a:t>
            </a:r>
            <a:r>
              <a:rPr lang="de-DE" sz="1200" dirty="0">
                <a:latin typeface="+mj-lt"/>
              </a:rPr>
              <a:t> - Optimierung des Betriebs und Designs von Biogasanlagen für eine bedarfsgerechte, flexibilisierte und effiziente Biogasproduktion unter Berücksichtigung der Prozessstabilität als Post-EEG Strategie (10/2017 - 09/2020, gefördert durch BMEL)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[2]	</a:t>
            </a:r>
            <a:r>
              <a:rPr lang="de-DE" sz="1200" dirty="0" err="1">
                <a:latin typeface="+mj-lt"/>
              </a:rPr>
              <a:t>ReBi</a:t>
            </a:r>
            <a:r>
              <a:rPr lang="de-DE" sz="1200" dirty="0">
                <a:latin typeface="+mj-lt"/>
              </a:rPr>
              <a:t> 2.0 - Regelung der Gasproduktion von Biogasanlagen (</a:t>
            </a:r>
            <a:r>
              <a:rPr lang="de-DE" sz="1200" dirty="0" err="1">
                <a:latin typeface="+mj-lt"/>
              </a:rPr>
              <a:t>ReBi</a:t>
            </a:r>
            <a:r>
              <a:rPr lang="de-DE" sz="1200" dirty="0">
                <a:latin typeface="+mj-lt"/>
              </a:rPr>
              <a:t>) für eine am Bedarf orientierte, gesteuerte Biogasverstromung (12/2015 - 06/2018, gefördert durch BMEL)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[3]	</a:t>
            </a:r>
            <a:r>
              <a:rPr lang="de-DE" sz="1200" dirty="0" err="1">
                <a:latin typeface="+mj-lt"/>
              </a:rPr>
              <a:t>FlexFeed</a:t>
            </a:r>
            <a:r>
              <a:rPr lang="de-DE" sz="1200" dirty="0">
                <a:latin typeface="+mj-lt"/>
              </a:rPr>
              <a:t> - Flexibilisierte Fütterung in Biogasprozessen mit Modell-basierter Prozesserkennung im Praxismaßstab (10/2014 - 03/2018, gefördert durch </a:t>
            </a:r>
            <a:r>
              <a:rPr lang="de-DE" sz="1200" dirty="0" err="1">
                <a:latin typeface="+mj-lt"/>
              </a:rPr>
              <a:t>BMWi</a:t>
            </a:r>
            <a:r>
              <a:rPr lang="de-DE" sz="1200" dirty="0"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[4]	UBEDB: Verbundvorhaben: </a:t>
            </a:r>
            <a:r>
              <a:rPr lang="de-DE" sz="1200" dirty="0" err="1">
                <a:latin typeface="+mj-lt"/>
              </a:rPr>
              <a:t>Upgrading</a:t>
            </a:r>
            <a:r>
              <a:rPr lang="de-DE" sz="1200" dirty="0">
                <a:latin typeface="+mj-lt"/>
              </a:rPr>
              <a:t> von Bestandsbiogasanlagen hin zu flexiblen Energieerzeugern durch eine bedarfsorientierte Dynamisierung der Biogasproduktion (07/2015 - 02/2018, gefördert durch BMEL)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[5]	Untersuchung der Eignung landwirtschaftlicher Reststoffe zur Flexibilisierung des Biogasprozesses mittels modellgestützter Methoden und Verschneidung der Ergebnisse mit vorhandenen Mengenpotenzialen (07/2019 - 06/2022, gefördert durch BMEL)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[6] </a:t>
            </a:r>
            <a:r>
              <a:rPr lang="de-DE" sz="1200" dirty="0" err="1">
                <a:latin typeface="+mj-lt"/>
              </a:rPr>
              <a:t>ThermoFlex</a:t>
            </a:r>
            <a:r>
              <a:rPr lang="de-DE" sz="1200" dirty="0">
                <a:latin typeface="+mj-lt"/>
              </a:rPr>
              <a:t> - Interne Wärmespeicherung für eine verbesserte Wärmenutzung und Effizienz bei der flexiblen Stromproduktion von Biogasanlagen (02/2016 - 08/2018, gefördert durch BMEL)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[7] </a:t>
            </a:r>
            <a:r>
              <a:rPr lang="de-DE" sz="1200" dirty="0" err="1">
                <a:latin typeface="+mj-lt"/>
              </a:rPr>
              <a:t>ThermoFlex</a:t>
            </a:r>
            <a:r>
              <a:rPr lang="de-DE" sz="1200" dirty="0">
                <a:latin typeface="+mj-lt"/>
              </a:rPr>
              <a:t>-WAVE - Weiterentwicklung und Validierung einer Technologie zur internen Wärmespeicherung für eine effizientere Wärmenutzung von Biogasanlagen, gefördert durch BMWK (10/2018 - 09/2021)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[8] </a:t>
            </a:r>
            <a:r>
              <a:rPr lang="de-DE" sz="1200" dirty="0" err="1">
                <a:latin typeface="+mj-lt"/>
              </a:rPr>
              <a:t>FLXsynErgy</a:t>
            </a:r>
            <a:r>
              <a:rPr lang="de-DE" sz="1200" dirty="0">
                <a:latin typeface="+mj-lt"/>
              </a:rPr>
              <a:t> - Flexible und vollenergetische Nutzung biogener Rest- und Abfallstoffe: Faulungen und Biogasanlagen als Energieverbraucher, -speicher und -erzeuger (10.2020-04.2024, gefördert durch BMWK)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+mj-lt"/>
              </a:rPr>
              <a:t>[9] </a:t>
            </a:r>
            <a:r>
              <a:rPr lang="de-DE" sz="1200" dirty="0" err="1">
                <a:latin typeface="+mj-lt"/>
              </a:rPr>
              <a:t>Grösch</a:t>
            </a:r>
            <a:r>
              <a:rPr lang="de-DE" sz="1200" dirty="0">
                <a:latin typeface="+mj-lt"/>
              </a:rPr>
              <a:t>, N.; Bär, K.; </a:t>
            </a:r>
            <a:r>
              <a:rPr lang="de-DE" sz="1200" dirty="0" err="1">
                <a:latin typeface="+mj-lt"/>
              </a:rPr>
              <a:t>Zörner</a:t>
            </a:r>
            <a:r>
              <a:rPr lang="de-DE" sz="1200" dirty="0">
                <a:latin typeface="+mj-lt"/>
              </a:rPr>
              <a:t>, W.: Landwirtschaftliche Rest- und Abfallstoffverwertung – Lösungsansätze zur technischen Anpassung bestehender Biogasanlagen für die Nutzung faseriger Reststoffe (</a:t>
            </a:r>
            <a:r>
              <a:rPr lang="de-DE" sz="1200" dirty="0" err="1">
                <a:latin typeface="+mj-lt"/>
              </a:rPr>
              <a:t>LaRA</a:t>
            </a:r>
            <a:r>
              <a:rPr lang="de-DE" sz="1200" dirty="0">
                <a:latin typeface="+mj-lt"/>
              </a:rPr>
              <a:t>). Beitrag zum FNR/KTBL-Kongress „Biogas in der Landwirtschaft – Stand und Perspektiven“ (11.-12.09.2023)</a:t>
            </a: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de-DE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ABA7978-DA96-4491-A845-C2E9E299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/>
              <a:t>12. Fachtagung Biogas, Mücheln, 28.09.2023</a:t>
            </a:r>
          </a:p>
        </p:txBody>
      </p:sp>
    </p:spTree>
    <p:extLst>
      <p:ext uri="{BB962C8B-B14F-4D97-AF65-F5344CB8AC3E}">
        <p14:creationId xmlns:p14="http://schemas.microsoft.com/office/powerpoint/2010/main" val="326811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18F1000-BCE9-4C63-BA64-488F6BA4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7" y="260648"/>
            <a:ext cx="6829647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r>
              <a:rPr lang="de-DE" altLang="de-DE" sz="2000" b="1" dirty="0">
                <a:solidFill>
                  <a:srgbClr val="005CBA"/>
                </a:solidFill>
                <a:cs typeface="Times New Roman" panose="02020603050405020304" pitchFamily="18" charset="0"/>
              </a:rPr>
              <a:t>Anhang - Verfahrenskonzept (Beispiel mit NG)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27D60FF-18EA-4EC1-85A5-9F8F474EEBEC}"/>
              </a:ext>
            </a:extLst>
          </p:cNvPr>
          <p:cNvGrpSpPr/>
          <p:nvPr/>
        </p:nvGrpSpPr>
        <p:grpSpPr>
          <a:xfrm>
            <a:off x="193675" y="1476375"/>
            <a:ext cx="8879986" cy="4976813"/>
            <a:chOff x="193675" y="1476375"/>
            <a:chExt cx="8879986" cy="4976813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D1E8F96-58ED-4425-9B88-4B027EB1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92" y="2511669"/>
              <a:ext cx="8721969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077" tIns="43200" rIns="83077" bIns="43200">
              <a:spAutoFit/>
            </a:bodyPr>
            <a:lstStyle/>
            <a:p>
              <a:pPr marL="263776" indent="-263776">
                <a:lnSpc>
                  <a:spcPct val="110000"/>
                </a:lnSpc>
                <a:spcBef>
                  <a:spcPts val="554"/>
                </a:spcBef>
                <a:buClr>
                  <a:srgbClr val="000073"/>
                </a:buClr>
                <a:buSzPct val="100000"/>
                <a:buFont typeface="Wingdings" pitchFamily="2" charset="2"/>
                <a:buChar char="§"/>
              </a:pPr>
              <a:endParaRPr lang="de-DE" sz="2031"/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904A1204-8737-4FC5-8783-98530FF9E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13" y="2043113"/>
              <a:ext cx="1101725" cy="35004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Regelung</a:t>
              </a:r>
            </a:p>
          </p:txBody>
        </p:sp>
        <p:pic>
          <p:nvPicPr>
            <p:cNvPr id="106" name="Picture 522">
              <a:extLst>
                <a:ext uri="{FF2B5EF4-FFF2-40B4-BE49-F238E27FC236}">
                  <a16:creationId xmlns:a16="http://schemas.microsoft.com/office/drawing/2014/main" id="{DA5DFB5E-EBF7-404A-A145-F6FC5CF4B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263" y="2706688"/>
              <a:ext cx="830262" cy="512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528">
              <a:extLst>
                <a:ext uri="{FF2B5EF4-FFF2-40B4-BE49-F238E27FC236}">
                  <a16:creationId xmlns:a16="http://schemas.microsoft.com/office/drawing/2014/main" id="{AA2BFC74-54EB-4EEA-B265-D8CEB20F8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4486275"/>
              <a:ext cx="10096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Text Box 17">
              <a:extLst>
                <a:ext uri="{FF2B5EF4-FFF2-40B4-BE49-F238E27FC236}">
                  <a16:creationId xmlns:a16="http://schemas.microsoft.com/office/drawing/2014/main" id="{6961899F-2BE4-4089-8DF7-6689CE293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938" y="1517650"/>
              <a:ext cx="2336800" cy="303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Fermenter-Temperatur </a:t>
              </a:r>
              <a:r>
                <a:rPr lang="de-DE" altLang="de-DE" sz="1000" i="1">
                  <a:latin typeface="Arial" panose="020B0604020202020204" pitchFamily="34" charset="0"/>
                  <a:cs typeface="Arial" panose="020B0604020202020204" pitchFamily="34" charset="0"/>
                </a:rPr>
                <a:t>gezielt variiert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  <a:cs typeface="Arial" panose="020B0604020202020204" pitchFamily="34" charset="0"/>
                </a:rPr>
                <a:t>entspr. BHKW-Betrieb zur Entlastung Gasspeicher und Wärmespeicherung</a:t>
              </a:r>
            </a:p>
          </p:txBody>
        </p:sp>
        <p:sp>
          <p:nvSpPr>
            <p:cNvPr id="109" name="AutoShape 30">
              <a:extLst>
                <a:ext uri="{FF2B5EF4-FFF2-40B4-BE49-F238E27FC236}">
                  <a16:creationId xmlns:a16="http://schemas.microsoft.com/office/drawing/2014/main" id="{AC40EF79-C7BE-45B2-B82D-BF0763096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23881" y="2043907"/>
              <a:ext cx="1146175" cy="1223962"/>
            </a:xfrm>
            <a:prstGeom prst="flowChartDelay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35996" tIns="0" rIns="35996" bIns="3599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Nachgärer</a:t>
              </a:r>
              <a:endParaRPr lang="de-DE" altLang="de-DE" sz="400">
                <a:latin typeface="Arial" panose="020B0604020202020204" pitchFamily="34" charset="0"/>
              </a:endParaRPr>
            </a:p>
          </p:txBody>
        </p:sp>
        <p:sp>
          <p:nvSpPr>
            <p:cNvPr id="110" name="AutoShape 31">
              <a:extLst>
                <a:ext uri="{FF2B5EF4-FFF2-40B4-BE49-F238E27FC236}">
                  <a16:creationId xmlns:a16="http://schemas.microsoft.com/office/drawing/2014/main" id="{C3883629-F02B-44C2-B62B-7F999A5866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05313" y="2008188"/>
              <a:ext cx="1136650" cy="1231900"/>
            </a:xfrm>
            <a:prstGeom prst="flowChartDelay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35996" tIns="0" rIns="35996" bIns="3599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Fermenter</a:t>
              </a:r>
              <a:endParaRPr lang="de-DE" altLang="de-DE" sz="400">
                <a:latin typeface="Arial" panose="020B0604020202020204" pitchFamily="34" charset="0"/>
              </a:endParaRPr>
            </a:p>
          </p:txBody>
        </p:sp>
        <p:sp>
          <p:nvSpPr>
            <p:cNvPr id="111" name="Rectangle 369">
              <a:extLst>
                <a:ext uri="{FF2B5EF4-FFF2-40B4-BE49-F238E27FC236}">
                  <a16:creationId xmlns:a16="http://schemas.microsoft.com/office/drawing/2014/main" id="{F5B52785-D423-4D47-8FBF-63B02B34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624138"/>
              <a:ext cx="1223963" cy="6096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12" name="Rectangle 284">
              <a:extLst>
                <a:ext uri="{FF2B5EF4-FFF2-40B4-BE49-F238E27FC236}">
                  <a16:creationId xmlns:a16="http://schemas.microsoft.com/office/drawing/2014/main" id="{37091C5E-11FA-4771-AE4E-B368AFE3D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597150"/>
              <a:ext cx="1231900" cy="59531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13" name="Rectangle 28">
              <a:extLst>
                <a:ext uri="{FF2B5EF4-FFF2-40B4-BE49-F238E27FC236}">
                  <a16:creationId xmlns:a16="http://schemas.microsoft.com/office/drawing/2014/main" id="{2804A648-39C2-42D4-905A-B39BD0F0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425" y="4249738"/>
              <a:ext cx="99853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BHKW</a:t>
              </a:r>
            </a:p>
          </p:txBody>
        </p:sp>
        <p:sp>
          <p:nvSpPr>
            <p:cNvPr id="114" name="Line 290">
              <a:extLst>
                <a:ext uri="{FF2B5EF4-FFF2-40B4-BE49-F238E27FC236}">
                  <a16:creationId xmlns:a16="http://schemas.microsoft.com/office/drawing/2014/main" id="{51BB4575-AAC9-4BED-B651-4EE8B7B7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688" y="2597150"/>
              <a:ext cx="1141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292">
              <a:extLst>
                <a:ext uri="{FF2B5EF4-FFF2-40B4-BE49-F238E27FC236}">
                  <a16:creationId xmlns:a16="http://schemas.microsoft.com/office/drawing/2014/main" id="{C3DA4003-CB2F-4E4D-A436-9B3DC57B1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038" y="3133725"/>
              <a:ext cx="247650" cy="635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294">
              <a:extLst>
                <a:ext uri="{FF2B5EF4-FFF2-40B4-BE49-F238E27FC236}">
                  <a16:creationId xmlns:a16="http://schemas.microsoft.com/office/drawing/2014/main" id="{A9F46E2C-5275-421F-A5E0-5A0A4607D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7363" y="3146425"/>
              <a:ext cx="420687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311">
              <a:extLst>
                <a:ext uri="{FF2B5EF4-FFF2-40B4-BE49-F238E27FC236}">
                  <a16:creationId xmlns:a16="http://schemas.microsoft.com/office/drawing/2014/main" id="{5B36848A-7E21-4512-9D98-A19B8A326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4475" y="1476375"/>
              <a:ext cx="11113" cy="1196975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312">
              <a:extLst>
                <a:ext uri="{FF2B5EF4-FFF2-40B4-BE49-F238E27FC236}">
                  <a16:creationId xmlns:a16="http://schemas.microsoft.com/office/drawing/2014/main" id="{7E29D02A-2346-4D24-8719-F02F93FA5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7013" y="2665413"/>
              <a:ext cx="320675" cy="158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Text Box 9">
              <a:extLst>
                <a:ext uri="{FF2B5EF4-FFF2-40B4-BE49-F238E27FC236}">
                  <a16:creationId xmlns:a16="http://schemas.microsoft.com/office/drawing/2014/main" id="{6DF0507C-2D10-4818-8758-023C7A02D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3625850"/>
              <a:ext cx="1782763" cy="3000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wenn BHKW aus =&gt;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Wärme aus Fermenter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zur Wärmepumpe</a:t>
              </a:r>
            </a:p>
          </p:txBody>
        </p:sp>
        <p:sp>
          <p:nvSpPr>
            <p:cNvPr id="120" name="Text Box 17">
              <a:extLst>
                <a:ext uri="{FF2B5EF4-FFF2-40B4-BE49-F238E27FC236}">
                  <a16:creationId xmlns:a16="http://schemas.microsoft.com/office/drawing/2014/main" id="{A8344DC2-1D42-4FEE-B3DB-0814DA1BC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3525" y="4192588"/>
              <a:ext cx="4841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1000">
                <a:latin typeface="Arial" panose="020B0604020202020204" pitchFamily="34" charset="0"/>
              </a:endParaRPr>
            </a:p>
          </p:txBody>
        </p:sp>
        <p:sp>
          <p:nvSpPr>
            <p:cNvPr id="121" name="Line 351">
              <a:extLst>
                <a:ext uri="{FF2B5EF4-FFF2-40B4-BE49-F238E27FC236}">
                  <a16:creationId xmlns:a16="http://schemas.microsoft.com/office/drawing/2014/main" id="{5F887349-C06F-415F-A105-6F37FFA91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73363"/>
              <a:ext cx="417512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Rectangle 28">
              <a:extLst>
                <a:ext uri="{FF2B5EF4-FFF2-40B4-BE49-F238E27FC236}">
                  <a16:creationId xmlns:a16="http://schemas.microsoft.com/office/drawing/2014/main" id="{66C13D9B-12C9-484D-A7C5-B3ADF35C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488" y="5370513"/>
              <a:ext cx="1068387" cy="801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Wärme-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pumpe</a:t>
              </a:r>
            </a:p>
          </p:txBody>
        </p:sp>
        <p:sp>
          <p:nvSpPr>
            <p:cNvPr id="123" name="Line 387">
              <a:extLst>
                <a:ext uri="{FF2B5EF4-FFF2-40B4-BE49-F238E27FC236}">
                  <a16:creationId xmlns:a16="http://schemas.microsoft.com/office/drawing/2014/main" id="{73AE8E83-BFF1-4AEF-B71B-2971C71A5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7550" y="4845050"/>
              <a:ext cx="1588" cy="549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Rectangle 28">
              <a:extLst>
                <a:ext uri="{FF2B5EF4-FFF2-40B4-BE49-F238E27FC236}">
                  <a16:creationId xmlns:a16="http://schemas.microsoft.com/office/drawing/2014/main" id="{D0A8B6AB-6406-42AB-8A36-D437DA62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013" y="5300663"/>
              <a:ext cx="1728787" cy="611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Externe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Wärmenutzungen</a:t>
              </a:r>
            </a:p>
          </p:txBody>
        </p:sp>
        <p:sp>
          <p:nvSpPr>
            <p:cNvPr id="125" name="Text Box 17">
              <a:extLst>
                <a:ext uri="{FF2B5EF4-FFF2-40B4-BE49-F238E27FC236}">
                  <a16:creationId xmlns:a16="http://schemas.microsoft.com/office/drawing/2014/main" id="{FF2539D5-28B6-4A81-8E13-1C7850E19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7688" y="1520825"/>
              <a:ext cx="1135062" cy="520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Nachgärer (NG)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als zusätzlicher W</a:t>
              </a:r>
              <a:r>
                <a:rPr lang="de-DE" altLang="de-DE" sz="1000" i="1">
                  <a:latin typeface="Arial" panose="020B0604020202020204" pitchFamily="34" charset="0"/>
                  <a:cs typeface="Arial" panose="020B0604020202020204" pitchFamily="34" charset="0"/>
                </a:rPr>
                <a:t>ärmespeicher</a:t>
              </a:r>
              <a:endParaRPr lang="de-DE" altLang="de-DE" sz="1000" i="1">
                <a:latin typeface="Arial" panose="020B0604020202020204" pitchFamily="34" charset="0"/>
              </a:endParaRPr>
            </a:p>
          </p:txBody>
        </p:sp>
        <p:sp>
          <p:nvSpPr>
            <p:cNvPr id="126" name="Line 412">
              <a:extLst>
                <a:ext uri="{FF2B5EF4-FFF2-40B4-BE49-F238E27FC236}">
                  <a16:creationId xmlns:a16="http://schemas.microsoft.com/office/drawing/2014/main" id="{0E03DD73-91F8-4C5E-B7C6-BAF69D468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4313" y="2039938"/>
              <a:ext cx="196850" cy="700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Line 413">
              <a:extLst>
                <a:ext uri="{FF2B5EF4-FFF2-40B4-BE49-F238E27FC236}">
                  <a16:creationId xmlns:a16="http://schemas.microsoft.com/office/drawing/2014/main" id="{905A6CEF-992C-4133-9936-DF901E57D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0075" y="2043113"/>
              <a:ext cx="65088" cy="661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Text Box 9">
              <a:extLst>
                <a:ext uri="{FF2B5EF4-FFF2-40B4-BE49-F238E27FC236}">
                  <a16:creationId xmlns:a16="http://schemas.microsoft.com/office/drawing/2014/main" id="{97F059A6-D92A-4865-8CA7-5A85930CC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750" y="6022975"/>
              <a:ext cx="2416175" cy="4302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ggf. Anteil überschüssige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Wärme in NG zwischenspeichern</a:t>
              </a:r>
              <a:endParaRPr lang="de-DE" altLang="de-DE" sz="1000" i="1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Line 437">
              <a:extLst>
                <a:ext uri="{FF2B5EF4-FFF2-40B4-BE49-F238E27FC236}">
                  <a16:creationId xmlns:a16="http://schemas.microsoft.com/office/drawing/2014/main" id="{E5994E64-6362-428A-A43C-C551A7572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9013" y="6024563"/>
              <a:ext cx="498475" cy="149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490">
              <a:extLst>
                <a:ext uri="{FF2B5EF4-FFF2-40B4-BE49-F238E27FC236}">
                  <a16:creationId xmlns:a16="http://schemas.microsoft.com/office/drawing/2014/main" id="{842A8070-7DE4-4449-8A98-0EEE5ADDC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650" y="2690813"/>
              <a:ext cx="1295400" cy="158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Line 491">
              <a:extLst>
                <a:ext uri="{FF2B5EF4-FFF2-40B4-BE49-F238E27FC236}">
                  <a16:creationId xmlns:a16="http://schemas.microsoft.com/office/drawing/2014/main" id="{43F06940-DD88-4BCB-A720-CD52275F2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3713" y="2503488"/>
              <a:ext cx="1328737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492">
              <a:extLst>
                <a:ext uri="{FF2B5EF4-FFF2-40B4-BE49-F238E27FC236}">
                  <a16:creationId xmlns:a16="http://schemas.microsoft.com/office/drawing/2014/main" id="{F715203D-F880-4BC4-814C-20B5C5AC6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61150" y="2509838"/>
              <a:ext cx="14288" cy="200342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495">
              <a:extLst>
                <a:ext uri="{FF2B5EF4-FFF2-40B4-BE49-F238E27FC236}">
                  <a16:creationId xmlns:a16="http://schemas.microsoft.com/office/drawing/2014/main" id="{1374F77A-5E0F-448C-AABB-EE127F7CD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02350" y="4530725"/>
              <a:ext cx="59055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501">
              <a:extLst>
                <a:ext uri="{FF2B5EF4-FFF2-40B4-BE49-F238E27FC236}">
                  <a16:creationId xmlns:a16="http://schemas.microsoft.com/office/drawing/2014/main" id="{27AACD62-B9B4-422A-8838-2E80EEBCA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3900" y="3195638"/>
              <a:ext cx="3175" cy="1335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502">
              <a:extLst>
                <a:ext uri="{FF2B5EF4-FFF2-40B4-BE49-F238E27FC236}">
                  <a16:creationId xmlns:a16="http://schemas.microsoft.com/office/drawing/2014/main" id="{ABBB901D-93AC-4F6A-B000-EF4228AEC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7263" y="4687888"/>
              <a:ext cx="688975" cy="3175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Rectangle 508">
              <a:extLst>
                <a:ext uri="{FF2B5EF4-FFF2-40B4-BE49-F238E27FC236}">
                  <a16:creationId xmlns:a16="http://schemas.microsoft.com/office/drawing/2014/main" id="{5DDDEC9A-F567-4E0D-A39D-5F5C373BB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4543425"/>
              <a:ext cx="300038" cy="306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37" name="Line 509">
              <a:extLst>
                <a:ext uri="{FF2B5EF4-FFF2-40B4-BE49-F238E27FC236}">
                  <a16:creationId xmlns:a16="http://schemas.microsoft.com/office/drawing/2014/main" id="{E0BAFE41-7754-4EAE-B2ED-5368115A1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1538" y="3201988"/>
              <a:ext cx="6350" cy="133350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 Box 9">
              <a:extLst>
                <a:ext uri="{FF2B5EF4-FFF2-40B4-BE49-F238E27FC236}">
                  <a16:creationId xmlns:a16="http://schemas.microsoft.com/office/drawing/2014/main" id="{A0922A99-D205-4393-811B-F04149CD5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063" y="3549650"/>
              <a:ext cx="1539875" cy="3000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 dirty="0">
                  <a:solidFill>
                    <a:srgbClr val="D60093"/>
                  </a:solidFill>
                  <a:latin typeface="Arial" panose="020B0604020202020204" pitchFamily="34" charset="0"/>
                </a:rPr>
                <a:t>wenn BHKW an =&gt;</a:t>
              </a:r>
              <a:br>
                <a:rPr lang="de-DE" altLang="de-DE" sz="1000" i="1" dirty="0">
                  <a:solidFill>
                    <a:srgbClr val="D60093"/>
                  </a:solidFill>
                  <a:latin typeface="Arial" panose="020B0604020202020204" pitchFamily="34" charset="0"/>
                </a:rPr>
              </a:br>
              <a:r>
                <a:rPr lang="de-DE" altLang="de-DE" sz="1000" i="1" dirty="0">
                  <a:solidFill>
                    <a:srgbClr val="D60093"/>
                  </a:solidFill>
                  <a:latin typeface="Arial" panose="020B0604020202020204" pitchFamily="34" charset="0"/>
                </a:rPr>
                <a:t>Aufheizung Fermenter</a:t>
              </a:r>
            </a:p>
          </p:txBody>
        </p:sp>
        <p:sp>
          <p:nvSpPr>
            <p:cNvPr id="139" name="Line 514">
              <a:extLst>
                <a:ext uri="{FF2B5EF4-FFF2-40B4-BE49-F238E27FC236}">
                  <a16:creationId xmlns:a16="http://schemas.microsoft.com/office/drawing/2014/main" id="{E437EC95-58E5-46F5-AA76-91634AA54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0" y="3963988"/>
              <a:ext cx="396875" cy="27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515">
              <a:extLst>
                <a:ext uri="{FF2B5EF4-FFF2-40B4-BE49-F238E27FC236}">
                  <a16:creationId xmlns:a16="http://schemas.microsoft.com/office/drawing/2014/main" id="{8EB95CC4-1C91-4157-9A1E-E043DCDCF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87825" y="4086225"/>
              <a:ext cx="339725" cy="153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516">
              <a:extLst>
                <a:ext uri="{FF2B5EF4-FFF2-40B4-BE49-F238E27FC236}">
                  <a16:creationId xmlns:a16="http://schemas.microsoft.com/office/drawing/2014/main" id="{43F12A3A-548D-4BB1-9AA0-C0AEB4D0C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91538" y="1485900"/>
              <a:ext cx="22225" cy="128905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518">
              <a:extLst>
                <a:ext uri="{FF2B5EF4-FFF2-40B4-BE49-F238E27FC236}">
                  <a16:creationId xmlns:a16="http://schemas.microsoft.com/office/drawing/2014/main" id="{E53681B7-962F-48C7-A1DB-69BFD5097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763" y="1492250"/>
              <a:ext cx="4422775" cy="635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Line 523">
              <a:extLst>
                <a:ext uri="{FF2B5EF4-FFF2-40B4-BE49-F238E27FC236}">
                  <a16:creationId xmlns:a16="http://schemas.microsoft.com/office/drawing/2014/main" id="{59039851-C740-46F9-8B36-951C73E13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6375" y="3138488"/>
              <a:ext cx="817563" cy="476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Rectangle 524">
              <a:extLst>
                <a:ext uri="{FF2B5EF4-FFF2-40B4-BE49-F238E27FC236}">
                  <a16:creationId xmlns:a16="http://schemas.microsoft.com/office/drawing/2014/main" id="{60CF4778-2311-4543-8A64-8A31FDB0F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5707063"/>
              <a:ext cx="300037" cy="306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45" name="Line 525">
              <a:extLst>
                <a:ext uri="{FF2B5EF4-FFF2-40B4-BE49-F238E27FC236}">
                  <a16:creationId xmlns:a16="http://schemas.microsoft.com/office/drawing/2014/main" id="{6574BF7A-82FA-4BA8-9F7E-E3BE39AE8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5725" y="4710113"/>
              <a:ext cx="441325" cy="47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Rectangle 28">
              <a:extLst>
                <a:ext uri="{FF2B5EF4-FFF2-40B4-BE49-F238E27FC236}">
                  <a16:creationId xmlns:a16="http://schemas.microsoft.com/office/drawing/2014/main" id="{6CABE425-FA19-4BA5-9055-B6B82FAF3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00" y="4316413"/>
              <a:ext cx="998538" cy="78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Flexible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Stromein-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speisung</a:t>
              </a:r>
            </a:p>
          </p:txBody>
        </p:sp>
        <p:sp>
          <p:nvSpPr>
            <p:cNvPr id="147" name="Oval 527">
              <a:extLst>
                <a:ext uri="{FF2B5EF4-FFF2-40B4-BE49-F238E27FC236}">
                  <a16:creationId xmlns:a16="http://schemas.microsoft.com/office/drawing/2014/main" id="{8C65CC8C-0053-400B-A8A2-8D6FF4261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5402263"/>
              <a:ext cx="914400" cy="914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48" name="Line 529">
              <a:extLst>
                <a:ext uri="{FF2B5EF4-FFF2-40B4-BE49-F238E27FC236}">
                  <a16:creationId xmlns:a16="http://schemas.microsoft.com/office/drawing/2014/main" id="{0A97F3FA-38FE-4BF2-9652-9D892B91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8638" y="5743575"/>
              <a:ext cx="341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Line 530">
              <a:extLst>
                <a:ext uri="{FF2B5EF4-FFF2-40B4-BE49-F238E27FC236}">
                  <a16:creationId xmlns:a16="http://schemas.microsoft.com/office/drawing/2014/main" id="{34005CAF-BB7E-4848-AD74-1E879C052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925" y="5856288"/>
              <a:ext cx="319088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Line 531">
              <a:extLst>
                <a:ext uri="{FF2B5EF4-FFF2-40B4-BE49-F238E27FC236}">
                  <a16:creationId xmlns:a16="http://schemas.microsoft.com/office/drawing/2014/main" id="{9407491E-EF3F-4D6F-A701-5AEE7108D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23225" y="3235325"/>
              <a:ext cx="53975" cy="27416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Line 532">
              <a:extLst>
                <a:ext uri="{FF2B5EF4-FFF2-40B4-BE49-F238E27FC236}">
                  <a16:creationId xmlns:a16="http://schemas.microsoft.com/office/drawing/2014/main" id="{7978F8FE-021C-404C-8CD0-FBA4C9147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925" y="5967413"/>
              <a:ext cx="2447925" cy="238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Line 533">
              <a:extLst>
                <a:ext uri="{FF2B5EF4-FFF2-40B4-BE49-F238E27FC236}">
                  <a16:creationId xmlns:a16="http://schemas.microsoft.com/office/drawing/2014/main" id="{88EB359C-3100-4D64-BC30-E5DD40E05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7575" y="4832350"/>
              <a:ext cx="0" cy="449263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Rectangle 541">
              <a:extLst>
                <a:ext uri="{FF2B5EF4-FFF2-40B4-BE49-F238E27FC236}">
                  <a16:creationId xmlns:a16="http://schemas.microsoft.com/office/drawing/2014/main" id="{4360ACA1-509D-4CB1-BC48-1B898C28B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4851400"/>
              <a:ext cx="1077912" cy="701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154" name="Rectangle 28">
              <a:extLst>
                <a:ext uri="{FF2B5EF4-FFF2-40B4-BE49-F238E27FC236}">
                  <a16:creationId xmlns:a16="http://schemas.microsoft.com/office/drawing/2014/main" id="{EFE01FB9-F2F8-4345-AFA4-619B0329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8" y="4573588"/>
              <a:ext cx="13271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Wärmebedarf</a:t>
              </a:r>
            </a:p>
          </p:txBody>
        </p:sp>
        <p:sp>
          <p:nvSpPr>
            <p:cNvPr id="155" name="Rectangle 28">
              <a:extLst>
                <a:ext uri="{FF2B5EF4-FFF2-40B4-BE49-F238E27FC236}">
                  <a16:creationId xmlns:a16="http://schemas.microsoft.com/office/drawing/2014/main" id="{6946644D-0362-46B8-A1C3-BE203D7EE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3" y="3122613"/>
              <a:ext cx="13271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Arial" panose="020B0604020202020204" pitchFamily="34" charset="0"/>
                </a:rPr>
                <a:t>Stromfahrplan</a:t>
              </a:r>
            </a:p>
          </p:txBody>
        </p:sp>
        <p:sp>
          <p:nvSpPr>
            <p:cNvPr id="156" name="Freeform 545">
              <a:extLst>
                <a:ext uri="{FF2B5EF4-FFF2-40B4-BE49-F238E27FC236}">
                  <a16:creationId xmlns:a16="http://schemas.microsoft.com/office/drawing/2014/main" id="{35BEFDD4-8D3D-41BE-8FD6-01EB89647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5013325"/>
              <a:ext cx="1063625" cy="274638"/>
            </a:xfrm>
            <a:custGeom>
              <a:avLst/>
              <a:gdLst>
                <a:gd name="T0" fmla="*/ 0 w 568"/>
                <a:gd name="T1" fmla="*/ 200025 h 173"/>
                <a:gd name="T2" fmla="*/ 335192 w 568"/>
                <a:gd name="T3" fmla="*/ 22225 h 173"/>
                <a:gd name="T4" fmla="*/ 808954 w 568"/>
                <a:gd name="T5" fmla="*/ 69850 h 173"/>
                <a:gd name="T6" fmla="*/ 998085 w 568"/>
                <a:gd name="T7" fmla="*/ 165100 h 173"/>
                <a:gd name="T8" fmla="*/ 1301443 w 568"/>
                <a:gd name="T9" fmla="*/ 22225 h 173"/>
                <a:gd name="T10" fmla="*/ 1479338 w 568"/>
                <a:gd name="T11" fmla="*/ 274638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173">
                  <a:moveTo>
                    <a:pt x="0" y="126"/>
                  </a:moveTo>
                  <a:cubicBezTo>
                    <a:pt x="39" y="77"/>
                    <a:pt x="78" y="28"/>
                    <a:pt x="129" y="14"/>
                  </a:cubicBezTo>
                  <a:cubicBezTo>
                    <a:pt x="180" y="0"/>
                    <a:pt x="268" y="29"/>
                    <a:pt x="310" y="44"/>
                  </a:cubicBezTo>
                  <a:cubicBezTo>
                    <a:pt x="352" y="59"/>
                    <a:pt x="352" y="109"/>
                    <a:pt x="383" y="104"/>
                  </a:cubicBezTo>
                  <a:cubicBezTo>
                    <a:pt x="414" y="99"/>
                    <a:pt x="468" y="3"/>
                    <a:pt x="499" y="14"/>
                  </a:cubicBezTo>
                  <a:cubicBezTo>
                    <a:pt x="530" y="25"/>
                    <a:pt x="549" y="99"/>
                    <a:pt x="568" y="17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7" name="Group 604">
              <a:extLst>
                <a:ext uri="{FF2B5EF4-FFF2-40B4-BE49-F238E27FC236}">
                  <a16:creationId xmlns:a16="http://schemas.microsoft.com/office/drawing/2014/main" id="{37FACC03-4A90-482B-ADB8-777270AC4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513" y="3430588"/>
              <a:ext cx="1092200" cy="703262"/>
              <a:chOff x="77" y="2170"/>
              <a:chExt cx="688" cy="443"/>
            </a:xfrm>
          </p:grpSpPr>
          <p:sp>
            <p:nvSpPr>
              <p:cNvPr id="158" name="Rectangle 540">
                <a:extLst>
                  <a:ext uri="{FF2B5EF4-FFF2-40B4-BE49-F238E27FC236}">
                    <a16:creationId xmlns:a16="http://schemas.microsoft.com/office/drawing/2014/main" id="{6E87C1B4-DD3E-41E4-9EEA-9C30E8FAA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" y="2170"/>
                <a:ext cx="688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549">
                <a:extLst>
                  <a:ext uri="{FF2B5EF4-FFF2-40B4-BE49-F238E27FC236}">
                    <a16:creationId xmlns:a16="http://schemas.microsoft.com/office/drawing/2014/main" id="{D457E051-B296-44B2-BF58-D8DF99CBF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6" y="2249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550">
                <a:extLst>
                  <a:ext uri="{FF2B5EF4-FFF2-40B4-BE49-F238E27FC236}">
                    <a16:creationId xmlns:a16="http://schemas.microsoft.com/office/drawing/2014/main" id="{581E7FFE-0B29-42F9-B838-92516EC9A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5" y="2250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553">
                <a:extLst>
                  <a:ext uri="{FF2B5EF4-FFF2-40B4-BE49-F238E27FC236}">
                    <a16:creationId xmlns:a16="http://schemas.microsoft.com/office/drawing/2014/main" id="{0E7F546F-7763-4B16-B346-02AE2DCAE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42" y="2251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554">
                <a:extLst>
                  <a:ext uri="{FF2B5EF4-FFF2-40B4-BE49-F238E27FC236}">
                    <a16:creationId xmlns:a16="http://schemas.microsoft.com/office/drawing/2014/main" id="{34216156-2ED0-483E-80EE-D35FCF648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1" y="2252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555">
                <a:extLst>
                  <a:ext uri="{FF2B5EF4-FFF2-40B4-BE49-F238E27FC236}">
                    <a16:creationId xmlns:a16="http://schemas.microsoft.com/office/drawing/2014/main" id="{2BE027A4-1A64-4EC0-A6D1-7EAB76807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7" y="2408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556">
                <a:extLst>
                  <a:ext uri="{FF2B5EF4-FFF2-40B4-BE49-F238E27FC236}">
                    <a16:creationId xmlns:a16="http://schemas.microsoft.com/office/drawing/2014/main" id="{8548D9CA-D90B-4865-B733-BAC8FC940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0" y="2409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557">
                <a:extLst>
                  <a:ext uri="{FF2B5EF4-FFF2-40B4-BE49-F238E27FC236}">
                    <a16:creationId xmlns:a16="http://schemas.microsoft.com/office/drawing/2014/main" id="{667EF3D4-E563-4819-B5A3-1CBBB147A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" y="2409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558">
                <a:extLst>
                  <a:ext uri="{FF2B5EF4-FFF2-40B4-BE49-F238E27FC236}">
                    <a16:creationId xmlns:a16="http://schemas.microsoft.com/office/drawing/2014/main" id="{8AED32FA-E53A-4C5F-BDD1-74DF8F49A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" y="2410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560">
                <a:extLst>
                  <a:ext uri="{FF2B5EF4-FFF2-40B4-BE49-F238E27FC236}">
                    <a16:creationId xmlns:a16="http://schemas.microsoft.com/office/drawing/2014/main" id="{943E9948-1D5A-4F06-9960-77E029EA8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1" y="2250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561">
                <a:extLst>
                  <a:ext uri="{FF2B5EF4-FFF2-40B4-BE49-F238E27FC236}">
                    <a16:creationId xmlns:a16="http://schemas.microsoft.com/office/drawing/2014/main" id="{2B6DCB9C-0168-495D-A2F9-BCD805384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0" y="2251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9" name="Line 314">
              <a:extLst>
                <a:ext uri="{FF2B5EF4-FFF2-40B4-BE49-F238E27FC236}">
                  <a16:creationId xmlns:a16="http://schemas.microsoft.com/office/drawing/2014/main" id="{85EFB654-0690-4FD2-8D81-B52491221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438" y="4587875"/>
              <a:ext cx="1725612" cy="317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0" name="Group 631">
              <a:extLst>
                <a:ext uri="{FF2B5EF4-FFF2-40B4-BE49-F238E27FC236}">
                  <a16:creationId xmlns:a16="http://schemas.microsoft.com/office/drawing/2014/main" id="{09793B58-DA96-4C99-BCF9-F5C4E8BB5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8200" y="2925763"/>
              <a:ext cx="641350" cy="428625"/>
              <a:chOff x="962" y="1584"/>
              <a:chExt cx="576" cy="448"/>
            </a:xfrm>
          </p:grpSpPr>
          <p:sp>
            <p:nvSpPr>
              <p:cNvPr id="171" name="Rectangle 535">
                <a:extLst>
                  <a:ext uri="{FF2B5EF4-FFF2-40B4-BE49-F238E27FC236}">
                    <a16:creationId xmlns:a16="http://schemas.microsoft.com/office/drawing/2014/main" id="{481E2C46-E463-442B-8B9C-7C653358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584"/>
                <a:ext cx="576" cy="442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568">
                <a:extLst>
                  <a:ext uri="{FF2B5EF4-FFF2-40B4-BE49-F238E27FC236}">
                    <a16:creationId xmlns:a16="http://schemas.microsoft.com/office/drawing/2014/main" id="{EC18784C-FC04-49A5-8266-7253D37DD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" y="1658"/>
                <a:ext cx="556" cy="374"/>
              </a:xfrm>
              <a:custGeom>
                <a:avLst/>
                <a:gdLst>
                  <a:gd name="T0" fmla="*/ 0 w 574"/>
                  <a:gd name="T1" fmla="*/ 78 h 374"/>
                  <a:gd name="T2" fmla="*/ 110 w 574"/>
                  <a:gd name="T3" fmla="*/ 76 h 374"/>
                  <a:gd name="T4" fmla="*/ 193 w 574"/>
                  <a:gd name="T5" fmla="*/ 242 h 374"/>
                  <a:gd name="T6" fmla="*/ 293 w 574"/>
                  <a:gd name="T7" fmla="*/ 2 h 374"/>
                  <a:gd name="T8" fmla="*/ 371 w 574"/>
                  <a:gd name="T9" fmla="*/ 232 h 374"/>
                  <a:gd name="T10" fmla="*/ 417 w 574"/>
                  <a:gd name="T11" fmla="*/ 154 h 374"/>
                  <a:gd name="T12" fmla="*/ 479 w 574"/>
                  <a:gd name="T13" fmla="*/ 366 h 374"/>
                  <a:gd name="T14" fmla="*/ 522 w 574"/>
                  <a:gd name="T15" fmla="*/ 200 h 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4" h="374">
                    <a:moveTo>
                      <a:pt x="0" y="78"/>
                    </a:moveTo>
                    <a:cubicBezTo>
                      <a:pt x="43" y="63"/>
                      <a:pt x="87" y="49"/>
                      <a:pt x="122" y="76"/>
                    </a:cubicBezTo>
                    <a:cubicBezTo>
                      <a:pt x="157" y="103"/>
                      <a:pt x="179" y="254"/>
                      <a:pt x="212" y="242"/>
                    </a:cubicBezTo>
                    <a:cubicBezTo>
                      <a:pt x="245" y="230"/>
                      <a:pt x="289" y="4"/>
                      <a:pt x="322" y="2"/>
                    </a:cubicBezTo>
                    <a:cubicBezTo>
                      <a:pt x="355" y="0"/>
                      <a:pt x="385" y="207"/>
                      <a:pt x="408" y="232"/>
                    </a:cubicBezTo>
                    <a:cubicBezTo>
                      <a:pt x="431" y="257"/>
                      <a:pt x="438" y="132"/>
                      <a:pt x="458" y="154"/>
                    </a:cubicBezTo>
                    <a:cubicBezTo>
                      <a:pt x="478" y="176"/>
                      <a:pt x="507" y="358"/>
                      <a:pt x="526" y="366"/>
                    </a:cubicBezTo>
                    <a:cubicBezTo>
                      <a:pt x="545" y="374"/>
                      <a:pt x="559" y="287"/>
                      <a:pt x="574" y="200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Freeform 571">
                <a:extLst>
                  <a:ext uri="{FF2B5EF4-FFF2-40B4-BE49-F238E27FC236}">
                    <a16:creationId xmlns:a16="http://schemas.microsoft.com/office/drawing/2014/main" id="{68CB93F1-B83F-4A3E-8F54-D0E17BDB3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1742"/>
                <a:ext cx="18" cy="116"/>
              </a:xfrm>
              <a:custGeom>
                <a:avLst/>
                <a:gdLst>
                  <a:gd name="T0" fmla="*/ 0 w 18"/>
                  <a:gd name="T1" fmla="*/ 116 h 116"/>
                  <a:gd name="T2" fmla="*/ 18 w 18"/>
                  <a:gd name="T3" fmla="*/ 0 h 1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16">
                    <a:moveTo>
                      <a:pt x="0" y="116"/>
                    </a:moveTo>
                    <a:cubicBezTo>
                      <a:pt x="8" y="67"/>
                      <a:pt x="16" y="19"/>
                      <a:pt x="18" y="0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4" name="Rectangle 28">
              <a:extLst>
                <a:ext uri="{FF2B5EF4-FFF2-40B4-BE49-F238E27FC236}">
                  <a16:creationId xmlns:a16="http://schemas.microsoft.com/office/drawing/2014/main" id="{8490A1DE-9F82-40F4-BD3F-9E205482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3328988"/>
              <a:ext cx="104298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Substratzufuhr, abgestimmt mit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Variation Fermenter-temperatur </a:t>
              </a:r>
            </a:p>
          </p:txBody>
        </p:sp>
        <p:sp>
          <p:nvSpPr>
            <p:cNvPr id="175" name="Line 576">
              <a:extLst>
                <a:ext uri="{FF2B5EF4-FFF2-40B4-BE49-F238E27FC236}">
                  <a16:creationId xmlns:a16="http://schemas.microsoft.com/office/drawing/2014/main" id="{DFB0E16D-6BFB-42FD-84A6-60E01A513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888" y="3778250"/>
              <a:ext cx="201612" cy="317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" name="Line 577">
              <a:extLst>
                <a:ext uri="{FF2B5EF4-FFF2-40B4-BE49-F238E27FC236}">
                  <a16:creationId xmlns:a16="http://schemas.microsoft.com/office/drawing/2014/main" id="{729A54F5-9696-4FEE-9127-784DC4D91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825" y="5189538"/>
              <a:ext cx="201613" cy="317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Rectangle 28">
              <a:extLst>
                <a:ext uri="{FF2B5EF4-FFF2-40B4-BE49-F238E27FC236}">
                  <a16:creationId xmlns:a16="http://schemas.microsoft.com/office/drawing/2014/main" id="{E9A025CF-7208-4702-A99C-55CAB9F65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4778375"/>
              <a:ext cx="1144587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000" i="1">
                  <a:latin typeface="Arial" panose="020B0604020202020204" pitchFamily="34" charset="0"/>
                </a:rPr>
                <a:t>T</a:t>
              </a:r>
              <a:r>
                <a:rPr lang="de-DE" altLang="de-DE" sz="1000" i="1" baseline="-20000">
                  <a:latin typeface="Arial" panose="020B0604020202020204" pitchFamily="34" charset="0"/>
                </a:rPr>
                <a:t>soll</a:t>
              </a:r>
              <a:r>
                <a:rPr lang="de-DE" altLang="de-DE" sz="1000" i="1">
                  <a:latin typeface="Arial" panose="020B0604020202020204" pitchFamily="34" charset="0"/>
                </a:rPr>
                <a:t> Fermenter,</a:t>
              </a:r>
              <a:br>
                <a:rPr lang="de-DE" altLang="de-DE" sz="1000" i="1">
                  <a:latin typeface="Arial" panose="020B0604020202020204" pitchFamily="34" charset="0"/>
                </a:rPr>
              </a:br>
              <a:r>
                <a:rPr lang="de-DE" altLang="de-DE" sz="1000" i="1">
                  <a:latin typeface="Arial" panose="020B0604020202020204" pitchFamily="34" charset="0"/>
                </a:rPr>
                <a:t>Wärme in/aus Fermenter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de-DE" altLang="de-DE" sz="1000" i="1">
                <a:latin typeface="Arial" panose="020B0604020202020204" pitchFamily="34" charset="0"/>
              </a:endParaRPr>
            </a:p>
          </p:txBody>
        </p:sp>
        <p:grpSp>
          <p:nvGrpSpPr>
            <p:cNvPr id="178" name="Group 630">
              <a:extLst>
                <a:ext uri="{FF2B5EF4-FFF2-40B4-BE49-F238E27FC236}">
                  <a16:creationId xmlns:a16="http://schemas.microsoft.com/office/drawing/2014/main" id="{7E8417CB-F98A-4AE9-AA95-9759279B7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325" y="4375150"/>
              <a:ext cx="641350" cy="420688"/>
              <a:chOff x="968" y="2241"/>
              <a:chExt cx="577" cy="442"/>
            </a:xfrm>
          </p:grpSpPr>
          <p:sp>
            <p:nvSpPr>
              <p:cNvPr id="179" name="Rectangle 580">
                <a:extLst>
                  <a:ext uri="{FF2B5EF4-FFF2-40B4-BE49-F238E27FC236}">
                    <a16:creationId xmlns:a16="http://schemas.microsoft.com/office/drawing/2014/main" id="{F6644E41-671C-4419-B916-3CC9BD9FB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" y="2241"/>
                <a:ext cx="576" cy="442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589">
                <a:extLst>
                  <a:ext uri="{FF2B5EF4-FFF2-40B4-BE49-F238E27FC236}">
                    <a16:creationId xmlns:a16="http://schemas.microsoft.com/office/drawing/2014/main" id="{91F9D62B-06ED-4AF4-90E9-96FF0CA5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" y="2335"/>
                <a:ext cx="572" cy="214"/>
              </a:xfrm>
              <a:custGeom>
                <a:avLst/>
                <a:gdLst>
                  <a:gd name="T0" fmla="*/ 0 w 572"/>
                  <a:gd name="T1" fmla="*/ 37 h 214"/>
                  <a:gd name="T2" fmla="*/ 88 w 572"/>
                  <a:gd name="T3" fmla="*/ 37 h 214"/>
                  <a:gd name="T4" fmla="*/ 180 w 572"/>
                  <a:gd name="T5" fmla="*/ 149 h 214"/>
                  <a:gd name="T6" fmla="*/ 228 w 572"/>
                  <a:gd name="T7" fmla="*/ 21 h 214"/>
                  <a:gd name="T8" fmla="*/ 336 w 572"/>
                  <a:gd name="T9" fmla="*/ 21 h 214"/>
                  <a:gd name="T10" fmla="*/ 396 w 572"/>
                  <a:gd name="T11" fmla="*/ 137 h 214"/>
                  <a:gd name="T12" fmla="*/ 516 w 572"/>
                  <a:gd name="T13" fmla="*/ 193 h 214"/>
                  <a:gd name="T14" fmla="*/ 572 w 572"/>
                  <a:gd name="T15" fmla="*/ 9 h 2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2" h="214">
                    <a:moveTo>
                      <a:pt x="0" y="37"/>
                    </a:moveTo>
                    <a:cubicBezTo>
                      <a:pt x="29" y="27"/>
                      <a:pt x="58" y="18"/>
                      <a:pt x="88" y="37"/>
                    </a:cubicBezTo>
                    <a:cubicBezTo>
                      <a:pt x="118" y="56"/>
                      <a:pt x="157" y="152"/>
                      <a:pt x="180" y="149"/>
                    </a:cubicBezTo>
                    <a:cubicBezTo>
                      <a:pt x="203" y="146"/>
                      <a:pt x="202" y="42"/>
                      <a:pt x="228" y="21"/>
                    </a:cubicBezTo>
                    <a:cubicBezTo>
                      <a:pt x="254" y="0"/>
                      <a:pt x="308" y="2"/>
                      <a:pt x="336" y="21"/>
                    </a:cubicBezTo>
                    <a:cubicBezTo>
                      <a:pt x="364" y="40"/>
                      <a:pt x="366" y="108"/>
                      <a:pt x="396" y="137"/>
                    </a:cubicBezTo>
                    <a:cubicBezTo>
                      <a:pt x="426" y="166"/>
                      <a:pt x="487" y="214"/>
                      <a:pt x="516" y="193"/>
                    </a:cubicBezTo>
                    <a:cubicBezTo>
                      <a:pt x="545" y="172"/>
                      <a:pt x="564" y="28"/>
                      <a:pt x="572" y="9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1" name="Group 617">
              <a:extLst>
                <a:ext uri="{FF2B5EF4-FFF2-40B4-BE49-F238E27FC236}">
                  <a16:creationId xmlns:a16="http://schemas.microsoft.com/office/drawing/2014/main" id="{7F27E411-A687-4534-B152-BF5D18D03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9650" y="4327525"/>
              <a:ext cx="434975" cy="280988"/>
              <a:chOff x="77" y="2170"/>
              <a:chExt cx="688" cy="443"/>
            </a:xfrm>
          </p:grpSpPr>
          <p:sp>
            <p:nvSpPr>
              <p:cNvPr id="182" name="Rectangle 618">
                <a:extLst>
                  <a:ext uri="{FF2B5EF4-FFF2-40B4-BE49-F238E27FC236}">
                    <a16:creationId xmlns:a16="http://schemas.microsoft.com/office/drawing/2014/main" id="{1A8FFBDB-E456-4D2A-9A42-57097E351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" y="2170"/>
                <a:ext cx="688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619">
                <a:extLst>
                  <a:ext uri="{FF2B5EF4-FFF2-40B4-BE49-F238E27FC236}">
                    <a16:creationId xmlns:a16="http://schemas.microsoft.com/office/drawing/2014/main" id="{17A36933-1A30-4540-8121-723F54205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6" y="2249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620">
                <a:extLst>
                  <a:ext uri="{FF2B5EF4-FFF2-40B4-BE49-F238E27FC236}">
                    <a16:creationId xmlns:a16="http://schemas.microsoft.com/office/drawing/2014/main" id="{D35ABBC6-16EF-43F1-97F7-FF0F96855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5" y="2250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621">
                <a:extLst>
                  <a:ext uri="{FF2B5EF4-FFF2-40B4-BE49-F238E27FC236}">
                    <a16:creationId xmlns:a16="http://schemas.microsoft.com/office/drawing/2014/main" id="{2E38FCA9-CD26-4B0E-B2BF-1855FD93C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42" y="2251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622">
                <a:extLst>
                  <a:ext uri="{FF2B5EF4-FFF2-40B4-BE49-F238E27FC236}">
                    <a16:creationId xmlns:a16="http://schemas.microsoft.com/office/drawing/2014/main" id="{FEBF32E6-0247-477E-8539-61056DDCC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1" y="2252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623">
                <a:extLst>
                  <a:ext uri="{FF2B5EF4-FFF2-40B4-BE49-F238E27FC236}">
                    <a16:creationId xmlns:a16="http://schemas.microsoft.com/office/drawing/2014/main" id="{80E01E44-900E-4F1E-B22F-2D5D2C01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47" y="2408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624">
                <a:extLst>
                  <a:ext uri="{FF2B5EF4-FFF2-40B4-BE49-F238E27FC236}">
                    <a16:creationId xmlns:a16="http://schemas.microsoft.com/office/drawing/2014/main" id="{78842B65-9318-4681-BE6B-8D59F5F69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0" y="2409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625">
                <a:extLst>
                  <a:ext uri="{FF2B5EF4-FFF2-40B4-BE49-F238E27FC236}">
                    <a16:creationId xmlns:a16="http://schemas.microsoft.com/office/drawing/2014/main" id="{ADF661C9-4182-4DDA-B502-0ADAB6505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" y="2409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626">
                <a:extLst>
                  <a:ext uri="{FF2B5EF4-FFF2-40B4-BE49-F238E27FC236}">
                    <a16:creationId xmlns:a16="http://schemas.microsoft.com/office/drawing/2014/main" id="{4566859E-80D3-48D6-A0BC-345D74605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" y="2410"/>
                <a:ext cx="27" cy="2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627">
                <a:extLst>
                  <a:ext uri="{FF2B5EF4-FFF2-40B4-BE49-F238E27FC236}">
                    <a16:creationId xmlns:a16="http://schemas.microsoft.com/office/drawing/2014/main" id="{BAED9CDB-AC42-4068-9B0B-1D1B4CC52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1" y="2250"/>
                <a:ext cx="27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628">
                <a:extLst>
                  <a:ext uri="{FF2B5EF4-FFF2-40B4-BE49-F238E27FC236}">
                    <a16:creationId xmlns:a16="http://schemas.microsoft.com/office/drawing/2014/main" id="{9F467479-9B80-4154-9872-610A425A6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0" y="2251"/>
                <a:ext cx="36" cy="36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3" name="Line 629">
              <a:extLst>
                <a:ext uri="{FF2B5EF4-FFF2-40B4-BE49-F238E27FC236}">
                  <a16:creationId xmlns:a16="http://schemas.microsoft.com/office/drawing/2014/main" id="{98650FB9-F57E-425E-A5DF-5E1565A2B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4625" y="4560888"/>
              <a:ext cx="201613" cy="317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Text Box 644">
              <a:extLst>
                <a:ext uri="{FF2B5EF4-FFF2-40B4-BE49-F238E27FC236}">
                  <a16:creationId xmlns:a16="http://schemas.microsoft.com/office/drawing/2014/main" id="{39536E29-2BCC-4B9A-B1F5-77D415724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5" y="1525588"/>
              <a:ext cx="1389063" cy="1062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 b="1" u="sng" dirty="0">
                  <a:latin typeface="Arial" panose="020B0604020202020204" pitchFamily="34" charset="0"/>
                </a:rPr>
                <a:t>Legende: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300" b="1" u="sng" dirty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▬</a:t>
              </a:r>
              <a:r>
                <a:rPr lang="de-DE" alt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Substrat/Schlamm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 dirty="0">
                  <a:solidFill>
                    <a:srgbClr val="FFCC00"/>
                  </a:solidFill>
                  <a:latin typeface="Arial" panose="020B0604020202020204" pitchFamily="34" charset="0"/>
                </a:rPr>
                <a:t>▬</a:t>
              </a:r>
              <a:r>
                <a:rPr lang="de-DE" altLang="de-DE" sz="1000" dirty="0">
                  <a:latin typeface="Arial" panose="020B0604020202020204" pitchFamily="34" charset="0"/>
                </a:rPr>
                <a:t> Biogas</a:t>
              </a:r>
              <a:endParaRPr lang="de-DE" alt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 dirty="0">
                  <a:solidFill>
                    <a:srgbClr val="00FF00"/>
                  </a:solidFill>
                  <a:latin typeface="Arial" panose="020B0604020202020204" pitchFamily="34" charset="0"/>
                </a:rPr>
                <a:t>▬</a:t>
              </a:r>
              <a:r>
                <a:rPr lang="de-DE" altLang="de-DE" sz="1000" dirty="0">
                  <a:latin typeface="Arial" panose="020B0604020202020204" pitchFamily="34" charset="0"/>
                </a:rPr>
                <a:t> Strom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▬</a:t>
              </a:r>
              <a:r>
                <a:rPr lang="de-DE" altLang="de-DE" sz="1000" dirty="0">
                  <a:latin typeface="Arial" panose="020B0604020202020204" pitchFamily="34" charset="0"/>
                </a:rPr>
                <a:t> Wärme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500" dirty="0">
                  <a:solidFill>
                    <a:srgbClr val="969696"/>
                  </a:solidFill>
                  <a:latin typeface="Arial" panose="020B0604020202020204" pitchFamily="34" charset="0"/>
                </a:rPr>
                <a:t>▬▬</a:t>
              </a:r>
              <a:r>
                <a:rPr lang="de-DE" altLang="de-DE" sz="1000" dirty="0">
                  <a:latin typeface="Arial" panose="020B0604020202020204" pitchFamily="34" charset="0"/>
                </a:rPr>
                <a:t> Signal</a:t>
              </a:r>
            </a:p>
          </p:txBody>
        </p:sp>
        <p:sp>
          <p:nvSpPr>
            <p:cNvPr id="195" name="Line 582">
              <a:extLst>
                <a:ext uri="{FF2B5EF4-FFF2-40B4-BE49-F238E27FC236}">
                  <a16:creationId xmlns:a16="http://schemas.microsoft.com/office/drawing/2014/main" id="{3C8B192B-04F1-4895-9A9E-D98E6D894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8550" y="1674813"/>
              <a:ext cx="3175" cy="36988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6D18BF4F-89E5-45E3-ABC6-297282AE4A6C}"/>
                </a:ext>
              </a:extLst>
            </p:cNvPr>
            <p:cNvSpPr/>
            <p:nvPr/>
          </p:nvSpPr>
          <p:spPr>
            <a:xfrm>
              <a:off x="2111375" y="1646238"/>
              <a:ext cx="536575" cy="46037"/>
            </a:xfrm>
            <a:custGeom>
              <a:avLst/>
              <a:gdLst>
                <a:gd name="connsiteX0" fmla="*/ 0 w 899160"/>
                <a:gd name="connsiteY0" fmla="*/ 106680 h 106680"/>
                <a:gd name="connsiteX1" fmla="*/ 38100 w 899160"/>
                <a:gd name="connsiteY1" fmla="*/ 68580 h 106680"/>
                <a:gd name="connsiteX2" fmla="*/ 129540 w 899160"/>
                <a:gd name="connsiteY2" fmla="*/ 0 h 106680"/>
                <a:gd name="connsiteX3" fmla="*/ 243840 w 899160"/>
                <a:gd name="connsiteY3" fmla="*/ 7620 h 106680"/>
                <a:gd name="connsiteX4" fmla="*/ 274320 w 899160"/>
                <a:gd name="connsiteY4" fmla="*/ 15240 h 106680"/>
                <a:gd name="connsiteX5" fmla="*/ 320040 w 899160"/>
                <a:gd name="connsiteY5" fmla="*/ 45720 h 106680"/>
                <a:gd name="connsiteX6" fmla="*/ 342900 w 899160"/>
                <a:gd name="connsiteY6" fmla="*/ 60960 h 106680"/>
                <a:gd name="connsiteX7" fmla="*/ 358140 w 899160"/>
                <a:gd name="connsiteY7" fmla="*/ 83820 h 106680"/>
                <a:gd name="connsiteX8" fmla="*/ 434340 w 899160"/>
                <a:gd name="connsiteY8" fmla="*/ 99060 h 106680"/>
                <a:gd name="connsiteX9" fmla="*/ 594360 w 899160"/>
                <a:gd name="connsiteY9" fmla="*/ 83820 h 106680"/>
                <a:gd name="connsiteX10" fmla="*/ 640080 w 899160"/>
                <a:gd name="connsiteY10" fmla="*/ 68580 h 106680"/>
                <a:gd name="connsiteX11" fmla="*/ 693420 w 899160"/>
                <a:gd name="connsiteY11" fmla="*/ 45720 h 106680"/>
                <a:gd name="connsiteX12" fmla="*/ 746760 w 899160"/>
                <a:gd name="connsiteY12" fmla="*/ 60960 h 106680"/>
                <a:gd name="connsiteX13" fmla="*/ 762000 w 899160"/>
                <a:gd name="connsiteY13" fmla="*/ 83820 h 106680"/>
                <a:gd name="connsiteX14" fmla="*/ 899160 w 899160"/>
                <a:gd name="connsiteY14" fmla="*/ 9906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160" h="106680">
                  <a:moveTo>
                    <a:pt x="0" y="106680"/>
                  </a:moveTo>
                  <a:cubicBezTo>
                    <a:pt x="12700" y="93980"/>
                    <a:pt x="23977" y="79676"/>
                    <a:pt x="38100" y="68580"/>
                  </a:cubicBezTo>
                  <a:cubicBezTo>
                    <a:pt x="158728" y="-26199"/>
                    <a:pt x="70355" y="59185"/>
                    <a:pt x="129540" y="0"/>
                  </a:cubicBezTo>
                  <a:cubicBezTo>
                    <a:pt x="167640" y="2540"/>
                    <a:pt x="205865" y="3623"/>
                    <a:pt x="243840" y="7620"/>
                  </a:cubicBezTo>
                  <a:cubicBezTo>
                    <a:pt x="254255" y="8716"/>
                    <a:pt x="264953" y="10556"/>
                    <a:pt x="274320" y="15240"/>
                  </a:cubicBezTo>
                  <a:cubicBezTo>
                    <a:pt x="290703" y="23431"/>
                    <a:pt x="304800" y="35560"/>
                    <a:pt x="320040" y="45720"/>
                  </a:cubicBezTo>
                  <a:lnTo>
                    <a:pt x="342900" y="60960"/>
                  </a:lnTo>
                  <a:cubicBezTo>
                    <a:pt x="347980" y="68580"/>
                    <a:pt x="350520" y="78740"/>
                    <a:pt x="358140" y="83820"/>
                  </a:cubicBezTo>
                  <a:cubicBezTo>
                    <a:pt x="365718" y="88872"/>
                    <a:pt x="434190" y="99035"/>
                    <a:pt x="434340" y="99060"/>
                  </a:cubicBezTo>
                  <a:cubicBezTo>
                    <a:pt x="487680" y="93980"/>
                    <a:pt x="541357" y="91672"/>
                    <a:pt x="594360" y="83820"/>
                  </a:cubicBezTo>
                  <a:cubicBezTo>
                    <a:pt x="610251" y="81466"/>
                    <a:pt x="624840" y="73660"/>
                    <a:pt x="640080" y="68580"/>
                  </a:cubicBezTo>
                  <a:cubicBezTo>
                    <a:pt x="673716" y="57368"/>
                    <a:pt x="655756" y="64552"/>
                    <a:pt x="693420" y="45720"/>
                  </a:cubicBezTo>
                  <a:cubicBezTo>
                    <a:pt x="695411" y="46218"/>
                    <a:pt x="741791" y="56985"/>
                    <a:pt x="746760" y="60960"/>
                  </a:cubicBezTo>
                  <a:cubicBezTo>
                    <a:pt x="753911" y="66681"/>
                    <a:pt x="753809" y="79724"/>
                    <a:pt x="762000" y="83820"/>
                  </a:cubicBezTo>
                  <a:cubicBezTo>
                    <a:pt x="804801" y="105220"/>
                    <a:pt x="853918" y="99060"/>
                    <a:pt x="899160" y="9906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030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850" y="1235075"/>
            <a:ext cx="831691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Gliederung</a:t>
            </a:r>
            <a:endParaRPr lang="de-DE" altLang="de-DE" sz="2000" dirty="0">
              <a:solidFill>
                <a:srgbClr val="0070B9"/>
              </a:solidFill>
            </a:endParaRPr>
          </a:p>
          <a:p>
            <a:pPr eaLnBrk="0" fontAlgn="base" hangingPunct="0">
              <a:spcAft>
                <a:spcPct val="20000"/>
              </a:spcAft>
            </a:pPr>
            <a:endParaRPr lang="de-DE" altLang="de-DE" sz="1800" dirty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endParaRPr lang="de-DE" altLang="de-DE" sz="20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6" name="Rectangle 1033"/>
          <p:cNvSpPr txBox="1">
            <a:spLocks noChangeArrowheads="1"/>
          </p:cNvSpPr>
          <p:nvPr/>
        </p:nvSpPr>
        <p:spPr>
          <a:xfrm>
            <a:off x="251520" y="1700808"/>
            <a:ext cx="9001000" cy="41148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Überblick Projekt „flexigast“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Was ist der Ansatz 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Was sind die Zielstellungen 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Was haben wir bisher erreicht 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Wo sehen wir Anwendungspotenziale ?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Clr>
                <a:srgbClr val="0070B9"/>
              </a:buClr>
              <a:buSzPct val="100000"/>
              <a:buFont typeface="+mj-lt"/>
              <a:buAutoNum type="arabicPeriod"/>
              <a:tabLst>
                <a:tab pos="571500" algn="l"/>
                <a:tab pos="2000250" algn="l"/>
              </a:tabLst>
              <a:defRPr/>
            </a:pPr>
            <a:r>
              <a:rPr lang="de-DE" sz="2000" dirty="0"/>
              <a:t>Was ist aus (Praxis-)Projekten bekannt ?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382C0D8-CC3A-4D93-A933-D09BC12F95EE}"/>
              </a:ext>
            </a:extLst>
          </p:cNvPr>
          <p:cNvSpPr txBox="1">
            <a:spLocks/>
          </p:cNvSpPr>
          <p:nvPr/>
        </p:nvSpPr>
        <p:spPr bwMode="auto">
          <a:xfrm>
            <a:off x="469900" y="6580188"/>
            <a:ext cx="161481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000" dirty="0">
                <a:solidFill>
                  <a:srgbClr val="808080"/>
                </a:solidFill>
              </a:rPr>
              <a:t>I. Seick</a:t>
            </a:r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BDA2F7FC-E743-4603-8852-1E950A8763AB}"/>
              </a:ext>
            </a:extLst>
          </p:cNvPr>
          <p:cNvSpPr txBox="1">
            <a:spLocks/>
          </p:cNvSpPr>
          <p:nvPr/>
        </p:nvSpPr>
        <p:spPr bwMode="auto">
          <a:xfrm>
            <a:off x="6699250" y="6580188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4EE1D-7612-4E78-9928-8F231AB0D265}" type="slidenum">
              <a:rPr lang="de-DE" altLang="de-DE" sz="10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sz="1000" dirty="0">
              <a:solidFill>
                <a:schemeClr val="bg2"/>
              </a:solidFill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F7646B6B-572E-4822-A92B-FABD6CA5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64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>
            <a:extLst>
              <a:ext uri="{FF2B5EF4-FFF2-40B4-BE49-F238E27FC236}">
                <a16:creationId xmlns:a16="http://schemas.microsoft.com/office/drawing/2014/main" id="{BE4DD0FD-B6BC-483F-81A0-0400809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484784"/>
            <a:ext cx="8822142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Entwicklung und Erprobung eines Verfahrens zur </a:t>
            </a:r>
            <a:r>
              <a:rPr lang="de-DE" b="1" u="sng" dirty="0"/>
              <a:t>flexi</a:t>
            </a:r>
            <a:r>
              <a:rPr lang="de-DE" dirty="0"/>
              <a:t>blen Bio</a:t>
            </a:r>
            <a:r>
              <a:rPr lang="de-DE" b="1" u="sng" dirty="0"/>
              <a:t>gas</a:t>
            </a:r>
            <a:r>
              <a:rPr lang="de-DE" dirty="0"/>
              <a:t>produktion und optimierten Wärmespeicherung auf Basis gezielter Variationen der Gär</a:t>
            </a:r>
            <a:r>
              <a:rPr lang="de-DE" b="1" u="sng" dirty="0"/>
              <a:t>t</a:t>
            </a:r>
            <a:r>
              <a:rPr lang="de-DE" dirty="0"/>
              <a:t>emperaturen → </a:t>
            </a:r>
            <a:r>
              <a:rPr lang="de-DE" b="1" dirty="0" err="1"/>
              <a:t>flexigast</a:t>
            </a:r>
            <a:endParaRPr lang="de-DE" b="1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Förderung durch </a:t>
            </a:r>
            <a:r>
              <a:rPr lang="de-DE" dirty="0" err="1"/>
              <a:t>PtJ</a:t>
            </a:r>
            <a:r>
              <a:rPr lang="de-DE" dirty="0"/>
              <a:t> im Programm</a:t>
            </a:r>
            <a:br>
              <a:rPr lang="de-DE" dirty="0"/>
            </a:br>
            <a:r>
              <a:rPr lang="de-DE" dirty="0"/>
              <a:t>„Energetische Biomassenutzung“ des BMWK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Projektlaufzeit: 01.02.2021 bis 31.03.2024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Projektpartner: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 err="1"/>
              <a:t>bue</a:t>
            </a:r>
            <a:r>
              <a:rPr lang="de-DE" sz="1600" dirty="0"/>
              <a:t> Anlagentechnik GmbH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 err="1"/>
              <a:t>ORmatiC</a:t>
            </a:r>
            <a:r>
              <a:rPr lang="de-DE" sz="1600" dirty="0"/>
              <a:t> GmbH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Technische Beratung für Systemtechnik, Bernd Felgentreff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Hochschule Magdeburg-Stendal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GMBU e.V.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78" y="260648"/>
            <a:ext cx="532827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Überblick „flexigast“ - Projekt</a:t>
            </a:r>
          </a:p>
        </p:txBody>
      </p:sp>
      <p:pic>
        <p:nvPicPr>
          <p:cNvPr id="6" name="Picture 4" descr="Logo_Förderprog_dt_jpg">
            <a:extLst>
              <a:ext uri="{FF2B5EF4-FFF2-40B4-BE49-F238E27FC236}">
                <a16:creationId xmlns:a16="http://schemas.microsoft.com/office/drawing/2014/main" id="{4FC68234-A35D-4C48-B6D1-C66A4976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95" y="2774970"/>
            <a:ext cx="2881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29B5F71-D204-4F1B-AE49-E37A8BA3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07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>
            <a:extLst>
              <a:ext uri="{FF2B5EF4-FFF2-40B4-BE49-F238E27FC236}">
                <a16:creationId xmlns:a16="http://schemas.microsoft.com/office/drawing/2014/main" id="{BE4DD0FD-B6BC-483F-81A0-0400809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340769"/>
            <a:ext cx="8822142" cy="27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Bessere Flexibilisierung von BGA (Gasproduktion und Wärmespeicherung) durch gezielte </a:t>
            </a:r>
            <a:r>
              <a:rPr lang="de-DE" b="1" u="sng" dirty="0"/>
              <a:t>Variation Gärtemperatur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abgestimmt mit </a:t>
            </a:r>
            <a:r>
              <a:rPr lang="de-DE" sz="1600" b="1" u="sng" dirty="0"/>
              <a:t>flexibler Fütterung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wenn BHKW aus (Stromfahrplan, z.B. am WE): </a:t>
            </a:r>
            <a:r>
              <a:rPr lang="de-DE" sz="1600" dirty="0" err="1"/>
              <a:t>T</a:t>
            </a:r>
            <a:r>
              <a:rPr lang="de-DE" sz="1600" baseline="-25000" dirty="0" err="1"/>
              <a:t>Fermenter</a:t>
            </a:r>
            <a:r>
              <a:rPr lang="de-DE" sz="1600" dirty="0"/>
              <a:t> </a:t>
            </a:r>
            <a:r>
              <a:rPr lang="de-DE" sz="1600" b="1" dirty="0"/>
              <a:t>↓</a:t>
            </a:r>
            <a:r>
              <a:rPr lang="de-DE" sz="1600" dirty="0"/>
              <a:t> und Fütterung </a:t>
            </a:r>
            <a:r>
              <a:rPr lang="de-DE" sz="1600" b="1" dirty="0"/>
              <a:t>↓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wenn BHKW an: </a:t>
            </a:r>
            <a:r>
              <a:rPr lang="de-DE" sz="1600" dirty="0" err="1"/>
              <a:t>T</a:t>
            </a:r>
            <a:r>
              <a:rPr lang="de-DE" sz="1600" baseline="-25000" dirty="0" err="1"/>
              <a:t>Fermenter</a:t>
            </a:r>
            <a:r>
              <a:rPr lang="de-DE" sz="1600" dirty="0"/>
              <a:t> ↑ und Fütterung ↑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b="1" u="sng" dirty="0"/>
              <a:t>Wärmemanagement</a:t>
            </a:r>
            <a:r>
              <a:rPr lang="de-DE" sz="1600" dirty="0"/>
              <a:t> unterstützt durch Wärmepumpe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sowie durch „</a:t>
            </a:r>
            <a:r>
              <a:rPr lang="de-DE" sz="1600" dirty="0" err="1"/>
              <a:t>Nachgärer</a:t>
            </a:r>
            <a:r>
              <a:rPr lang="de-DE" sz="1600" dirty="0"/>
              <a:t>-Wärmespeicher“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5148EEF-329F-4F12-97CC-24EFEC16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78" y="260648"/>
            <a:ext cx="6624414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Was ist der Ansatz ?</a:t>
            </a: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2DC43BE5-843B-4627-93C0-2C372940E561}"/>
              </a:ext>
            </a:extLst>
          </p:cNvPr>
          <p:cNvGrpSpPr>
            <a:grpSpLocks/>
          </p:cNvGrpSpPr>
          <p:nvPr/>
        </p:nvGrpSpPr>
        <p:grpSpPr bwMode="auto">
          <a:xfrm>
            <a:off x="1217328" y="4906293"/>
            <a:ext cx="1008112" cy="1403027"/>
            <a:chOff x="3374" y="1873"/>
            <a:chExt cx="371" cy="657"/>
          </a:xfrm>
        </p:grpSpPr>
        <p:sp>
          <p:nvSpPr>
            <p:cNvPr id="8" name="AutoShape 45" descr="60%">
              <a:extLst>
                <a:ext uri="{FF2B5EF4-FFF2-40B4-BE49-F238E27FC236}">
                  <a16:creationId xmlns:a16="http://schemas.microsoft.com/office/drawing/2014/main" id="{60363FCF-1C82-4AFA-9ACD-EF20BA5B0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1" y="2016"/>
              <a:ext cx="657" cy="371"/>
            </a:xfrm>
            <a:prstGeom prst="roundRect">
              <a:avLst>
                <a:gd name="adj" fmla="val 16667"/>
              </a:avLst>
            </a:prstGeom>
            <a:pattFill prst="pct60">
              <a:fgClr>
                <a:srgbClr val="969696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" name="AutoShape 46">
              <a:extLst>
                <a:ext uri="{FF2B5EF4-FFF2-40B4-BE49-F238E27FC236}">
                  <a16:creationId xmlns:a16="http://schemas.microsoft.com/office/drawing/2014/main" id="{FEB76165-411B-4711-988C-74B8C0C8AF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67" y="2059"/>
              <a:ext cx="580" cy="28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2" name="AutoShape 47">
              <a:extLst>
                <a:ext uri="{FF2B5EF4-FFF2-40B4-BE49-F238E27FC236}">
                  <a16:creationId xmlns:a16="http://schemas.microsoft.com/office/drawing/2014/main" id="{8BA21243-7B56-4494-82E3-4C13E7231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11" y="2205"/>
              <a:ext cx="293" cy="273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D7E3234D-7D8B-42AC-9324-794873B42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2150"/>
              <a:ext cx="272" cy="99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5" name="Line 99">
            <a:extLst>
              <a:ext uri="{FF2B5EF4-FFF2-40B4-BE49-F238E27FC236}">
                <a16:creationId xmlns:a16="http://schemas.microsoft.com/office/drawing/2014/main" id="{C1E916DD-D519-4CEB-84CA-CEF01E22E1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0445" y="5112666"/>
            <a:ext cx="79216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D524D6-51EE-4E0F-AAA8-5E9D15CF8DAE}"/>
              </a:ext>
            </a:extLst>
          </p:cNvPr>
          <p:cNvSpPr txBox="1"/>
          <p:nvPr/>
        </p:nvSpPr>
        <p:spPr>
          <a:xfrm>
            <a:off x="2225440" y="472514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461E389D-0775-44D1-9B04-375BD8983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3083" y="6093296"/>
            <a:ext cx="792163" cy="1588"/>
          </a:xfrm>
          <a:prstGeom prst="line">
            <a:avLst/>
          </a:prstGeom>
          <a:noFill/>
          <a:ln w="28575">
            <a:solidFill>
              <a:srgbClr val="0070B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67B0D60-7337-4805-8A85-5B42C0A3996D}"/>
              </a:ext>
            </a:extLst>
          </p:cNvPr>
          <p:cNvSpPr txBox="1"/>
          <p:nvPr/>
        </p:nvSpPr>
        <p:spPr>
          <a:xfrm>
            <a:off x="2241745" y="57239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B9"/>
                </a:solidFill>
              </a:rPr>
              <a:t>50°C</a:t>
            </a: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71A364DF-D09C-42A3-BDD1-4480299E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005064"/>
            <a:ext cx="3456384" cy="6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i="0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Wärmespeicherung in 500 m³ </a:t>
            </a:r>
            <a:r>
              <a:rPr kumimoji="0" lang="de-DE" altLang="de-DE" sz="1600" i="0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konvent</a:t>
            </a:r>
            <a:r>
              <a:rPr kumimoji="0" lang="de-DE" altLang="de-DE" sz="1600" i="0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. WWSP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A1D3B1A-271F-4902-B8A5-C5CF97524C7F}"/>
              </a:ext>
            </a:extLst>
          </p:cNvPr>
          <p:cNvSpPr/>
          <p:nvPr/>
        </p:nvSpPr>
        <p:spPr bwMode="auto">
          <a:xfrm>
            <a:off x="3233552" y="5208238"/>
            <a:ext cx="97840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7E0CE72D-5195-45D5-9D50-C8B885C9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4076500"/>
            <a:ext cx="4392490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i="0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entspr. </a:t>
            </a:r>
            <a:r>
              <a:rPr kumimoji="0" lang="el-GR" altLang="de-DE" sz="1600" i="0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Δ</a:t>
            </a:r>
            <a:r>
              <a:rPr kumimoji="0" lang="de-DE" altLang="de-DE" sz="1600" i="0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T = 4 K</a:t>
            </a:r>
            <a:r>
              <a:rPr kumimoji="0" lang="de-DE" altLang="de-DE" sz="1600" i="0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de-DE" altLang="de-DE" sz="1600" kern="0" dirty="0">
                <a:solidFill>
                  <a:srgbClr val="008000"/>
                </a:solidFill>
              </a:rPr>
              <a:t>in 2 x 2.500 m³ Gärbehältern</a:t>
            </a:r>
            <a:endParaRPr kumimoji="0" lang="de-DE" altLang="de-DE" sz="1600" i="0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AutoShape 31">
            <a:extLst>
              <a:ext uri="{FF2B5EF4-FFF2-40B4-BE49-F238E27FC236}">
                <a16:creationId xmlns:a16="http://schemas.microsoft.com/office/drawing/2014/main" id="{897882C2-C357-43F4-BE8D-ED6D8BB9B4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04011" y="4377110"/>
            <a:ext cx="1474498" cy="1882536"/>
          </a:xfrm>
          <a:prstGeom prst="flowChartDelay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35996" tIns="0" rIns="35996" bIns="3599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Fermenter</a:t>
            </a:r>
            <a:endParaRPr lang="de-DE" altLang="de-DE" sz="400" dirty="0">
              <a:latin typeface="Arial" panose="020B0604020202020204" pitchFamily="34" charset="0"/>
            </a:endParaRPr>
          </a:p>
        </p:txBody>
      </p:sp>
      <p:sp>
        <p:nvSpPr>
          <p:cNvPr id="25" name="Rectangle 284">
            <a:extLst>
              <a:ext uri="{FF2B5EF4-FFF2-40B4-BE49-F238E27FC236}">
                <a16:creationId xmlns:a16="http://schemas.microsoft.com/office/drawing/2014/main" id="{19AEA524-3E0C-438D-B167-FB5C2DC3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460314"/>
            <a:ext cx="1882536" cy="103009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      44 – 40°C</a:t>
            </a:r>
          </a:p>
        </p:txBody>
      </p:sp>
      <p:sp>
        <p:nvSpPr>
          <p:cNvPr id="26" name="Line 290">
            <a:extLst>
              <a:ext uri="{FF2B5EF4-FFF2-40B4-BE49-F238E27FC236}">
                <a16:creationId xmlns:a16="http://schemas.microsoft.com/office/drawing/2014/main" id="{1C21621E-4E76-45F1-9106-E313A5A82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9992" y="5460314"/>
            <a:ext cx="1141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EF2A0533-2134-4304-90B3-19F2E80BD8D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81915" y="4377110"/>
            <a:ext cx="1474498" cy="1882536"/>
          </a:xfrm>
          <a:prstGeom prst="flowChartDelay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35996" tIns="0" rIns="35996" bIns="3599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Nachgärer</a:t>
            </a:r>
            <a:endParaRPr lang="de-DE" altLang="de-DE" sz="400" dirty="0">
              <a:latin typeface="Arial" panose="020B0604020202020204" pitchFamily="34" charset="0"/>
            </a:endParaRPr>
          </a:p>
        </p:txBody>
      </p:sp>
      <p:sp>
        <p:nvSpPr>
          <p:cNvPr id="32" name="Rectangle 284">
            <a:extLst>
              <a:ext uri="{FF2B5EF4-FFF2-40B4-BE49-F238E27FC236}">
                <a16:creationId xmlns:a16="http://schemas.microsoft.com/office/drawing/2014/main" id="{7C6FBA33-4BC6-468F-A56A-B20060E6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96" y="5460314"/>
            <a:ext cx="1882536" cy="103009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      44 – 40°C</a:t>
            </a:r>
          </a:p>
        </p:txBody>
      </p:sp>
      <p:sp>
        <p:nvSpPr>
          <p:cNvPr id="33" name="Line 290">
            <a:extLst>
              <a:ext uri="{FF2B5EF4-FFF2-40B4-BE49-F238E27FC236}">
                <a16:creationId xmlns:a16="http://schemas.microsoft.com/office/drawing/2014/main" id="{3D5E93A1-DE60-448D-ACB7-6E58B5307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7896" y="5460314"/>
            <a:ext cx="1141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1">
            <a:extLst>
              <a:ext uri="{FF2B5EF4-FFF2-40B4-BE49-F238E27FC236}">
                <a16:creationId xmlns:a16="http://schemas.microsoft.com/office/drawing/2014/main" id="{BBE1DB0F-7352-4DAC-B3A1-1ADC185A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8" y="4002743"/>
            <a:ext cx="847794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u="sng" kern="0" dirty="0">
                <a:solidFill>
                  <a:srgbClr val="008000"/>
                </a:solidFill>
              </a:rPr>
              <a:t>z.B.</a:t>
            </a:r>
            <a:endParaRPr kumimoji="0" lang="de-DE" altLang="de-DE" sz="2800" i="0" u="sng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7" grpId="0" animBg="1"/>
      <p:bldP spid="18" grpId="0"/>
      <p:bldP spid="19" grpId="0"/>
      <p:bldP spid="6" grpId="0" animBg="1"/>
      <p:bldP spid="21" grpId="0"/>
      <p:bldP spid="23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>
            <a:extLst>
              <a:ext uri="{FF2B5EF4-FFF2-40B4-BE49-F238E27FC236}">
                <a16:creationId xmlns:a16="http://schemas.microsoft.com/office/drawing/2014/main" id="{BE4DD0FD-B6BC-483F-81A0-0400809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340768"/>
            <a:ext cx="8822142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Zielstellungen „flexigast-Verfahren“: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Reduzierung Gasspeicher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Zubau Wärmespeicher vermeiden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Betriebliche Optimierung Gasspeicher- und Wärmemanagement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Zielstellungen „flexigast-Projekt“: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Verfahrenskonzeption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Nachweis dass Prozessbiologie und Substrateffizienz unbeeinträchtigt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Verfahrensvarianten für Beispielsysteme (BGA + Wärmenutzung)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70" y="260648"/>
            <a:ext cx="676843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Was sind die Zielstellungen ?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BB4C8AC4-46BD-4E93-BCDB-51138AD2B478}"/>
              </a:ext>
            </a:extLst>
          </p:cNvPr>
          <p:cNvSpPr>
            <a:spLocks/>
          </p:cNvSpPr>
          <p:nvPr/>
        </p:nvSpPr>
        <p:spPr bwMode="auto">
          <a:xfrm rot="10800000">
            <a:off x="4788024" y="1844824"/>
            <a:ext cx="360042" cy="576064"/>
          </a:xfrm>
          <a:prstGeom prst="leftBrace">
            <a:avLst>
              <a:gd name="adj1" fmla="val 53693"/>
              <a:gd name="adj2" fmla="val 50000"/>
            </a:avLst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A74FEEE0-0E12-4F1D-A151-A7DA808A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700808"/>
            <a:ext cx="3672409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Senkung 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Invest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-Kosten bei Flexibilisierung v. BGA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179128E8-8D83-47C2-BA9E-AB83B113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1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>
            <a:extLst>
              <a:ext uri="{FF2B5EF4-FFF2-40B4-BE49-F238E27FC236}">
                <a16:creationId xmlns:a16="http://schemas.microsoft.com/office/drawing/2014/main" id="{BE4DD0FD-B6BC-483F-81A0-0400809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340768"/>
            <a:ext cx="8822142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Labor-Gärversuche (u. a. 2 x 20 L)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Erprobung an Technikums-BGA (2 x 1 m³)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Konzeption „flexigast-Verfahren“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Unterstützt durch Simulation (Biogasprozess, Wärme, System)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70" y="260648"/>
            <a:ext cx="676843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Was haben wir bisher erreicht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F8751A-D9F4-486D-B41A-BACF183F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7" y="3068960"/>
            <a:ext cx="1902117" cy="20972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D48591-549D-4BCD-BE40-2F445B86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852" y="3068960"/>
            <a:ext cx="2096329" cy="20427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6A8A7A-657D-4CE9-BCC5-90AC864A3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66" y="3068960"/>
            <a:ext cx="3822066" cy="2259399"/>
          </a:xfrm>
          <a:prstGeom prst="rect">
            <a:avLst/>
          </a:prstGeom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5B1905AF-466B-4F0E-BFCC-D488D1E6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373216"/>
            <a:ext cx="4932214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Bioprozess stabil, CH</a:t>
            </a:r>
            <a:r>
              <a:rPr kumimoji="0" lang="de-DE" altLang="de-DE" sz="1800" b="1" i="0" u="sng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  <a:r>
              <a:rPr kumimoji="0" lang="de-DE" altLang="de-DE" sz="1800" b="1" i="0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-Ertrag gut,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800" b="1" u="sng" kern="0" dirty="0">
                <a:solidFill>
                  <a:srgbClr val="008000"/>
                </a:solidFill>
              </a:rPr>
              <a:t>Gasmenge steuerbar</a:t>
            </a:r>
          </a:p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kern="0" dirty="0">
                <a:solidFill>
                  <a:srgbClr val="008000"/>
                </a:solidFill>
              </a:rPr>
              <a:t>(bei ΔT = 4 - 12 K/Woche und</a:t>
            </a:r>
          </a:p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kern="0" dirty="0">
                <a:solidFill>
                  <a:srgbClr val="008000"/>
                </a:solidFill>
              </a:rPr>
              <a:t>± 100 % Fütterungsvariation)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FBEACB0E-F743-4EE7-B5A5-75AD20DEF5E7}"/>
              </a:ext>
            </a:extLst>
          </p:cNvPr>
          <p:cNvSpPr>
            <a:spLocks/>
          </p:cNvSpPr>
          <p:nvPr/>
        </p:nvSpPr>
        <p:spPr bwMode="auto">
          <a:xfrm rot="10800000">
            <a:off x="5652118" y="1462265"/>
            <a:ext cx="360042" cy="648072"/>
          </a:xfrm>
          <a:prstGeom prst="leftBrace">
            <a:avLst>
              <a:gd name="adj1" fmla="val 53693"/>
              <a:gd name="adj2" fmla="val 50000"/>
            </a:avLst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07701BD7-6350-40FC-81D4-10A1C12F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196752"/>
            <a:ext cx="2808312" cy="12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i="0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T-Bereich:</a:t>
            </a: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 36 - 48°C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u="sng" kern="0" dirty="0">
                <a:solidFill>
                  <a:srgbClr val="008000"/>
                </a:solidFill>
              </a:rPr>
              <a:t>Fütterung:</a:t>
            </a:r>
            <a:r>
              <a:rPr lang="de-DE" altLang="de-DE" sz="1600" kern="0" dirty="0">
                <a:solidFill>
                  <a:srgbClr val="008000"/>
                </a:solidFill>
              </a:rPr>
              <a:t> </a:t>
            </a: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Mais, Rindergülle</a:t>
            </a:r>
            <a:b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lang="de-DE" altLang="de-DE" sz="1600" kern="0" dirty="0" err="1">
                <a:solidFill>
                  <a:srgbClr val="008000"/>
                </a:solidFill>
              </a:rPr>
              <a:t>i.M</a:t>
            </a:r>
            <a:r>
              <a:rPr lang="de-DE" altLang="de-DE" sz="1600" kern="0" dirty="0">
                <a:solidFill>
                  <a:srgbClr val="008000"/>
                </a:solidFill>
              </a:rPr>
              <a:t>. 3 - </a:t>
            </a: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4,5 kg oTS/(m</a:t>
            </a:r>
            <a:r>
              <a:rPr kumimoji="0" lang="de-DE" altLang="de-DE" sz="1600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de-DE" altLang="de-DE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d),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kern="0" dirty="0">
                <a:solidFill>
                  <a:srgbClr val="008000"/>
                </a:solidFill>
              </a:rPr>
              <a:t>Variation zw. 0 - 200 %)</a:t>
            </a:r>
            <a:endParaRPr kumimoji="0" lang="de-DE" altLang="de-DE" sz="16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2FF2EAAF-09DB-4F07-8D28-8C9E2A75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710" y="5538344"/>
            <a:ext cx="3738774" cy="10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800" b="1" u="sng" kern="0" dirty="0">
                <a:solidFill>
                  <a:srgbClr val="008000"/>
                </a:solidFill>
              </a:rPr>
              <a:t>Einsparung WWSP bis zu 100 %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800" b="1" u="sng" kern="0" dirty="0">
                <a:solidFill>
                  <a:srgbClr val="008000"/>
                </a:solidFill>
              </a:rPr>
              <a:t>Einsparung Gasspeicher &gt; 50 %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kern="0" dirty="0">
                <a:solidFill>
                  <a:srgbClr val="008000"/>
                </a:solidFill>
              </a:rPr>
              <a:t>(davon 10 % durch flexible T)</a:t>
            </a:r>
          </a:p>
        </p:txBody>
      </p:sp>
    </p:spTree>
    <p:extLst>
      <p:ext uri="{BB962C8B-B14F-4D97-AF65-F5344CB8AC3E}">
        <p14:creationId xmlns:p14="http://schemas.microsoft.com/office/powerpoint/2010/main" val="24210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>
            <a:extLst>
              <a:ext uri="{FF2B5EF4-FFF2-40B4-BE49-F238E27FC236}">
                <a16:creationId xmlns:a16="http://schemas.microsoft.com/office/drawing/2014/main" id="{BE4DD0FD-B6BC-483F-81A0-0400809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196752"/>
            <a:ext cx="8822142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</a:pPr>
            <a:r>
              <a:rPr lang="de-DE" b="1" u="sng" dirty="0"/>
              <a:t>Modelle (BGA und Wärmemanagement) zur Simulation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sz="1600" dirty="0"/>
              <a:t>Gasspeicher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600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sz="1600" dirty="0"/>
              <a:t>Wärmespeicher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000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400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400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sz="1400" dirty="0"/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sz="1600" dirty="0"/>
              <a:t>Prozess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70" y="260648"/>
            <a:ext cx="676843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Was haben wir bisher erreicht ?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A422DD6D-F319-4C83-B840-E5812423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D8008E-9C8E-48D8-87A9-A6C01150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738" y="2511669"/>
            <a:ext cx="4252844" cy="29335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2467DC-AF52-4458-B0BD-AA70FA3F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879601"/>
            <a:ext cx="4536505" cy="14216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777F229-358C-4D2C-ADD6-B4EE25CD5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47" y="5450944"/>
            <a:ext cx="4694047" cy="10984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7D1AA1-65BB-47DF-80C7-FD0A1DD4F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51" y="1988840"/>
            <a:ext cx="4608573" cy="16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70" y="260648"/>
            <a:ext cx="676843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Wo sehen wir Anwendungspotenziale ?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179128E8-8D83-47C2-BA9E-AB83B113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6688AB18-F267-424E-B2DF-0B9061CC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340768"/>
            <a:ext cx="8822142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Für </a:t>
            </a:r>
            <a:r>
              <a:rPr lang="de-DE" b="1" u="sng" dirty="0"/>
              <a:t>kleinere/mittlere Flexibilisierungen</a:t>
            </a:r>
            <a:r>
              <a:rPr lang="de-DE" dirty="0"/>
              <a:t> (2-3fach-Überbauung)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kein Zubau Wärmespeicher nötig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weniger Zubau Gasspeicher (u. U. reicht Abdeckung Gärrestlager)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senkt </a:t>
            </a:r>
            <a:r>
              <a:rPr lang="de-DE" sz="1600" dirty="0" err="1"/>
              <a:t>Invest</a:t>
            </a:r>
            <a:r>
              <a:rPr lang="de-DE" sz="1600" dirty="0"/>
              <a:t>-Kosten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damit </a:t>
            </a:r>
            <a:r>
              <a:rPr lang="de-DE" sz="1600" b="1" u="sng" dirty="0"/>
              <a:t>zusätzliche Perspektiven</a:t>
            </a:r>
            <a:r>
              <a:rPr lang="de-DE" sz="1600" dirty="0"/>
              <a:t> für EEG-Anschlussförderung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Unterstützung von </a:t>
            </a:r>
            <a:r>
              <a:rPr lang="de-DE" b="1" u="sng" dirty="0"/>
              <a:t>höher flexibilisierten BGA</a:t>
            </a:r>
            <a:r>
              <a:rPr lang="de-DE" dirty="0"/>
              <a:t> (&gt;3fach-Überbauung)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mehr Wärmespeicherung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besseres Gasspeichermanagement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ermöglicht </a:t>
            </a:r>
            <a:r>
              <a:rPr lang="de-DE" sz="1600" b="1" u="sng" dirty="0"/>
              <a:t>zusätzliche Flexibilität</a:t>
            </a:r>
            <a:r>
              <a:rPr lang="de-DE" sz="1600" dirty="0"/>
              <a:t> und (Wärme-)Versorgungssicherheit</a:t>
            </a:r>
          </a:p>
          <a:p>
            <a:pPr marL="246191" indent="-246191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Wingdings" pitchFamily="2" charset="2"/>
              <a:buChar char="§"/>
            </a:pPr>
            <a:r>
              <a:rPr lang="de-DE" dirty="0"/>
              <a:t>Kombination „flexigast“ mit </a:t>
            </a:r>
            <a:r>
              <a:rPr lang="de-DE" b="1" u="sng" dirty="0"/>
              <a:t>Abwärmenutzung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Großwärmepumpe auch für Wärmerückgewinnung aus dem Gärrest nutzen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rgbClr val="0070B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T-Bereich erlaubt hocheffizienten WP-Betrieb</a:t>
            </a:r>
          </a:p>
        </p:txBody>
      </p:sp>
    </p:spTree>
    <p:extLst>
      <p:ext uri="{BB962C8B-B14F-4D97-AF65-F5344CB8AC3E}">
        <p14:creationId xmlns:p14="http://schemas.microsoft.com/office/powerpoint/2010/main" val="267061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0AAB6BA1-249F-4C1E-AE2C-1EC513A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2511669"/>
            <a:ext cx="8721969" cy="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7" tIns="43200" rIns="83077" bIns="43200">
            <a:spAutoFit/>
          </a:bodyPr>
          <a:lstStyle/>
          <a:p>
            <a:pPr marL="263776" indent="-263776">
              <a:lnSpc>
                <a:spcPct val="110000"/>
              </a:lnSpc>
              <a:spcBef>
                <a:spcPts val="554"/>
              </a:spcBef>
              <a:buClr>
                <a:srgbClr val="000073"/>
              </a:buClr>
              <a:buSzPct val="100000"/>
              <a:buFont typeface="Wingdings" pitchFamily="2" charset="2"/>
              <a:buChar char="§"/>
            </a:pPr>
            <a:endParaRPr lang="de-DE" sz="203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5A0CE2-27ED-41A3-BA00-51BF838C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70" y="260648"/>
            <a:ext cx="6768430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609600" indent="-609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990600" indent="-5334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Aft>
                <a:spcPct val="20000"/>
              </a:spcAft>
            </a:pPr>
            <a:r>
              <a:rPr lang="de-DE" altLang="de-DE" sz="2000" b="1" dirty="0">
                <a:solidFill>
                  <a:srgbClr val="0070B9"/>
                </a:solidFill>
              </a:rPr>
              <a:t>Was ist aus (Praxis-)Projekten bekannt ?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179128E8-8D83-47C2-BA9E-AB83B113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580584"/>
            <a:ext cx="4248472" cy="304800"/>
          </a:xfrm>
        </p:spPr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808080"/>
                </a:solidFill>
              </a:rPr>
              <a:t>12. Fachtagung Biogas, Mücheln, 28.09.2023 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FBDA50-FACA-45DB-80FA-B12460D44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7" b="62552"/>
          <a:stretch/>
        </p:blipFill>
        <p:spPr>
          <a:xfrm>
            <a:off x="5643798" y="1158327"/>
            <a:ext cx="3384091" cy="16367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088D29-535D-485C-BBA4-AE32D50F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833597"/>
            <a:ext cx="5960320" cy="1619739"/>
          </a:xfrm>
          <a:prstGeom prst="rect">
            <a:avLst/>
          </a:prstGeom>
        </p:spPr>
      </p:pic>
      <p:sp>
        <p:nvSpPr>
          <p:cNvPr id="11" name="Textfeld 1">
            <a:extLst>
              <a:ext uri="{FF2B5EF4-FFF2-40B4-BE49-F238E27FC236}">
                <a16:creationId xmlns:a16="http://schemas.microsoft.com/office/drawing/2014/main" id="{0DCCFFF3-8C72-4A0A-A364-967C0C5D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58327"/>
            <a:ext cx="6120680" cy="23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b="1" u="sng" kern="0" dirty="0">
                <a:solidFill>
                  <a:srgbClr val="00CC00"/>
                </a:solidFill>
              </a:rPr>
              <a:t>Zur variablen Gärtemperatur: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>
                <a:solidFill>
                  <a:srgbClr val="00CC00"/>
                </a:solidFill>
              </a:rPr>
              <a:t>„</a:t>
            </a:r>
            <a:r>
              <a:rPr lang="de-DE" altLang="de-DE" kern="0" dirty="0" err="1">
                <a:solidFill>
                  <a:srgbClr val="00CC00"/>
                </a:solidFill>
              </a:rPr>
              <a:t>ThermoFlex</a:t>
            </a:r>
            <a:r>
              <a:rPr lang="de-DE" altLang="de-DE" kern="0" dirty="0">
                <a:solidFill>
                  <a:srgbClr val="00CC00"/>
                </a:solidFill>
              </a:rPr>
              <a:t>-Projekte“ [6], [7] mit Test auf BGA: durch</a:t>
            </a:r>
            <a:br>
              <a:rPr lang="de-DE" altLang="de-DE" kern="0" dirty="0">
                <a:solidFill>
                  <a:srgbClr val="00CC00"/>
                </a:solidFill>
              </a:rPr>
            </a:br>
            <a:r>
              <a:rPr lang="de-DE" altLang="de-DE" kern="0" dirty="0">
                <a:solidFill>
                  <a:srgbClr val="00CC00"/>
                </a:solidFill>
              </a:rPr>
              <a:t>Wärmespeicherung in Gärbehältern (z.B. 43-46°C in 2 Wochen)</a:t>
            </a:r>
            <a:br>
              <a:rPr lang="de-DE" altLang="de-DE" kern="0" dirty="0">
                <a:solidFill>
                  <a:srgbClr val="00CC00"/>
                </a:solidFill>
              </a:rPr>
            </a:br>
            <a:r>
              <a:rPr lang="de-DE" altLang="de-DE" kern="0" dirty="0">
                <a:solidFill>
                  <a:srgbClr val="00CC00"/>
                </a:solidFill>
              </a:rPr>
              <a:t>mehr Wärme für Getreidetrocknung verfügbar [7]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>
                <a:solidFill>
                  <a:srgbClr val="00CC00"/>
                </a:solidFill>
              </a:rPr>
              <a:t>Saisonale </a:t>
            </a:r>
            <a:r>
              <a:rPr lang="el-GR" altLang="de-DE" kern="0" dirty="0">
                <a:solidFill>
                  <a:srgbClr val="00CC00"/>
                </a:solidFill>
              </a:rPr>
              <a:t>Δ</a:t>
            </a:r>
            <a:r>
              <a:rPr lang="de-DE" altLang="de-DE" kern="0" dirty="0">
                <a:solidFill>
                  <a:srgbClr val="00CC00"/>
                </a:solidFill>
              </a:rPr>
              <a:t>T in Faulbehältern zur Wärmespeicherung</a:t>
            </a:r>
            <a:br>
              <a:rPr lang="de-DE" altLang="de-DE" kern="0" dirty="0">
                <a:solidFill>
                  <a:srgbClr val="00CC00"/>
                </a:solidFill>
              </a:rPr>
            </a:br>
            <a:r>
              <a:rPr lang="de-DE" altLang="de-DE" kern="0" dirty="0">
                <a:solidFill>
                  <a:srgbClr val="00CC00"/>
                </a:solidFill>
              </a:rPr>
              <a:t>auf Kläranlagen, z.B. [8]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>
                <a:solidFill>
                  <a:srgbClr val="00CC00"/>
                </a:solidFill>
              </a:rPr>
              <a:t>Erfahrungen mit (unkontrollierter) Eigenerwärmung, z.B. [9]</a:t>
            </a:r>
            <a:br>
              <a:rPr lang="de-DE" altLang="de-DE" sz="1200" kern="0" dirty="0">
                <a:solidFill>
                  <a:srgbClr val="00CC00"/>
                </a:solidFill>
              </a:rPr>
            </a:br>
            <a:endParaRPr lang="de-DE" altLang="de-DE" sz="1200" kern="0" dirty="0">
              <a:solidFill>
                <a:srgbClr val="00CC00"/>
              </a:solidFill>
            </a:endParaRP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de-DE" altLang="de-DE" sz="1200" i="0" strike="noStrike" kern="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7CEFD75-AD43-4058-9CA8-24D801A7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00" y="3140480"/>
            <a:ext cx="2808312" cy="165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b="1" u="sng" kern="0" dirty="0">
                <a:solidFill>
                  <a:srgbClr val="99CC00"/>
                </a:solidFill>
              </a:rPr>
              <a:t>Zur variablen Fütterung: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 err="1">
                <a:solidFill>
                  <a:srgbClr val="99CC00"/>
                </a:solidFill>
              </a:rPr>
              <a:t>OptiFlex</a:t>
            </a:r>
            <a:r>
              <a:rPr lang="de-DE" altLang="de-DE" kern="0" dirty="0">
                <a:solidFill>
                  <a:srgbClr val="99CC00"/>
                </a:solidFill>
              </a:rPr>
              <a:t> [1]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 err="1">
                <a:solidFill>
                  <a:srgbClr val="99CC00"/>
                </a:solidFill>
              </a:rPr>
              <a:t>ReBi</a:t>
            </a:r>
            <a:r>
              <a:rPr lang="de-DE" altLang="de-DE" kern="0" dirty="0">
                <a:solidFill>
                  <a:srgbClr val="99CC00"/>
                </a:solidFill>
              </a:rPr>
              <a:t> 2.0 [2]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 err="1">
                <a:solidFill>
                  <a:srgbClr val="99CC00"/>
                </a:solidFill>
              </a:rPr>
              <a:t>FlexFeed</a:t>
            </a:r>
            <a:r>
              <a:rPr lang="de-DE" altLang="de-DE" kern="0" dirty="0">
                <a:solidFill>
                  <a:srgbClr val="99CC00"/>
                </a:solidFill>
              </a:rPr>
              <a:t> [3]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>
                <a:solidFill>
                  <a:srgbClr val="99CC00"/>
                </a:solidFill>
              </a:rPr>
              <a:t>UBEDB [4]</a:t>
            </a:r>
          </a:p>
          <a:p>
            <a:pPr marL="171450" lvl="0" indent="-1714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i="0" strike="noStrike" kern="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panose="020B0604020202020204" pitchFamily="34" charset="0"/>
              </a:rPr>
              <a:t>[5] …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3FF6CDF-DD39-4FEA-9822-3AA288A53BB4}"/>
              </a:ext>
            </a:extLst>
          </p:cNvPr>
          <p:cNvSpPr/>
          <p:nvPr/>
        </p:nvSpPr>
        <p:spPr bwMode="auto">
          <a:xfrm rot="16200000">
            <a:off x="2804921" y="3762538"/>
            <a:ext cx="1727772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92D809A-E098-413C-B2B2-2FA4F0B4BDEE}"/>
              </a:ext>
            </a:extLst>
          </p:cNvPr>
          <p:cNvSpPr/>
          <p:nvPr/>
        </p:nvSpPr>
        <p:spPr bwMode="auto">
          <a:xfrm rot="16200000">
            <a:off x="1287568" y="4232457"/>
            <a:ext cx="1619736" cy="484632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0D06DAD8-EE7F-4419-84BC-5884F91B22E7}"/>
              </a:ext>
            </a:extLst>
          </p:cNvPr>
          <p:cNvSpPr/>
          <p:nvPr/>
        </p:nvSpPr>
        <p:spPr bwMode="auto">
          <a:xfrm>
            <a:off x="4427984" y="2011835"/>
            <a:ext cx="1368152" cy="19302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F7AB6B5-B744-47DE-BAC9-C11DE46A2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46" t="50752" r="35038" b="23211"/>
          <a:stretch/>
        </p:blipFill>
        <p:spPr>
          <a:xfrm>
            <a:off x="5723762" y="2968711"/>
            <a:ext cx="3240726" cy="1900030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BE1B120-F202-4A1D-A7BB-60D62451DCA1}"/>
              </a:ext>
            </a:extLst>
          </p:cNvPr>
          <p:cNvSpPr/>
          <p:nvPr/>
        </p:nvSpPr>
        <p:spPr bwMode="auto">
          <a:xfrm rot="2072745">
            <a:off x="5012139" y="3223446"/>
            <a:ext cx="763498" cy="22758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UD_Master">
  <a:themeElements>
    <a:clrScheme name="TUD_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D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UD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S-Magdeburg">
  <a:themeElements>
    <a:clrScheme name="TUD_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D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UD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Bildschirmpräsentation (4:3)</PresentationFormat>
  <Paragraphs>160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Verdana</vt:lpstr>
      <vt:lpstr>Wingdings</vt:lpstr>
      <vt:lpstr>TUD_Master</vt:lpstr>
      <vt:lpstr>HS-Magdeburg</vt:lpstr>
      <vt:lpstr> 12. Fachtagung Biogas „Flexible Speicherkraftwerke vs. Biokraftstoffe - Was bringt die Zukunft für die Biogas-Branche?“, Mücheln, 28.09.2023  Neues aus dem Forschungsprojekt „flexigast“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  Fragen? Kritik? Diskussion!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1478</cp:revision>
  <dcterms:created xsi:type="dcterms:W3CDTF">2015-03-15T18:59:24Z</dcterms:created>
  <dcterms:modified xsi:type="dcterms:W3CDTF">2023-09-27T12:44:08Z</dcterms:modified>
</cp:coreProperties>
</file>