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  <p:sldMasterId id="2147483660" r:id="rId2"/>
  </p:sldMasterIdLst>
  <p:notesMasterIdLst>
    <p:notesMasterId r:id="rId23"/>
  </p:notesMasterIdLst>
  <p:sldIdLst>
    <p:sldId id="2147375580" r:id="rId3"/>
    <p:sldId id="303" r:id="rId4"/>
    <p:sldId id="2147375575" r:id="rId5"/>
    <p:sldId id="634" r:id="rId6"/>
    <p:sldId id="2147375582" r:id="rId7"/>
    <p:sldId id="2147375576" r:id="rId8"/>
    <p:sldId id="2147375559" r:id="rId9"/>
    <p:sldId id="2147375581" r:id="rId10"/>
    <p:sldId id="2147375577" r:id="rId11"/>
    <p:sldId id="2147375571" r:id="rId12"/>
    <p:sldId id="2147375572" r:id="rId13"/>
    <p:sldId id="2147375573" r:id="rId14"/>
    <p:sldId id="2147375583" r:id="rId15"/>
    <p:sldId id="2147375578" r:id="rId16"/>
    <p:sldId id="2147375574" r:id="rId17"/>
    <p:sldId id="2147375584" r:id="rId18"/>
    <p:sldId id="2147375579" r:id="rId19"/>
    <p:sldId id="2147375585" r:id="rId20"/>
    <p:sldId id="608" r:id="rId21"/>
    <p:sldId id="4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20A"/>
    <a:srgbClr val="FAFAFA"/>
    <a:srgbClr val="AEC90B"/>
    <a:srgbClr val="9EB90A"/>
    <a:srgbClr val="8EA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92" autoAdjust="0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69D60-2B2E-4341-B162-554B96FE9795}" type="datetimeFigureOut">
              <a:rPr lang="de-DE" smtClean="0"/>
              <a:t>28.09.2023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ADAFF-45AA-E343-8A91-D0BB43CDD8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389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ADAFF-45AA-E343-8A91-D0BB43CDD85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15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9ADAFF-45AA-E343-8A91-D0BB43CDD853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25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C0B39-5C43-E841-AAB3-32D75CD74A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8650" y="1122363"/>
            <a:ext cx="7372350" cy="2387600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32645B8-FAC4-B94C-9758-A3D75DFD3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3602038"/>
            <a:ext cx="7372350" cy="1655762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latin typeface="Helvetica" pitchFamily="2" charset="0"/>
                <a:ea typeface="Helvetica" pitchFamily="2" charset="0"/>
                <a:cs typeface="Gill San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E04B29-0B79-1C46-8AA9-C2CAC1705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74F87E-3E3C-914D-978F-1ABEFC2F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687EBB-23BB-DA49-AACB-113CFB1A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EF08-53CA-0A45-B904-33DCE991D2B8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309226"/>
            <a:ext cx="6460589" cy="51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6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870620"/>
            <a:ext cx="7886700" cy="865311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8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0" y="1309107"/>
            <a:ext cx="6460589" cy="51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0" y="1309107"/>
            <a:ext cx="6460589" cy="51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BCA41-88F9-9045-9797-4CA2E03C0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50F0D6-FA1C-A540-BAA8-117FD9184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charset="0"/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472C84-8EB4-C542-8F70-2D12A438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5209F7-1AFC-1545-B494-5BB7ACD2F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A90CAE-9BEB-3E47-93B6-46B3BF0A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EF08-53CA-0A45-B904-33DCE991D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0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E80550-7C27-E145-A9FB-7AF6A2A07F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822F70-40A0-F743-8C45-CEA96DCA0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>
            <a:normAutofit/>
          </a:bodyPr>
          <a:lstStyle>
            <a:lvl1pPr>
              <a:defRPr sz="1800" b="0" i="0">
                <a:latin typeface="Helvetica" pitchFamily="2" charset="0"/>
                <a:ea typeface="Helvetica" pitchFamily="2" charset="0"/>
                <a:cs typeface="Gill Sans" charset="0"/>
              </a:defRPr>
            </a:lvl1pPr>
            <a:lvl2pPr>
              <a:defRPr sz="1600">
                <a:latin typeface="Helvetica" pitchFamily="2" charset="0"/>
              </a:defRPr>
            </a:lvl2pPr>
            <a:lvl3pPr>
              <a:defRPr sz="1400">
                <a:latin typeface="Helvetica" pitchFamily="2" charset="0"/>
              </a:defRPr>
            </a:lvl3pPr>
            <a:lvl4pPr>
              <a:defRPr sz="1200">
                <a:latin typeface="Helvetica" pitchFamily="2" charset="0"/>
              </a:defRPr>
            </a:lvl4pPr>
            <a:lvl5pPr>
              <a:defRPr sz="1200">
                <a:latin typeface="Helvetica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E2D885E-EB4A-DB47-B6B1-182B7C969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>
              <a:defRPr sz="1800" b="0" i="0">
                <a:latin typeface="Helvetica" pitchFamily="2" charset="0"/>
                <a:ea typeface="Helvetica" pitchFamily="2" charset="0"/>
                <a:cs typeface="Gill Sans" charset="0"/>
              </a:defRPr>
            </a:lvl1pPr>
            <a:lvl2pPr>
              <a:defRPr sz="1600">
                <a:latin typeface="Helvetica" pitchFamily="2" charset="0"/>
              </a:defRPr>
            </a:lvl2pPr>
            <a:lvl3pPr>
              <a:defRPr sz="1400">
                <a:latin typeface="Helvetica" pitchFamily="2" charset="0"/>
              </a:defRPr>
            </a:lvl3pPr>
            <a:lvl4pPr>
              <a:defRPr sz="1200">
                <a:latin typeface="Helvetica" pitchFamily="2" charset="0"/>
              </a:defRPr>
            </a:lvl4pPr>
            <a:lvl5pPr>
              <a:defRPr sz="1200">
                <a:latin typeface="Helvetica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F3A1F8-13D9-D849-8B39-980A7985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3A125E-4928-2E4F-A81F-DB63BA51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1FE9126-910F-8542-8A1F-4F5E79EB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EF08-53CA-0A45-B904-33DCE991D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78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F3793-6D57-B84F-9082-155164AE0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520761-FCD4-7E4A-AAA4-8AC05C702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E86F76-F0CC-0D40-8770-72579D05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20FED0-4876-4248-9716-D8157889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EF08-53CA-0A45-B904-33DCE991D2B8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309226"/>
            <a:ext cx="6460589" cy="51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579B77-24D3-EA4C-845E-1F7E8E15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16F1C8-23D8-3646-A12C-4E87D045D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A48203-DFB0-2240-8522-C0580C33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EF08-53CA-0A45-B904-33DCE991D2B8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309226"/>
            <a:ext cx="6460589" cy="518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Font typeface="Arial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00150" indent="-285750">
              <a:buFont typeface="Arial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Font typeface="Arial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Font typeface="Arial" charset="0"/>
              <a:buChar char="•"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6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Weiss">
    <p:bg>
      <p:bgPr>
        <a:gradFill flip="none" rotWithShape="1">
          <a:gsLst>
            <a:gs pos="100000">
              <a:srgbClr val="FAFAFA"/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309107"/>
            <a:ext cx="7389194" cy="1723868"/>
          </a:xfrm>
        </p:spPr>
        <p:txBody>
          <a:bodyPr anchor="b">
            <a:normAutofit/>
          </a:bodyPr>
          <a:lstStyle>
            <a:lvl1pPr algn="l">
              <a:defRPr sz="4000">
                <a:latin typeface="Helvetica" pitchFamily="2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49" y="3289073"/>
            <a:ext cx="6888681" cy="761029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10" y="1309107"/>
            <a:ext cx="6460589" cy="518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06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10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8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rgbClr val="A8C20A"/>
            </a:gs>
            <a:gs pos="0">
              <a:srgbClr val="AEC90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0AF36E3E-90B2-AA47-84A5-CB609857BA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7491"/>
            <a:ext cx="9144000" cy="5334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9B592D1-5DE9-324B-B158-465A7F5A5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75386"/>
            <a:ext cx="7886700" cy="6153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1DFD45-AEB2-C245-94C5-BE22D1176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085EC7-8EC4-9F49-9B1F-0D1E1EBED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915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1pPr>
          </a:lstStyle>
          <a:p>
            <a:r>
              <a:rPr lang="de-DE"/>
              <a:t>28.09.2023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90FCE5-E09D-E54B-8193-7C787D652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15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483BFC-E47D-5C4F-8FD8-DBC019D72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8419" y="64915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1pPr>
          </a:lstStyle>
          <a:p>
            <a:fld id="{B47EEF08-53CA-0A45-B904-33DCE991D2B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Rechteck 10"/>
          <p:cNvSpPr/>
          <p:nvPr userDrawn="1"/>
        </p:nvSpPr>
        <p:spPr>
          <a:xfrm>
            <a:off x="0" y="-173255"/>
            <a:ext cx="9144000" cy="1043875"/>
          </a:xfrm>
          <a:prstGeom prst="rect">
            <a:avLst/>
          </a:prstGeom>
          <a:solidFill>
            <a:srgbClr val="AEC90B"/>
          </a:solidFill>
          <a:ln w="0">
            <a:noFill/>
          </a:ln>
          <a:effectLst>
            <a:outerShdw blurRad="1778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70AAD247-BD70-D945-B39F-78192B23FA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9" y="230190"/>
            <a:ext cx="1476828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9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3" r:id="rId4"/>
    <p:sldLayoutId id="2147483684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bg1"/>
          </a:solidFill>
          <a:latin typeface="Helvetica" pitchFamily="2" charset="0"/>
          <a:ea typeface="Helvetica" pitchFamily="2" charset="0"/>
          <a:cs typeface="Gill Sans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bg1"/>
          </a:solidFill>
          <a:latin typeface="Helvetica" pitchFamily="2" charset="0"/>
          <a:ea typeface="Helvetica" pitchFamily="2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Helvetica" pitchFamily="2" charset="0"/>
          <a:ea typeface="Helvetica" pitchFamily="2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Helvetica" pitchFamily="2" charset="0"/>
          <a:ea typeface="Helvetica" pitchFamily="2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Helvetica" pitchFamily="2" charset="0"/>
          <a:ea typeface="Helvetica" pitchFamily="2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Helvetica" pitchFamily="2" charset="0"/>
          <a:ea typeface="Helvetica" pitchFamily="2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9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-173255"/>
            <a:ext cx="9144000" cy="1043875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177800" dir="54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AF36E3E-90B2-AA47-84A5-CB609857BAE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327491"/>
            <a:ext cx="9144000" cy="533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865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15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1pPr>
          </a:lstStyle>
          <a:p>
            <a:r>
              <a:rPr lang="de-DE"/>
              <a:t>28.09.2023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157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24616" y="64980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1pPr>
          </a:lstStyle>
          <a:p>
            <a:fld id="{AC872BE7-E31F-7A47-8D68-7ECE9C51559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AAD247-BD70-D945-B39F-78192B23FA6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2363" y="230190"/>
            <a:ext cx="1498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0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4" r:id="rId4"/>
    <p:sldLayoutId id="2147483665" r:id="rId5"/>
    <p:sldLayoutId id="2147483666" r:id="rId6"/>
    <p:sldLayoutId id="2147483667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rgbClr val="AEC90B"/>
          </a:solidFill>
          <a:latin typeface="Helvetica" pitchFamily="2" charset="0"/>
          <a:ea typeface="Helvetica" pitchFamily="2" charset="0"/>
          <a:cs typeface="Gill Sans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i="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Helvetica" pitchFamily="2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Helvetica" pitchFamily="2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Helvetica" pitchFamily="2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Helvetica" pitchFamily="2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b="0" i="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Helvetica" pitchFamily="2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de-DE" sz="3200" b="1" dirty="0">
                <a:latin typeface="Fira Sans Light" panose="020B0403050000020004" pitchFamily="34" charset="0"/>
                <a:cs typeface="Helvetica" panose="020B0604020202020204" pitchFamily="34" charset="0"/>
              </a:rPr>
              <a:t>Politischer Lagebericht</a:t>
            </a:r>
            <a:r>
              <a:rPr lang="de-DE" sz="3200" b="1" i="0" u="none" strike="noStrike" baseline="0" dirty="0">
                <a:latin typeface="Fira Sans Light" panose="020B0403050000020004" pitchFamily="34" charset="0"/>
                <a:cs typeface="Helvetica" panose="020B0604020202020204" pitchFamily="34" charset="0"/>
              </a:rPr>
              <a:t> aus Berlin und Brüssel</a:t>
            </a:r>
            <a:endParaRPr lang="de-DE" sz="4800" dirty="0">
              <a:effectLst/>
              <a:latin typeface="Fira Sans Light" panose="020B04030500000200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A737AFC9-19FC-2F43-8760-6E7CE3DA3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  <a:p>
            <a:r>
              <a:rPr lang="de-DE" dirty="0">
                <a:latin typeface="Fira Sans Light" panose="020B0403050000020004" pitchFamily="34" charset="0"/>
              </a:rPr>
              <a:t>Jörg Schäfer, Referent für pol. Kommunikation</a:t>
            </a:r>
          </a:p>
          <a:p>
            <a:endParaRPr lang="de-DE" dirty="0">
              <a:latin typeface="Fira Sans Light" panose="020B0403050000020004" pitchFamily="34" charset="0"/>
            </a:endParaRPr>
          </a:p>
          <a:p>
            <a:r>
              <a:rPr lang="de-DE" dirty="0">
                <a:latin typeface="Fira Sans Light" panose="020B0403050000020004" pitchFamily="34" charset="0"/>
              </a:rPr>
              <a:t>28.09.2023</a:t>
            </a:r>
          </a:p>
        </p:txBody>
      </p:sp>
    </p:spTree>
    <p:extLst>
      <p:ext uri="{BB962C8B-B14F-4D97-AF65-F5344CB8AC3E}">
        <p14:creationId xmlns:p14="http://schemas.microsoft.com/office/powerpoint/2010/main" val="425417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 err="1">
                <a:latin typeface="Fira Sans Light" panose="020B0403050000020004" pitchFamily="34" charset="0"/>
              </a:rPr>
              <a:t>KabE</a:t>
            </a:r>
            <a:r>
              <a:rPr lang="de-DE" dirty="0">
                <a:latin typeface="Fira Sans Light" panose="020B0403050000020004" pitchFamily="34" charset="0"/>
              </a:rPr>
              <a:t> Wärmeplanungsgesetz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02541" y="2552196"/>
            <a:ext cx="7886700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Einführung EE-Zielen und von EE-Mindestanteilen für Wärmenetze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Ziel für 2030: mind. 50% EE in Wärmenetzen im bundesweiten Mittel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Neue Wärmenetze: Mind. 65% EE bei Inbetriebnahme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Bestehende Wärmenetze: Mind. 30% EE in 2030 und 80% in 2040 (Ausnahmen z.B. bei überwiegender KWK-Nutzung)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10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52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 err="1">
                <a:latin typeface="Fira Sans Light" panose="020B0403050000020004" pitchFamily="34" charset="0"/>
              </a:rPr>
              <a:t>KabE</a:t>
            </a:r>
            <a:r>
              <a:rPr lang="de-DE" dirty="0">
                <a:latin typeface="Fira Sans Light" panose="020B0403050000020004" pitchFamily="34" charset="0"/>
              </a:rPr>
              <a:t> Wärmeplanungsgesetz (3)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19588"/>
            <a:ext cx="7886700" cy="4351338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Begrenzung des Anteils von Biomasse, abhängig von der Trassenlänge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- Neue Netze 20-50 km bei Inbetriebnahme: 25%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- Neue Netze &gt; 50 km bei Inbetriebnahme: 15%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- Bioenergieanlagen mit Inbetriebnahme bis 2023 werden bei         	neuen Netzen nicht berücksichtigt.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	- Alle Netze 20-50 km in 2045: 35%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- Alle Netze &gt; 50 km in 2045: 25%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endParaRPr lang="de-DE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11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97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 err="1">
                <a:latin typeface="Fira Sans Light" panose="020B0403050000020004" pitchFamily="34" charset="0"/>
              </a:rPr>
              <a:t>KabE</a:t>
            </a:r>
            <a:r>
              <a:rPr lang="de-DE" dirty="0">
                <a:latin typeface="Fira Sans Light" panose="020B0403050000020004" pitchFamily="34" charset="0"/>
              </a:rPr>
              <a:t> Wärmeplanungsgesetz (4)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4759" y="2492946"/>
            <a:ext cx="7886700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Wichtigste HBB-Forderungen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Die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Obergrenzen für Biomasse müssen gestrichen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werden.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Die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Regelungen zur Umstellung der Gasnetze müssen gestrichen werden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; zumindest sollte: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-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Wasserstoff und Methan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gleich behandelt werden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- die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Potenziale der Umrüstung von Biogasanlagen auf die 	Biomethaneinspeisung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berücksichtig werden.</a:t>
            </a:r>
            <a:r>
              <a:rPr lang="de-DE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  <a:endParaRPr lang="de-DE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12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54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1772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1. Rückblick: Novelle StromPBG &amp; EEG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Rückblick: GEG-Novelle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Wärmeplanungsgesetz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Kraftwerksstrategie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5. RED III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6. Weitere politische Prozesse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13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28.09.2023</a:t>
            </a:r>
          </a:p>
        </p:txBody>
      </p:sp>
    </p:spTree>
    <p:extLst>
      <p:ext uri="{BB962C8B-B14F-4D97-AF65-F5344CB8AC3E}">
        <p14:creationId xmlns:p14="http://schemas.microsoft.com/office/powerpoint/2010/main" val="354435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Was über die Kraftwerksstrategie bekannt ist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28825"/>
            <a:ext cx="7886700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Ausschreibung von mind. 30 GW ab 2024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e-DE" sz="1800" b="1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 zu 15 GW H2-ready-Kraftwerke 					</a:t>
            </a:r>
            <a:r>
              <a:rPr lang="de-DE" sz="1800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GW bis 2026, dann Evaluierung) </a:t>
            </a:r>
          </a:p>
          <a:p>
            <a:pPr lvl="0">
              <a:lnSpc>
                <a:spcPct val="107000"/>
              </a:lnSpc>
            </a:pPr>
            <a:r>
              <a:rPr lang="de-DE" kern="100" dirty="0"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mind. 6 GW, bis zu 9 GW neu oder Bestand</a:t>
            </a:r>
            <a:endParaRPr lang="de-DE" sz="1800" kern="100" dirty="0">
              <a:effectLst/>
              <a:latin typeface="Fira Sans Light" panose="020B04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kern="100" dirty="0"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- „sofern verfügbar“ </a:t>
            </a:r>
            <a:r>
              <a:rPr lang="de-DE" sz="1800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Umstieg auf H2 in 2035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1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„3 GW“ Biomethan</a:t>
            </a:r>
            <a:r>
              <a:rPr lang="de-DE" b="1" kern="100" dirty="0"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kern="100" dirty="0"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(EEG: 3,6 GW, neu)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b="1" kern="100" dirty="0"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„3 GW“ </a:t>
            </a:r>
            <a:r>
              <a:rPr lang="de-DE" b="1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Biomasse </a:t>
            </a:r>
            <a:r>
              <a:rPr lang="de-DE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(EEG: 2,4 GW, neu oder Bestand)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4,4 GW „H2-Sprinter“-Kraftwerke </a:t>
            </a:r>
            <a:r>
              <a:rPr lang="de-DE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gemäß EEG (neu oder Bestand)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4,4 GW „Hybridkraftwerke“ </a:t>
            </a:r>
            <a:r>
              <a:rPr lang="de-DE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gemäß EEG (Elektrolyseur + Verstromung)</a:t>
            </a:r>
            <a:endParaRPr lang="de-DE" dirty="0">
              <a:latin typeface="Fira Sans Light" panose="020B04030500000200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endParaRPr lang="de-DE" sz="1600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14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  <p:pic>
        <p:nvPicPr>
          <p:cNvPr id="9" name="Grafik 8" descr="Ein Bild, das Person, Menschliches Gesicht, draußen, Kleidung enthält.&#10;&#10;Automatisch generierte Beschreibung">
            <a:extLst>
              <a:ext uri="{FF2B5EF4-FFF2-40B4-BE49-F238E27FC236}">
                <a16:creationId xmlns:a16="http://schemas.microsoft.com/office/drawing/2014/main" id="{7EACDDAF-4D70-3CA7-F197-64D07346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298" y="3108120"/>
            <a:ext cx="1982718" cy="1952612"/>
          </a:xfrm>
          <a:prstGeom prst="rect">
            <a:avLst/>
          </a:prstGeom>
        </p:spPr>
      </p:pic>
      <p:pic>
        <p:nvPicPr>
          <p:cNvPr id="7" name="Grafik 6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DB37F21A-9507-D8A7-5C50-1C9075B60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730" y="1718535"/>
            <a:ext cx="2572159" cy="1389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6611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Botschaften zur Kraftwerksstrategie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BEE: Kraftwerksstrategie in umfassende „Flexibilitätsstrategie“ einbetten 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=&gt; „</a:t>
            </a:r>
            <a:r>
              <a:rPr lang="de-DE" dirty="0" err="1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No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 err="1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regret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Optionen“ gehen vor H2-Kraftwerksneubau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=&gt; Nutzung flexibler Biogas/Biomethan-KWK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endParaRPr lang="de-DE" b="1" dirty="0">
              <a:latin typeface="Fira Sans Light" panose="020B04030500000200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HBB: Zur Umsetzung der Kraftwerksstrategie sind                                     insb. Verbesserungen im EEG notwendig</a:t>
            </a:r>
          </a:p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b="1" dirty="0">
                <a:latin typeface="Helventica"/>
                <a:ea typeface="Calibri" panose="020F0502020204030204" pitchFamily="34" charset="0"/>
                <a:cs typeface="Helvetica" panose="020B0604020202020204" pitchFamily="34" charset="0"/>
              </a:rPr>
              <a:t>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31DAF2-C34E-903B-C778-2EB3C1CCB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471" y="2451194"/>
            <a:ext cx="2052418" cy="28831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513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1772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1. Rückblick: Novelle StromPBG &amp; EEG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Rückblick: GEG-Novelle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Wärmeplanungsgesetz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Kraftwerksstrategie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5. RED III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6. Weitere politische Prozesse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16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28.09.2023</a:t>
            </a:r>
          </a:p>
        </p:txBody>
      </p:sp>
    </p:spTree>
    <p:extLst>
      <p:ext uri="{BB962C8B-B14F-4D97-AF65-F5344CB8AC3E}">
        <p14:creationId xmlns:p14="http://schemas.microsoft.com/office/powerpoint/2010/main" val="4011474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/>
              <a:t>RED III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17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1F635C5-24D1-38BF-877D-F7701496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752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Entscheidung des EP zur RED III am 12.09.23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Formalen Zustimmung durch den Europäischen Rat voraussichtlich im Oktober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Umsetzung in nationales Recht innerhalb von 18 Monaten nach offizieller Veröffentlichung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600" u="sng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Biogas Branche ist betroffen:</a:t>
            </a:r>
            <a:endParaRPr lang="de-DE" sz="1600" kern="100" dirty="0">
              <a:effectLst/>
              <a:latin typeface="Fira Sans Light" panose="020B04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Biogasanlagen ab 2 MW Feuerungswärmeleistung, die vor dem 01. Januar 2021 in Betrieb gegangen sind, müssen eine Treibhausgasminderung von 80 Prozent nachweisen</a:t>
            </a:r>
            <a:r>
              <a:rPr lang="de-DE" kern="100" dirty="0"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u="sng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Ausweitung auf </a:t>
            </a:r>
            <a:r>
              <a:rPr lang="de-DE" u="sng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Bestandsanlagen, die ab 2026 15 Jahre in Betrieb waren.</a:t>
            </a:r>
            <a:endParaRPr lang="de-DE" u="sng" kern="100" dirty="0">
              <a:effectLst/>
              <a:latin typeface="Fira Sans Light" panose="020B04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Nichterfüllung der RED III Auflagen kann zum Verlust der EEG-Vergütung führen</a:t>
            </a:r>
            <a:endParaRPr lang="de-DE" kern="100" dirty="0">
              <a:effectLst/>
              <a:latin typeface="Fira Sans Light" panose="020B04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e-DE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Nationale Umsetzung kann jedoch </a:t>
            </a:r>
            <a:r>
              <a:rPr lang="de-DE" b="1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mehr Zeit für Betreiber </a:t>
            </a:r>
            <a:r>
              <a:rPr lang="de-DE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ermöglichen. </a:t>
            </a:r>
            <a:r>
              <a:rPr lang="de-DE" b="1" u="sng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Denn: </a:t>
            </a:r>
            <a:r>
              <a:rPr lang="de-DE" kern="100" dirty="0"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Langfristige Vergütungsansprüche, die vor dem Inkrafttreten RED III gewährt wurden, können bis zum auch 31.12.2030 fortgeführt werden, sofern ein Mechanismus sicherstellt, dass keine Überkompensation stattfindet.</a:t>
            </a:r>
            <a:endParaRPr lang="de-DE" kern="100" dirty="0">
              <a:effectLst/>
              <a:latin typeface="Fira Sans Light" panose="020B04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48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1772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1. Rückblick: Novelle StromPBG &amp; EEG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Rückblick: GEG-Novelle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Wärmeplanungsgesetz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Kraftwerksstrategie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5. RED III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6. Weitere politische Prozesse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18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28.09.2023</a:t>
            </a:r>
          </a:p>
        </p:txBody>
      </p:sp>
    </p:spTree>
    <p:extLst>
      <p:ext uri="{BB962C8B-B14F-4D97-AF65-F5344CB8AC3E}">
        <p14:creationId xmlns:p14="http://schemas.microsoft.com/office/powerpoint/2010/main" val="3757108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880C31-7A0E-4EFE-B9B8-41A27C62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19</a:t>
            </a:fld>
            <a:endParaRPr lang="de-DE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A5DCBA95-5353-4113-9864-CBF452D75A96}"/>
              </a:ext>
            </a:extLst>
          </p:cNvPr>
          <p:cNvSpPr txBox="1">
            <a:spLocks/>
          </p:cNvSpPr>
          <p:nvPr/>
        </p:nvSpPr>
        <p:spPr>
          <a:xfrm>
            <a:off x="651741" y="264824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AFAFA"/>
                </a:highlight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Bundesförderung effiziente Gebäude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AFAFA"/>
                </a:highlight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(Stellungnahmefrist letzten Dienstag)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AFAFA"/>
                </a:highlight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Baugesetzbuch-Novelle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AFAFA"/>
                </a:highlight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(erste Gespräche laufen)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AFAFA"/>
                </a:highlight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EEG-Novelle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AFAFA"/>
                </a:highlight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(erste Gespräche laufen, Positionierung nahezu abgeschlossen)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highlight>
                <a:srgbClr val="FAFAFA"/>
              </a:highlight>
              <a:latin typeface="Fira Sans Light" panose="020B04030500000200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AFAFA"/>
                </a:highlight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Biomassestrategie 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AFAFA"/>
                </a:highlight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(geplante Finalisierung bis Ende 2023)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DE" b="1" dirty="0">
              <a:effectLst/>
              <a:highlight>
                <a:srgbClr val="FAFAFA"/>
              </a:highlight>
              <a:latin typeface="Fira Sans Light" panose="020B04030500000200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FB6B70D6-1FBD-74C5-E4FE-81381BCF6590}"/>
              </a:ext>
            </a:extLst>
          </p:cNvPr>
          <p:cNvSpPr txBox="1">
            <a:spLocks/>
          </p:cNvSpPr>
          <p:nvPr/>
        </p:nvSpPr>
        <p:spPr>
          <a:xfrm>
            <a:off x="651741" y="913863"/>
            <a:ext cx="7886700" cy="865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AEC90B"/>
                </a:solidFill>
                <a:latin typeface="Helvetica" pitchFamily="2" charset="0"/>
                <a:ea typeface="Helvetica" pitchFamily="2" charset="0"/>
                <a:cs typeface="Gill Sans" charset="0"/>
              </a:defRPr>
            </a:lvl1pPr>
          </a:lstStyle>
          <a:p>
            <a:r>
              <a:rPr lang="de-DE" dirty="0">
                <a:solidFill>
                  <a:srgbClr val="A8C20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Weitere politische Prozesse</a:t>
            </a: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B4AE911A-485C-DD37-5751-2C12ED5D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1579"/>
            <a:ext cx="2057400" cy="365125"/>
          </a:xfrm>
        </p:spPr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685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Über das Hauptstadtbüro Bioenergie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Insbesondere in den Sektoren Strom und Wärme setzt es sich technologieübergreifend für die energiepolitischen Belange seiner Trägerverbände ein. </a:t>
            </a:r>
          </a:p>
          <a:p>
            <a:r>
              <a:rPr lang="de-DE" sz="1400" dirty="0"/>
              <a:t>Im Kontakt mit politischen Entscheidungsträgern kann das Hauptstadtbüro Bioenergie auf ein breites Unterstützernetzwerk zurückgreifen und kooperiert insbesondere mit dem Bundesverband Erneuerbare Energie e.V. (BEE).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2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574"/>
            <a:ext cx="9144000" cy="3071813"/>
          </a:xfrm>
          <a:prstGeom prst="rect">
            <a:avLst/>
          </a:prstGeom>
        </p:spPr>
      </p:pic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A4DAA70E-B623-4F2B-BCFF-AEC542CA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491579"/>
            <a:ext cx="2057400" cy="365125"/>
          </a:xfrm>
        </p:spPr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197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algn="ctr"/>
            <a:r>
              <a:rPr lang="de-DE" dirty="0">
                <a:latin typeface="Fira Sans Light" panose="020B0403050000020004" pitchFamily="34" charset="0"/>
              </a:rPr>
              <a:t>Vielen Dank für Ihre Aufmerksamkeit!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Hauptstadtbüro Bioenergie</a:t>
            </a:r>
          </a:p>
        </p:txBody>
      </p:sp>
    </p:spTree>
    <p:extLst>
      <p:ext uri="{BB962C8B-B14F-4D97-AF65-F5344CB8AC3E}">
        <p14:creationId xmlns:p14="http://schemas.microsoft.com/office/powerpoint/2010/main" val="1790212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1772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1. Rückblick: Novelle StromPBG &amp; EEG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Rückblick: GEG-Novelle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Wärmeplanungsgesetz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Kraftwerksstrategie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5. RED III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6. Weitere politische Prozesse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3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28.09.2023</a:t>
            </a:r>
          </a:p>
        </p:txBody>
      </p:sp>
    </p:spTree>
    <p:extLst>
      <p:ext uri="{BB962C8B-B14F-4D97-AF65-F5344CB8AC3E}">
        <p14:creationId xmlns:p14="http://schemas.microsoft.com/office/powerpoint/2010/main" val="66398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Rückblick: Novelle </a:t>
            </a:r>
            <a:r>
              <a:rPr lang="de-DE" dirty="0" err="1">
                <a:latin typeface="Fira Sans Light" panose="020B0403050000020004" pitchFamily="34" charset="0"/>
              </a:rPr>
              <a:t>StromPBG</a:t>
            </a:r>
            <a:r>
              <a:rPr lang="de-DE" dirty="0">
                <a:latin typeface="Fira Sans Light" panose="020B0403050000020004" pitchFamily="34" charset="0"/>
              </a:rPr>
              <a:t> &amp; EEG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552196"/>
            <a:ext cx="7886700" cy="4351338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Erlösabschöpfung läuft aus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Keine rückwirkende Ausdehnung der Erlösabschöpfung bei Biogas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Verlängerung der Flexibilisierung des Güllebonus bis Frühjahr 2024 &amp; der Aussetzung der HBL bis Ende 2024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Aussetzung der 150-Tage-Mindestverweilzeit bis Frühjahr 2024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4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690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1772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1. Rückblick: Novelle StromPBG &amp; EEG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Rückblick: GEG-Novelle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Wärmeplanungsgesetz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Kraftwerksstrategie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5. RED III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6. Weitere politische Prozesse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28.09.2023</a:t>
            </a:r>
          </a:p>
        </p:txBody>
      </p:sp>
    </p:spTree>
    <p:extLst>
      <p:ext uri="{BB962C8B-B14F-4D97-AF65-F5344CB8AC3E}">
        <p14:creationId xmlns:p14="http://schemas.microsoft.com/office/powerpoint/2010/main" val="814106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Rückblick: GEG-Novelle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047298"/>
            <a:ext cx="7886700" cy="435133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Stufenweise Pflicht zum Einsatz von 65% EE in neuen Heizungen, abhängig von der kommunalen Wärmeplanung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Ab 2024: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65%-Pflicht gilt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für Neubauten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 Neubaugebieten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Kommunen müssen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bis Mitte 2026 bzw. 2028 Wärmeplanung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vorlegen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Ab dann gilt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65%-Pflicht für alle neuen Heizungen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Wärmeplanung mit klimaneutralem Gasnetz: H2-ready-Gasheizunge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n als zusätzliche Erfüllungsoption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Wärmeplanung ohne klimaneutrales Gasnetz: Ansteigende EE-Quote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für fossile Heizungen, die seit 2024 eingebaut wurden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6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370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Rückblick: GEG-Novelle (2)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26961"/>
            <a:ext cx="7886700" cy="4351338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Aft>
                <a:spcPts val="1200"/>
              </a:spcAft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„Level-</a:t>
            </a:r>
            <a:r>
              <a:rPr lang="de-DE" b="1" dirty="0" err="1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Playing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-Field“ für alle EE-Technologien</a:t>
            </a:r>
          </a:p>
          <a:p>
            <a:pPr marL="285750" lvl="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Biogas und Holz im Neubau und Bestand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Keine Nachhaltigkeitszertifizierung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Keine besonderen Einschränkungen für die Weitergabe der Brennstoffkosten an Mieter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Maisdeckel nur für neue Biogasanlagen (mit Bagatellgrenze)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Umgestaltung der finanziellen Förderung nach der BEG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7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07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>
                <a:latin typeface="Fira Sans Light" panose="020B0403050000020004" pitchFamily="34" charset="0"/>
              </a:rPr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2117725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1. Rückblick: Novelle StromPBG &amp; EEG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2. Rückblick: GEG-Novelle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3. Wärmeplanungsgesetz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4. Kraftwerksstrategie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5. RED III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2000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6. Weitere politische Prozesse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8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28.09.2023</a:t>
            </a:r>
          </a:p>
        </p:txBody>
      </p:sp>
    </p:spTree>
    <p:extLst>
      <p:ext uri="{BB962C8B-B14F-4D97-AF65-F5344CB8AC3E}">
        <p14:creationId xmlns:p14="http://schemas.microsoft.com/office/powerpoint/2010/main" val="513867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870620"/>
            <a:ext cx="7886700" cy="1259516"/>
          </a:xfrm>
        </p:spPr>
        <p:txBody>
          <a:bodyPr/>
          <a:lstStyle/>
          <a:p>
            <a:r>
              <a:rPr lang="de-DE" dirty="0" err="1">
                <a:latin typeface="Fira Sans Light" panose="020B0403050000020004" pitchFamily="34" charset="0"/>
              </a:rPr>
              <a:t>KabE</a:t>
            </a:r>
            <a:r>
              <a:rPr lang="de-DE" dirty="0">
                <a:latin typeface="Fira Sans Light" panose="020B0403050000020004" pitchFamily="34" charset="0"/>
              </a:rPr>
              <a:t> Wärmeplanungsgesetz (1)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1200"/>
              </a:spcAft>
              <a:buAutoNum type="arabicPeriod"/>
            </a:pP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Einführung einer verpflichtenden kommunalen Wärmeplanung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Die Bundesländer müssen sicherstellen, dass ihre Kommunen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bis Mitte 2026 (&gt; 100.000) bzw. 2028 (&lt; 100.000) eine Wärmeplanung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vorlegen.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Dazu gehört: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-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Bestandsanalyse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der Wärmebedarfe &amp; EE-Potenziale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-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Plan zur </a:t>
            </a:r>
            <a:r>
              <a:rPr lang="de-DE" b="1" dirty="0" err="1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Defossilisierung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bis 2045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	-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Ausweisung von Eignungsgebieten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(z.B. Fernwärme, H2) 		und Prüfgebieten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Berücksichtigung von </a:t>
            </a:r>
            <a:r>
              <a:rPr lang="de-DE" b="1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grünem Methan nur mit Restriktionen </a:t>
            </a:r>
            <a:r>
              <a:rPr lang="de-DE" dirty="0">
                <a:latin typeface="Fira Sans Light" panose="020B04030500000200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(z.B. Abgleich mit FNB-Plänen oder Nachweis der Verfügbarkeit)</a:t>
            </a:r>
          </a:p>
          <a:p>
            <a:pPr marL="342900" lvl="0" indent="-342900">
              <a:lnSpc>
                <a:spcPct val="100000"/>
              </a:lnSpc>
              <a:spcAft>
                <a:spcPts val="1200"/>
              </a:spcAft>
              <a:buAutoNum type="arabicPeriod"/>
            </a:pPr>
            <a:endParaRPr lang="de-DE" b="1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72BE7-E31F-7A47-8D68-7ECE9C515591}" type="slidenum">
              <a:rPr lang="de-DE" smtClean="0"/>
              <a:t>9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B5D26-03B7-31B6-829E-A668AE9A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28.09.2023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829353"/>
      </p:ext>
    </p:extLst>
  </p:cSld>
  <p:clrMapOvr>
    <a:masterClrMapping/>
  </p:clrMapOvr>
</p:sld>
</file>

<file path=ppt/theme/theme1.xml><?xml version="1.0" encoding="utf-8"?>
<a:theme xmlns:a="http://schemas.openxmlformats.org/drawingml/2006/main" name="Titel_Grün">
  <a:themeElements>
    <a:clrScheme name="HBB-Farbse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DBD0D"/>
      </a:accent1>
      <a:accent2>
        <a:srgbClr val="767171"/>
      </a:accent2>
      <a:accent3>
        <a:srgbClr val="88A60C"/>
      </a:accent3>
      <a:accent4>
        <a:srgbClr val="657B09"/>
      </a:accent4>
      <a:accent5>
        <a:srgbClr val="536507"/>
      </a:accent5>
      <a:accent6>
        <a:srgbClr val="45540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HBB_PP_4-3_Helvetica_4-3_2021.potx" id="{43A83C94-F08D-41F4-8940-6C0BC9414E21}" vid="{D7AAF869-FBE5-4F72-B28D-0BE30A6B0E13}"/>
    </a:ext>
  </a:extLst>
</a:theme>
</file>

<file path=ppt/theme/theme2.xml><?xml version="1.0" encoding="utf-8"?>
<a:theme xmlns:a="http://schemas.openxmlformats.org/drawingml/2006/main" name="Kapitelseiten_Unterseit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HBB_PP_4-3_Helvetica_4-3_2021.potx" id="{43A83C94-F08D-41F4-8940-6C0BC9414E21}" vid="{C41A122E-9D51-48AF-A1B2-9EC1D9A794AB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Vorlage_HBB_PP_4-3_Helvetica_4-3_2021</Template>
  <TotalTime>0</TotalTime>
  <Words>1053</Words>
  <Application>Microsoft Office PowerPoint</Application>
  <PresentationFormat>Bildschirmpräsentation (4:3)</PresentationFormat>
  <Paragraphs>174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Arial</vt:lpstr>
      <vt:lpstr>Calibri</vt:lpstr>
      <vt:lpstr>Corbel</vt:lpstr>
      <vt:lpstr>Courier New</vt:lpstr>
      <vt:lpstr>Fira Sans Light</vt:lpstr>
      <vt:lpstr>Helventica</vt:lpstr>
      <vt:lpstr>Helvetica</vt:lpstr>
      <vt:lpstr>Symbol</vt:lpstr>
      <vt:lpstr>Titel_Grün</vt:lpstr>
      <vt:lpstr>Kapitelseiten_Unterseiten</vt:lpstr>
      <vt:lpstr>Politischer Lagebericht aus Berlin und Brüssel</vt:lpstr>
      <vt:lpstr>Über das Hauptstadtbüro Bioenergie</vt:lpstr>
      <vt:lpstr>Agenda</vt:lpstr>
      <vt:lpstr>Rückblick: Novelle StromPBG &amp; EEG</vt:lpstr>
      <vt:lpstr>Agenda</vt:lpstr>
      <vt:lpstr>Rückblick: GEG-Novelle (1)</vt:lpstr>
      <vt:lpstr>Rückblick: GEG-Novelle (2)</vt:lpstr>
      <vt:lpstr>Agenda</vt:lpstr>
      <vt:lpstr>KabE Wärmeplanungsgesetz (1)</vt:lpstr>
      <vt:lpstr>KabE Wärmeplanungsgesetz (2)</vt:lpstr>
      <vt:lpstr>KabE Wärmeplanungsgesetz (3)</vt:lpstr>
      <vt:lpstr>KabE Wärmeplanungsgesetz (4)</vt:lpstr>
      <vt:lpstr>Agenda</vt:lpstr>
      <vt:lpstr>Was über die Kraftwerksstrategie bekannt ist</vt:lpstr>
      <vt:lpstr>Botschaften zur Kraftwerksstrategie</vt:lpstr>
      <vt:lpstr>Agenda</vt:lpstr>
      <vt:lpstr>RED III</vt:lpstr>
      <vt:lpstr>Agenda</vt:lpstr>
      <vt:lpstr>PowerPoint-Präsentation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HAUPTSTADTBÜRO BIOENERGIE</dc:title>
  <dc:creator>Guido Ehrhardt</dc:creator>
  <cp:lastModifiedBy>Udo Boskugel</cp:lastModifiedBy>
  <cp:revision>72</cp:revision>
  <dcterms:created xsi:type="dcterms:W3CDTF">2021-11-29T11:47:29Z</dcterms:created>
  <dcterms:modified xsi:type="dcterms:W3CDTF">2023-09-28T06:23:47Z</dcterms:modified>
</cp:coreProperties>
</file>