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19"/>
  </p:notesMasterIdLst>
  <p:sldIdLst>
    <p:sldId id="586" r:id="rId5"/>
    <p:sldId id="291" r:id="rId6"/>
    <p:sldId id="624" r:id="rId7"/>
    <p:sldId id="623" r:id="rId8"/>
    <p:sldId id="606" r:id="rId9"/>
    <p:sldId id="617" r:id="rId10"/>
    <p:sldId id="674" r:id="rId11"/>
    <p:sldId id="675" r:id="rId12"/>
    <p:sldId id="676" r:id="rId13"/>
    <p:sldId id="633" r:id="rId14"/>
    <p:sldId id="535" r:id="rId15"/>
    <p:sldId id="529" r:id="rId16"/>
    <p:sldId id="619" r:id="rId17"/>
    <p:sldId id="622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9" userDrawn="1">
          <p15:clr>
            <a:srgbClr val="A4A3A4"/>
          </p15:clr>
        </p15:guide>
        <p15:guide id="2" pos="3129" userDrawn="1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B2D427-C8BF-7003-3419-F0ABA5011B33}" name="Inge Wagner" initials="IW" userId="S::inge.wagner@oberueber-karger.de::00793a25-1c23-4279-8a76-3d7cee85f6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D06"/>
    <a:srgbClr val="FFFFFF"/>
    <a:srgbClr val="53606D"/>
    <a:srgbClr val="F7A682"/>
    <a:srgbClr val="F47A44"/>
    <a:srgbClr val="1A2B3C"/>
    <a:srgbClr val="F0F0F0"/>
    <a:srgbClr val="C6CACE"/>
    <a:srgbClr val="8C9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762" y="72"/>
      </p:cViewPr>
      <p:guideLst>
        <p:guide pos="249"/>
        <p:guide pos="3129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Steppuhn" userId="2fff4fff-3bbe-4d96-a1b5-70f129c16051" providerId="ADAL" clId="{10E22FF6-DC97-4020-8E92-D8656FCF612B}"/>
    <pc:docChg chg="custSel modSld sldOrd">
      <pc:chgData name="Marcel Steppuhn" userId="2fff4fff-3bbe-4d96-a1b5-70f129c16051" providerId="ADAL" clId="{10E22FF6-DC97-4020-8E92-D8656FCF612B}" dt="2023-09-28T09:52:55.198" v="36" actId="947"/>
      <pc:docMkLst>
        <pc:docMk/>
      </pc:docMkLst>
      <pc:sldChg chg="addSp modSp mod">
        <pc:chgData name="Marcel Steppuhn" userId="2fff4fff-3bbe-4d96-a1b5-70f129c16051" providerId="ADAL" clId="{10E22FF6-DC97-4020-8E92-D8656FCF612B}" dt="2023-09-28T09:52:55.198" v="36" actId="947"/>
        <pc:sldMkLst>
          <pc:docMk/>
          <pc:sldMk cId="896120499" sldId="586"/>
        </pc:sldMkLst>
        <pc:spChg chg="add mod">
          <ac:chgData name="Marcel Steppuhn" userId="2fff4fff-3bbe-4d96-a1b5-70f129c16051" providerId="ADAL" clId="{10E22FF6-DC97-4020-8E92-D8656FCF612B}" dt="2023-09-28T09:52:55.198" v="36" actId="947"/>
          <ac:spMkLst>
            <pc:docMk/>
            <pc:sldMk cId="896120499" sldId="586"/>
            <ac:spMk id="2" creationId="{503F4CB4-A9D9-8D31-DE10-F00594077C93}"/>
          </ac:spMkLst>
        </pc:spChg>
      </pc:sldChg>
      <pc:sldChg chg="modSp mod ord">
        <pc:chgData name="Marcel Steppuhn" userId="2fff4fff-3bbe-4d96-a1b5-70f129c16051" providerId="ADAL" clId="{10E22FF6-DC97-4020-8E92-D8656FCF612B}" dt="2023-09-28T09:51:59.743" v="9" actId="20577"/>
        <pc:sldMkLst>
          <pc:docMk/>
          <pc:sldMk cId="2837044320" sldId="624"/>
        </pc:sldMkLst>
        <pc:spChg chg="mod">
          <ac:chgData name="Marcel Steppuhn" userId="2fff4fff-3bbe-4d96-a1b5-70f129c16051" providerId="ADAL" clId="{10E22FF6-DC97-4020-8E92-D8656FCF612B}" dt="2023-09-28T09:51:59.743" v="9" actId="20577"/>
          <ac:spMkLst>
            <pc:docMk/>
            <pc:sldMk cId="2837044320" sldId="624"/>
            <ac:spMk id="2" creationId="{B4B820AC-7329-134E-84F2-88B2E66689E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err="1"/>
              <a:t>spezifischer</a:t>
            </a:r>
            <a:r>
              <a:rPr lang="en-US"/>
              <a:t> CO</a:t>
            </a:r>
            <a:r>
              <a:rPr lang="en-US" baseline="-25000"/>
              <a:t>2</a:t>
            </a:r>
            <a:r>
              <a:rPr lang="en-US"/>
              <a:t>-Ausstoß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970262337897423E-2"/>
          <c:y val="0.16982600732600733"/>
          <c:w val="0.86992574204086548"/>
          <c:h val="0.642710791787631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Tabelle1!$O$11</c:f>
              <c:strCache>
                <c:ptCount val="1"/>
                <c:pt idx="0">
                  <c:v>spezifischer CO2-Ausstoß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5.8462303322685365E-3"/>
                  <c:y val="2.15424218629839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52-489A-A227-4F7A9F7A57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Tabelle1!$N$12:$Q$12</c:f>
              <c:strCache>
                <c:ptCount val="4"/>
                <c:pt idx="0">
                  <c:v>Heizöl-Heizung</c:v>
                </c:pt>
                <c:pt idx="1">
                  <c:v>Erdgas-Heizung</c:v>
                </c:pt>
                <c:pt idx="2">
                  <c:v>Holzpellets</c:v>
                </c:pt>
                <c:pt idx="3">
                  <c:v>mobiler Wärmespeicher*</c:v>
                </c:pt>
              </c:strCache>
            </c:strRef>
          </c:cat>
          <c:val>
            <c:numRef>
              <c:f>Tabelle1!$N$13:$Q$13</c:f>
              <c:numCache>
                <c:formatCode>_-* #,##0_-;\-* #,##0_-;_-* "-"??_-;_-@_-</c:formatCode>
                <c:ptCount val="4"/>
                <c:pt idx="0">
                  <c:v>318</c:v>
                </c:pt>
                <c:pt idx="1">
                  <c:v>202.2222222222222</c:v>
                </c:pt>
                <c:pt idx="2" formatCode="General">
                  <c:v>22</c:v>
                </c:pt>
                <c:pt idx="3">
                  <c:v>12.915692307692307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52-489A-A227-4F7A9F7A57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30877600"/>
        <c:axId val="2027736688"/>
      </c:barChart>
      <c:catAx>
        <c:axId val="113087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27736688"/>
        <c:crosses val="autoZero"/>
        <c:auto val="1"/>
        <c:lblAlgn val="ctr"/>
        <c:lblOffset val="100"/>
        <c:noMultiLvlLbl val="0"/>
      </c:catAx>
      <c:valAx>
        <c:axId val="202773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3087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0.0522</cdr:y>
    </cdr:from>
    <cdr:to>
      <cdr:x>0.145</cdr:x>
      <cdr:y>0.13462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8302098C-0170-4E2B-85B4-4A9CF63FB9BE}"/>
            </a:ext>
          </a:extLst>
        </cdr:cNvPr>
        <cdr:cNvSpPr txBox="1"/>
      </cdr:nvSpPr>
      <cdr:spPr>
        <a:xfrm xmlns:a="http://schemas.openxmlformats.org/drawingml/2006/main">
          <a:off x="0" y="144780"/>
          <a:ext cx="66294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b="0" dirty="0">
              <a:solidFill>
                <a:sysClr val="windowText" lastClr="000000"/>
              </a:solidFill>
            </a:rPr>
            <a:t>g/kWh</a:t>
          </a:r>
        </a:p>
      </cdr:txBody>
    </cdr:sp>
  </cdr:relSizeAnchor>
  <cdr:relSizeAnchor xmlns:cdr="http://schemas.openxmlformats.org/drawingml/2006/chartDrawing">
    <cdr:from>
      <cdr:x>0.04105</cdr:x>
      <cdr:y>0.90451</cdr:y>
    </cdr:from>
    <cdr:to>
      <cdr:x>0.91954</cdr:x>
      <cdr:y>1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17BB8E20-39B6-4598-9734-75C089C655C0}"/>
            </a:ext>
          </a:extLst>
        </cdr:cNvPr>
        <cdr:cNvSpPr txBox="1"/>
      </cdr:nvSpPr>
      <cdr:spPr>
        <a:xfrm xmlns:a="http://schemas.openxmlformats.org/drawingml/2006/main">
          <a:off x="190500" y="2598420"/>
          <a:ext cx="407670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r>
            <a:rPr lang="de-DE" sz="800" dirty="0">
              <a:solidFill>
                <a:schemeClr val="bg2">
                  <a:lumMod val="50000"/>
                </a:schemeClr>
              </a:solidFill>
            </a:rPr>
            <a:t>*je Speicherladung:</a:t>
          </a:r>
          <a:r>
            <a:rPr lang="de-DE" sz="800" baseline="0" dirty="0">
              <a:solidFill>
                <a:schemeClr val="bg2">
                  <a:lumMod val="50000"/>
                </a:schemeClr>
              </a:solidFill>
            </a:rPr>
            <a:t> 16 km, 1.300 kWh, 6 l Diesel (33 l/100km)</a:t>
          </a:r>
          <a:endParaRPr lang="de-DE" sz="800" dirty="0">
            <a:solidFill>
              <a:schemeClr val="bg2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DA910-41EF-43D7-B3D8-E12FE05072B6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34E31-31BC-463C-9189-CE6E4C8FAE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46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1875-D984-4189-AA71-9189095406B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92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817CF-F361-334E-8CEB-2B5ED3744FB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86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Energiemenge Phasenübergang im Vgl. zu Temperaturdifferenz?</a:t>
            </a:r>
            <a:br>
              <a:rPr lang="de-DE"/>
            </a:br>
            <a:r>
              <a:rPr lang="de-DE"/>
              <a:t>3-4x Energiemenge im Transport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817CF-F361-334E-8CEB-2B5ED3744FB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07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817CF-F361-334E-8CEB-2B5ED3744FB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43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817CF-F361-334E-8CEB-2B5ED3744FB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43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239">
              <a:defRPr/>
            </a:pPr>
            <a:fld id="{832817CF-F361-334E-8CEB-2B5ED3744FB2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495239">
                <a:defRPr/>
              </a:pPr>
              <a:t>11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236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3. Platz in Kategorie „Idee“ des sächsischen Zukunftspreises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817CF-F361-334E-8CEB-2B5ED3744FB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136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34E31-31BC-463C-9189-CE6E4C8FAEC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56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02D2B1-16E6-4D60-9826-62AC652E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53F3B81-E6A8-4D62-9539-FB7B4F8A24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523" y="2471293"/>
            <a:ext cx="4256954" cy="7724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5ABE35-5DF7-420C-8F27-5CFAA004BF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36" y="392982"/>
            <a:ext cx="2733672" cy="496018"/>
          </a:xfrm>
          <a:prstGeom prst="rect">
            <a:avLst/>
          </a:prstGeom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5AA62F-55B7-4867-987B-E711078640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240" y="4787926"/>
            <a:ext cx="758935" cy="5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240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bseitiger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9" y="872331"/>
            <a:ext cx="3795713" cy="546894"/>
          </a:xfrm>
        </p:spPr>
        <p:txBody>
          <a:bodyPr anchor="b" anchorCtr="0"/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9" y="1724025"/>
            <a:ext cx="3795714" cy="295275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EAA401-52E6-4D5B-BD89-DA085525B1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3092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0">
            <a:extLst>
              <a:ext uri="{FF2B5EF4-FFF2-40B4-BE49-F238E27FC236}">
                <a16:creationId xmlns:a16="http://schemas.microsoft.com/office/drawing/2014/main" id="{40AF598D-BBEC-4615-B7D9-525D71B9C7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2857500"/>
            <a:ext cx="4572000" cy="28575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D06C6A23-A58B-4A79-BCBA-EE1DC7C011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857500"/>
            <a:ext cx="4572000" cy="2857500"/>
          </a:xfrm>
          <a:solidFill>
            <a:schemeClr val="tx2">
              <a:lumMod val="25000"/>
              <a:lumOff val="7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93C9C67-07F4-4CC9-A6D4-77F3A5F94C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2000" cy="28575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215F1781-DA71-49A1-B76B-9A5B968878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0435" y="395288"/>
            <a:ext cx="2733765" cy="4937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28E783-02DB-4EE4-8B54-83530F8A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0"/>
            <a:ext cx="4571999" cy="2857500"/>
          </a:xfrm>
        </p:spPr>
        <p:txBody>
          <a:bodyPr lIns="540000" tIns="360000" rIns="360000" bIns="360000" anchor="ctr" anchorCtr="0"/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E6A154BE-3D23-454D-A2B4-809DD3F0D2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4175" y="4787900"/>
            <a:ext cx="758825" cy="56832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Eckige Klammer rechts 23">
            <a:extLst>
              <a:ext uri="{FF2B5EF4-FFF2-40B4-BE49-F238E27FC236}">
                <a16:creationId xmlns:a16="http://schemas.microsoft.com/office/drawing/2014/main" id="{EEF653A5-835C-48FA-AA45-B3DC9CFF51D7}"/>
              </a:ext>
            </a:extLst>
          </p:cNvPr>
          <p:cNvSpPr/>
          <p:nvPr/>
        </p:nvSpPr>
        <p:spPr>
          <a:xfrm rot="16200000">
            <a:off x="1566817" y="-1623433"/>
            <a:ext cx="381000" cy="273376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olie Wechsel/Zurücksetzen/Textebenen">
            <a:extLst>
              <a:ext uri="{FF2B5EF4-FFF2-40B4-BE49-F238E27FC236}">
                <a16:creationId xmlns:a16="http://schemas.microsoft.com/office/drawing/2014/main" id="{6BAE938D-D24C-4886-941F-39A4F450DD7C}"/>
              </a:ext>
            </a:extLst>
          </p:cNvPr>
          <p:cNvSpPr txBox="1"/>
          <p:nvPr/>
        </p:nvSpPr>
        <p:spPr>
          <a:xfrm rot="10800000" flipH="1" flipV="1">
            <a:off x="1018653" y="-493426"/>
            <a:ext cx="1477328" cy="199763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 Platzhalter LOGO</a:t>
            </a:r>
            <a:endParaRPr lang="de-DE" sz="800">
              <a:solidFill>
                <a:srgbClr val="333333"/>
              </a:solidFill>
              <a:latin typeface="+mn-lt"/>
            </a:endParaRPr>
          </a:p>
          <a:p>
            <a:pPr algn="ctr" defTabSz="685493">
              <a:defRPr/>
            </a:pP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6" name="Eckige Klammer rechts 25">
            <a:extLst>
              <a:ext uri="{FF2B5EF4-FFF2-40B4-BE49-F238E27FC236}">
                <a16:creationId xmlns:a16="http://schemas.microsoft.com/office/drawing/2014/main" id="{33972426-217B-4F95-94D7-B4FCE9A9282D}"/>
              </a:ext>
            </a:extLst>
          </p:cNvPr>
          <p:cNvSpPr/>
          <p:nvPr/>
        </p:nvSpPr>
        <p:spPr>
          <a:xfrm rot="5400000" flipV="1">
            <a:off x="8193090" y="5592138"/>
            <a:ext cx="381000" cy="75882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olie Wechsel/Zurücksetzen/Textebenen">
            <a:extLst>
              <a:ext uri="{FF2B5EF4-FFF2-40B4-BE49-F238E27FC236}">
                <a16:creationId xmlns:a16="http://schemas.microsoft.com/office/drawing/2014/main" id="{8810B05F-D2EA-4C30-8D55-01B79F58E2F4}"/>
              </a:ext>
            </a:extLst>
          </p:cNvPr>
          <p:cNvSpPr txBox="1"/>
          <p:nvPr/>
        </p:nvSpPr>
        <p:spPr>
          <a:xfrm rot="10800000" flipH="1" flipV="1">
            <a:off x="8127020" y="6089361"/>
            <a:ext cx="564542" cy="164431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Platzhalter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CLAIM</a:t>
            </a: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806EB4D-CB6B-4555-9870-076BDC0D740C}"/>
              </a:ext>
            </a:extLst>
          </p:cNvPr>
          <p:cNvGrpSpPr/>
          <p:nvPr/>
        </p:nvGrpSpPr>
        <p:grpSpPr>
          <a:xfrm>
            <a:off x="-1833881" y="398691"/>
            <a:ext cx="1477329" cy="2918370"/>
            <a:chOff x="-1833881" y="398691"/>
            <a:chExt cx="1477329" cy="2918370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34FA4AB7-4DDD-479F-8472-88499AAB7504}"/>
                </a:ext>
              </a:extLst>
            </p:cNvPr>
            <p:cNvGrpSpPr/>
            <p:nvPr/>
          </p:nvGrpSpPr>
          <p:grpSpPr>
            <a:xfrm>
              <a:off x="-1833881" y="398691"/>
              <a:ext cx="1477329" cy="1204643"/>
              <a:chOff x="-1833881" y="398691"/>
              <a:chExt cx="1477329" cy="1204643"/>
            </a:xfrm>
          </p:grpSpPr>
          <p:sp>
            <p:nvSpPr>
              <p:cNvPr id="39" name="Folie Wechsel/Zurücksetzen/Textebenen">
                <a:extLst>
                  <a:ext uri="{FF2B5EF4-FFF2-40B4-BE49-F238E27FC236}">
                    <a16:creationId xmlns:a16="http://schemas.microsoft.com/office/drawing/2014/main" id="{C9B63073-FF0F-48D2-A1BE-F34D34C049F7}"/>
                  </a:ext>
                </a:extLst>
              </p:cNvPr>
              <p:cNvSpPr txBox="1"/>
              <p:nvPr/>
            </p:nvSpPr>
            <p:spPr>
              <a:xfrm rot="10800000" flipH="1" flipV="1">
                <a:off x="-1833880" y="398691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Bild einfügen:</a:t>
                </a:r>
                <a:br>
                  <a:rPr lang="de-DE" sz="800">
                    <a:solidFill>
                      <a:srgbClr val="333333"/>
                    </a:solidFill>
                    <a:latin typeface="+mn-lt"/>
                  </a:rPr>
                </a:br>
                <a:r>
                  <a:rPr lang="de-DE" sz="800">
                    <a:solidFill>
                      <a:srgbClr val="333333"/>
                    </a:solidFill>
                    <a:latin typeface="+mn-lt"/>
                  </a:rPr>
                  <a:t>übe</a:t>
                </a:r>
                <a:r>
                  <a:rPr lang="de-DE" sz="800" baseline="0">
                    <a:solidFill>
                      <a:srgbClr val="333333"/>
                    </a:solidFill>
                    <a:latin typeface="+mn-lt"/>
                  </a:rPr>
                  <a:t>r klicken auf Symbol:</a:t>
                </a:r>
                <a:endParaRPr lang="de-DE" sz="800">
                  <a:solidFill>
                    <a:srgbClr val="333333"/>
                  </a:solidFill>
                  <a:latin typeface="+mn-lt"/>
                </a:endParaRPr>
              </a:p>
              <a:p>
                <a:pPr algn="l" defTabSz="685493">
                  <a:defRPr/>
                </a:pPr>
                <a:endParaRPr lang="de-DE" sz="800">
                  <a:solidFill>
                    <a:srgbClr val="333333"/>
                  </a:solidFill>
                  <a:latin typeface="+mn-lt"/>
                </a:endParaRPr>
              </a:p>
            </p:txBody>
          </p: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53A9974C-13D3-47BB-9645-8A12ED44A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833881" y="719574"/>
                <a:ext cx="1477329" cy="369332"/>
              </a:xfrm>
              <a:prstGeom prst="rect">
                <a:avLst/>
              </a:prstGeom>
            </p:spPr>
          </p:pic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DBA38011-ABC0-4071-8696-89C4072F24B5}"/>
                  </a:ext>
                </a:extLst>
              </p:cNvPr>
              <p:cNvSpPr/>
              <p:nvPr/>
            </p:nvSpPr>
            <p:spPr>
              <a:xfrm>
                <a:off x="-1257300" y="750054"/>
                <a:ext cx="292100" cy="2921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olie Wechsel/Zurücksetzen/Textebenen">
                <a:extLst>
                  <a:ext uri="{FF2B5EF4-FFF2-40B4-BE49-F238E27FC236}">
                    <a16:creationId xmlns:a16="http://schemas.microsoft.com/office/drawing/2014/main" id="{9328D08E-CEB2-4946-8B7F-1826202E9775}"/>
                  </a:ext>
                </a:extLst>
              </p:cNvPr>
              <p:cNvSpPr txBox="1"/>
              <p:nvPr/>
            </p:nvSpPr>
            <p:spPr>
              <a:xfrm rot="10800000" flipH="1" flipV="1">
                <a:off x="-1833880" y="1216245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Anschließend Bild in den Hintergrund legen – </a:t>
                </a:r>
                <a:r>
                  <a:rPr lang="de-DE" sz="800" b="0">
                    <a:solidFill>
                      <a:schemeClr val="tx1"/>
                    </a:solidFill>
                    <a:latin typeface="+mn-lt"/>
                  </a:rPr>
                  <a:t>damit Logo-Element und/oder Seitenzahl und Seitenzahl wieder sichtbar werden!</a:t>
                </a:r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6B283122-1329-4D77-9BAD-72A0D7288834}"/>
                </a:ext>
              </a:extLst>
            </p:cNvPr>
            <p:cNvGrpSpPr/>
            <p:nvPr/>
          </p:nvGrpSpPr>
          <p:grpSpPr>
            <a:xfrm>
              <a:off x="-1833881" y="1920875"/>
              <a:ext cx="1307344" cy="1396186"/>
              <a:chOff x="-1833881" y="2006600"/>
              <a:chExt cx="1307344" cy="1396186"/>
            </a:xfrm>
          </p:grpSpPr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E9C43B89-8942-4B92-B59A-8DBCDF434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33881" y="2065594"/>
                <a:ext cx="1307344" cy="1337192"/>
              </a:xfrm>
              <a:prstGeom prst="rect">
                <a:avLst/>
              </a:prstGeom>
            </p:spPr>
          </p:pic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FF4F55BB-30E5-4F80-8B3F-55D9D540D6E4}"/>
                  </a:ext>
                </a:extLst>
              </p:cNvPr>
              <p:cNvSpPr/>
              <p:nvPr/>
            </p:nvSpPr>
            <p:spPr>
              <a:xfrm>
                <a:off x="-1466850" y="2006600"/>
                <a:ext cx="940313" cy="533400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4B22D514-DC16-45E7-AAF9-368A194572DC}"/>
                  </a:ext>
                </a:extLst>
              </p:cNvPr>
              <p:cNvSpPr/>
              <p:nvPr/>
            </p:nvSpPr>
            <p:spPr>
              <a:xfrm>
                <a:off x="-1833881" y="2901950"/>
                <a:ext cx="1307344" cy="152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BFC9515-1E10-4605-B6EA-C95B1EB960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8" name="Eckige Klammer rechts 27">
            <a:extLst>
              <a:ext uri="{FF2B5EF4-FFF2-40B4-BE49-F238E27FC236}">
                <a16:creationId xmlns:a16="http://schemas.microsoft.com/office/drawing/2014/main" id="{B7B9F1C6-B0FD-4150-BB57-FCAFFBD1389E}"/>
              </a:ext>
            </a:extLst>
          </p:cNvPr>
          <p:cNvSpPr/>
          <p:nvPr userDrawn="1"/>
        </p:nvSpPr>
        <p:spPr>
          <a:xfrm rot="16200000">
            <a:off x="1566817" y="-1623433"/>
            <a:ext cx="381000" cy="273376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olie Wechsel/Zurücksetzen/Textebenen">
            <a:extLst>
              <a:ext uri="{FF2B5EF4-FFF2-40B4-BE49-F238E27FC236}">
                <a16:creationId xmlns:a16="http://schemas.microsoft.com/office/drawing/2014/main" id="{876112C2-A8C0-4386-BD4E-E6CCDCB76039}"/>
              </a:ext>
            </a:extLst>
          </p:cNvPr>
          <p:cNvSpPr txBox="1"/>
          <p:nvPr userDrawn="1"/>
        </p:nvSpPr>
        <p:spPr>
          <a:xfrm rot="10800000" flipH="1" flipV="1">
            <a:off x="1018653" y="-493426"/>
            <a:ext cx="1477328" cy="199763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 Platzhalter LOGO</a:t>
            </a:r>
            <a:endParaRPr lang="de-DE" sz="800">
              <a:solidFill>
                <a:srgbClr val="333333"/>
              </a:solidFill>
              <a:latin typeface="+mn-lt"/>
            </a:endParaRPr>
          </a:p>
          <a:p>
            <a:pPr algn="ctr" defTabSz="685493">
              <a:defRPr/>
            </a:pP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0" name="Eckige Klammer rechts 29">
            <a:extLst>
              <a:ext uri="{FF2B5EF4-FFF2-40B4-BE49-F238E27FC236}">
                <a16:creationId xmlns:a16="http://schemas.microsoft.com/office/drawing/2014/main" id="{FA71B275-0E54-4E8B-AB91-521136A139B6}"/>
              </a:ext>
            </a:extLst>
          </p:cNvPr>
          <p:cNvSpPr/>
          <p:nvPr userDrawn="1"/>
        </p:nvSpPr>
        <p:spPr>
          <a:xfrm rot="5400000" flipV="1">
            <a:off x="8193090" y="5592138"/>
            <a:ext cx="381000" cy="75882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olie Wechsel/Zurücksetzen/Textebenen">
            <a:extLst>
              <a:ext uri="{FF2B5EF4-FFF2-40B4-BE49-F238E27FC236}">
                <a16:creationId xmlns:a16="http://schemas.microsoft.com/office/drawing/2014/main" id="{2D3FE17D-AEDC-479F-A6DD-0491D880A60B}"/>
              </a:ext>
            </a:extLst>
          </p:cNvPr>
          <p:cNvSpPr txBox="1"/>
          <p:nvPr userDrawn="1"/>
        </p:nvSpPr>
        <p:spPr>
          <a:xfrm rot="10800000" flipH="1" flipV="1">
            <a:off x="8127020" y="6089361"/>
            <a:ext cx="564542" cy="164431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Platzhalter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CLAIM</a:t>
            </a: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C347143-3525-43CD-9F95-0E8EB95EA551}"/>
              </a:ext>
            </a:extLst>
          </p:cNvPr>
          <p:cNvGrpSpPr/>
          <p:nvPr userDrawn="1"/>
        </p:nvGrpSpPr>
        <p:grpSpPr>
          <a:xfrm>
            <a:off x="-1833881" y="398691"/>
            <a:ext cx="1477329" cy="2918370"/>
            <a:chOff x="-1833881" y="398691"/>
            <a:chExt cx="1477329" cy="2918370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7D0FE93B-DF81-40ED-94F5-D1D5DAB96845}"/>
                </a:ext>
              </a:extLst>
            </p:cNvPr>
            <p:cNvGrpSpPr/>
            <p:nvPr userDrawn="1"/>
          </p:nvGrpSpPr>
          <p:grpSpPr>
            <a:xfrm>
              <a:off x="-1833881" y="398691"/>
              <a:ext cx="1477329" cy="1204643"/>
              <a:chOff x="-1833881" y="398691"/>
              <a:chExt cx="1477329" cy="1204643"/>
            </a:xfrm>
          </p:grpSpPr>
          <p:sp>
            <p:nvSpPr>
              <p:cNvPr id="48" name="Folie Wechsel/Zurücksetzen/Textebenen">
                <a:extLst>
                  <a:ext uri="{FF2B5EF4-FFF2-40B4-BE49-F238E27FC236}">
                    <a16:creationId xmlns:a16="http://schemas.microsoft.com/office/drawing/2014/main" id="{2BCF60C2-683A-4544-AEDC-51AE6721BAFB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-1833880" y="398691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Bild einfügen:</a:t>
                </a:r>
                <a:br>
                  <a:rPr lang="de-DE" sz="800">
                    <a:solidFill>
                      <a:srgbClr val="333333"/>
                    </a:solidFill>
                    <a:latin typeface="+mn-lt"/>
                  </a:rPr>
                </a:br>
                <a:r>
                  <a:rPr lang="de-DE" sz="800">
                    <a:solidFill>
                      <a:srgbClr val="333333"/>
                    </a:solidFill>
                    <a:latin typeface="+mn-lt"/>
                  </a:rPr>
                  <a:t>übe</a:t>
                </a:r>
                <a:r>
                  <a:rPr lang="de-DE" sz="800" baseline="0">
                    <a:solidFill>
                      <a:srgbClr val="333333"/>
                    </a:solidFill>
                    <a:latin typeface="+mn-lt"/>
                  </a:rPr>
                  <a:t>r klicken auf Symbol:</a:t>
                </a:r>
                <a:endParaRPr lang="de-DE" sz="800">
                  <a:solidFill>
                    <a:srgbClr val="333333"/>
                  </a:solidFill>
                  <a:latin typeface="+mn-lt"/>
                </a:endParaRPr>
              </a:p>
              <a:p>
                <a:pPr algn="l" defTabSz="685493">
                  <a:defRPr/>
                </a:pPr>
                <a:endParaRPr lang="de-DE" sz="800">
                  <a:solidFill>
                    <a:srgbClr val="333333"/>
                  </a:solidFill>
                  <a:latin typeface="+mn-lt"/>
                </a:endParaRPr>
              </a:p>
            </p:txBody>
          </p:sp>
          <p:pic>
            <p:nvPicPr>
              <p:cNvPr id="49" name="Grafik 48">
                <a:extLst>
                  <a:ext uri="{FF2B5EF4-FFF2-40B4-BE49-F238E27FC236}">
                    <a16:creationId xmlns:a16="http://schemas.microsoft.com/office/drawing/2014/main" id="{111AA638-4F24-490F-A925-D2B65FDC48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833881" y="719574"/>
                <a:ext cx="1477329" cy="369332"/>
              </a:xfrm>
              <a:prstGeom prst="rect">
                <a:avLst/>
              </a:prstGeom>
            </p:spPr>
          </p:pic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FB9ED0B6-61B1-4313-A81B-3F561DDCA325}"/>
                  </a:ext>
                </a:extLst>
              </p:cNvPr>
              <p:cNvSpPr/>
              <p:nvPr userDrawn="1"/>
            </p:nvSpPr>
            <p:spPr>
              <a:xfrm>
                <a:off x="-1257300" y="750054"/>
                <a:ext cx="292100" cy="2921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olie Wechsel/Zurücksetzen/Textebenen">
                <a:extLst>
                  <a:ext uri="{FF2B5EF4-FFF2-40B4-BE49-F238E27FC236}">
                    <a16:creationId xmlns:a16="http://schemas.microsoft.com/office/drawing/2014/main" id="{0D998084-E27E-4B01-8B00-50B2BA7CA6DB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-1833880" y="1216245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Anschließend Bild in den Hintergrund legen – </a:t>
                </a:r>
                <a:r>
                  <a:rPr lang="de-DE" sz="800" b="0">
                    <a:solidFill>
                      <a:schemeClr val="tx1"/>
                    </a:solidFill>
                    <a:latin typeface="+mn-lt"/>
                  </a:rPr>
                  <a:t>damit Logo-Element und/oder Seitenzahl und Seitenzahl wieder sichtbar werden!</a:t>
                </a:r>
              </a:p>
            </p:txBody>
          </p:sp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2020A312-000A-44D7-A8AD-BA203B0BD554}"/>
                </a:ext>
              </a:extLst>
            </p:cNvPr>
            <p:cNvGrpSpPr/>
            <p:nvPr userDrawn="1"/>
          </p:nvGrpSpPr>
          <p:grpSpPr>
            <a:xfrm>
              <a:off x="-1833881" y="1920875"/>
              <a:ext cx="1307344" cy="1396186"/>
              <a:chOff x="-1833881" y="2006600"/>
              <a:chExt cx="1307344" cy="1396186"/>
            </a:xfrm>
          </p:grpSpPr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71FFDBDE-BF0E-43DC-9963-4A62CE49AA8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1833881" y="2065594"/>
                <a:ext cx="1307344" cy="1337192"/>
              </a:xfrm>
              <a:prstGeom prst="rect">
                <a:avLst/>
              </a:prstGeom>
            </p:spPr>
          </p:pic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EEE6F17B-2050-43E6-9782-4E00A8B3B825}"/>
                  </a:ext>
                </a:extLst>
              </p:cNvPr>
              <p:cNvSpPr/>
              <p:nvPr userDrawn="1"/>
            </p:nvSpPr>
            <p:spPr>
              <a:xfrm>
                <a:off x="-1466850" y="2006600"/>
                <a:ext cx="940313" cy="533400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786A321F-AC2E-4230-A074-9EA216D5B807}"/>
                  </a:ext>
                </a:extLst>
              </p:cNvPr>
              <p:cNvSpPr/>
              <p:nvPr userDrawn="1"/>
            </p:nvSpPr>
            <p:spPr>
              <a:xfrm>
                <a:off x="-1833881" y="2901950"/>
                <a:ext cx="1307344" cy="152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1678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517E532-EF68-43BB-8711-37AE9A6B56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8F0AEF-BB47-4583-9804-653BA9D04C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529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02D2B1-16E6-4D60-9826-62AC652E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53F3B81-E6A8-4D62-9539-FB7B4F8A2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6"/>
          <a:stretch/>
        </p:blipFill>
        <p:spPr>
          <a:xfrm>
            <a:off x="2443523" y="2471293"/>
            <a:ext cx="4140000" cy="772414"/>
          </a:xfrm>
          <a:prstGeom prst="rect">
            <a:avLst/>
          </a:prstGeo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53BFE202-E0A5-47A9-8E82-E699393CA935}"/>
              </a:ext>
            </a:extLst>
          </p:cNvPr>
          <p:cNvSpPr txBox="1"/>
          <p:nvPr/>
        </p:nvSpPr>
        <p:spPr>
          <a:xfrm>
            <a:off x="2638108" y="3413442"/>
            <a:ext cx="3867785" cy="884858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1400" spc="275">
                <a:solidFill>
                  <a:srgbClr val="FFFFFF"/>
                </a:solidFill>
                <a:latin typeface="+mn-lt"/>
                <a:cs typeface="Calibri"/>
              </a:rPr>
              <a:t>+49</a:t>
            </a:r>
            <a:r>
              <a:rPr sz="1400" spc="13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1400" spc="360">
                <a:solidFill>
                  <a:srgbClr val="FFFFFF"/>
                </a:solidFill>
                <a:latin typeface="+mn-lt"/>
                <a:cs typeface="Calibri"/>
              </a:rPr>
              <a:t>35955</a:t>
            </a:r>
            <a:r>
              <a:rPr sz="1400" spc="13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1400" spc="85">
                <a:solidFill>
                  <a:srgbClr val="FFFFFF"/>
                </a:solidFill>
                <a:latin typeface="+mn-lt"/>
                <a:cs typeface="Calibri"/>
              </a:rPr>
              <a:t>7751</a:t>
            </a:r>
            <a:r>
              <a:rPr sz="1400" spc="135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sz="1400" spc="420">
                <a:solidFill>
                  <a:srgbClr val="FFFFFF"/>
                </a:solidFill>
                <a:latin typeface="+mn-lt"/>
                <a:cs typeface="Calibri"/>
              </a:rPr>
              <a:t>0</a:t>
            </a:r>
            <a:endParaRPr sz="1400">
              <a:latin typeface="+mn-lt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1400" u="none" spc="195">
                <a:solidFill>
                  <a:schemeClr val="bg1"/>
                </a:solidFill>
                <a:latin typeface="+mn-lt"/>
                <a:cs typeface="Calibri"/>
              </a:rPr>
              <a:t>info@pcm-energy.de</a:t>
            </a:r>
            <a:endParaRPr sz="1400" u="none">
              <a:solidFill>
                <a:schemeClr val="bg1"/>
              </a:solidFill>
              <a:latin typeface="+mn-lt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sz="1400" b="1" spc="275">
                <a:solidFill>
                  <a:srgbClr val="FFFFFF"/>
                </a:solidFill>
                <a:latin typeface="+mn-lt"/>
                <a:cs typeface="Calibri"/>
              </a:rPr>
              <a:t>PCM-ENERGY.DE</a:t>
            </a:r>
            <a:endParaRPr sz="1400">
              <a:latin typeface="+mn-lt"/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47FB2C-E60D-4051-B96A-801E91AE7E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240" y="4787926"/>
            <a:ext cx="758935" cy="5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439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1EC21C42-4EF5-4795-8D1C-BC6AA004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087" y="5362142"/>
            <a:ext cx="2057400" cy="304271"/>
          </a:xfrm>
        </p:spPr>
        <p:txBody>
          <a:bodyPr/>
          <a:lstStyle/>
          <a:p>
            <a:fld id="{8B24EFB8-7AF3-4346-9F3A-4BC876394A32}" type="datetime1">
              <a:rPr lang="de-DE" smtClean="0"/>
              <a:pPr/>
              <a:t>26.09.2023</a:t>
            </a:fld>
            <a:endParaRPr lang="de-DE">
              <a:latin typeface="Antiqua"/>
            </a:endParaRP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010E4053-4085-428D-837A-E6229915C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14791" y="5433491"/>
            <a:ext cx="2057400" cy="144976"/>
          </a:xfrm>
        </p:spPr>
        <p:txBody>
          <a:bodyPr/>
          <a:lstStyle>
            <a:lvl1pPr>
              <a:defRPr sz="942"/>
            </a:lvl1pPr>
          </a:lstStyle>
          <a:p>
            <a:pPr algn="r"/>
            <a:fld id="{237F53C4-7984-40B7-A286-0F683275752E}" type="slidenum">
              <a:rPr lang="de-DE" smtClean="0"/>
              <a:pPr algn="r"/>
              <a:t>‹Nr.›</a:t>
            </a:fld>
            <a:endParaRPr lang="de-DE" sz="942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ED6ECDB9-5FA2-4FA4-BC91-7406ECBE7D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59117" y="5353844"/>
            <a:ext cx="4563121" cy="304271"/>
          </a:xfrm>
        </p:spPr>
        <p:txBody>
          <a:bodyPr/>
          <a:lstStyle/>
          <a:p>
            <a:r>
              <a:rPr lang="de-DE"/>
              <a:t>Pecem UG • Kornmarkt 22 • 02625 Bautzen </a:t>
            </a:r>
          </a:p>
          <a:p>
            <a:r>
              <a:rPr lang="de-DE"/>
              <a:t>Tel.: +49 3591 52 86 190 • www.pecem.de •  info@pecem.de</a:t>
            </a:r>
            <a:endParaRPr lang="de-DE">
              <a:latin typeface="Antiqua"/>
            </a:endParaRPr>
          </a:p>
        </p:txBody>
      </p:sp>
    </p:spTree>
    <p:extLst>
      <p:ext uri="{BB962C8B-B14F-4D97-AF65-F5344CB8AC3E}">
        <p14:creationId xmlns:p14="http://schemas.microsoft.com/office/powerpoint/2010/main" val="2279224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5475002"/>
            <a:ext cx="9144000" cy="239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99988" algn="l"/>
            <a:r>
              <a:rPr lang="de-DE"/>
              <a:t>Dr. Matthias Henyk						Vertraulich								</a:t>
            </a:r>
            <a:fld id="{04DBBF9E-C486-E541-8B8B-DFCD8F8172BA}" type="slidenum">
              <a:rPr lang="de-DE" smtClean="0"/>
              <a:pPr marL="299988"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49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C297579C-B2E0-43ED-8AA0-5EDAB22EE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4176" y="4787901"/>
            <a:ext cx="758825" cy="568325"/>
          </a:xfrm>
        </p:spPr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2AE5B0F-A274-39B2-8E77-3C384110F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E2BF4A5E-BFB4-511C-B0FB-909E90A6D1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04176" y="4787901"/>
            <a:ext cx="758825" cy="568325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821F280-E6A8-8D39-E1D2-62D0ACA678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6"/>
          <a:stretch/>
        </p:blipFill>
        <p:spPr>
          <a:xfrm>
            <a:off x="2507074" y="2469469"/>
            <a:ext cx="4140000" cy="772414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350414CF-7D18-D070-7986-2FF2D30210D5}"/>
              </a:ext>
            </a:extLst>
          </p:cNvPr>
          <p:cNvSpPr txBox="1"/>
          <p:nvPr userDrawn="1"/>
        </p:nvSpPr>
        <p:spPr>
          <a:xfrm>
            <a:off x="1487837" y="3351451"/>
            <a:ext cx="3282247" cy="1044132"/>
          </a:xfrm>
          <a:prstGeom prst="rect">
            <a:avLst/>
          </a:prstGeom>
        </p:spPr>
        <p:txBody>
          <a:bodyPr vert="horz" wrap="square" lIns="0" tIns="75438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b="1" spc="248">
                <a:solidFill>
                  <a:srgbClr val="FFFFFF"/>
                </a:solidFill>
                <a:latin typeface="+mn-lt"/>
                <a:cs typeface="Calibri"/>
              </a:rPr>
              <a:t>Thomas Kagemann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b="0" spc="248">
                <a:solidFill>
                  <a:srgbClr val="FFFFFF"/>
                </a:solidFill>
                <a:latin typeface="+mn-lt"/>
                <a:cs typeface="Calibri"/>
              </a:rPr>
              <a:t>Vertriebsleiter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spc="248">
                <a:solidFill>
                  <a:srgbClr val="FFFFFF"/>
                </a:solidFill>
                <a:latin typeface="+mn-lt"/>
                <a:cs typeface="Calibri"/>
              </a:rPr>
              <a:t>+49 160 8449594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spc="248">
                <a:solidFill>
                  <a:srgbClr val="FFFFFF"/>
                </a:solidFill>
                <a:latin typeface="+mn-lt"/>
                <a:cs typeface="Calibri"/>
              </a:rPr>
              <a:t>kagemann@pcm-energy.de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F6E0667-C2E8-919F-3237-860F31528515}"/>
              </a:ext>
            </a:extLst>
          </p:cNvPr>
          <p:cNvSpPr txBox="1"/>
          <p:nvPr userDrawn="1"/>
        </p:nvSpPr>
        <p:spPr>
          <a:xfrm>
            <a:off x="5021450" y="3351451"/>
            <a:ext cx="3282247" cy="1044132"/>
          </a:xfrm>
          <a:prstGeom prst="rect">
            <a:avLst/>
          </a:prstGeom>
        </p:spPr>
        <p:txBody>
          <a:bodyPr vert="horz" wrap="square" lIns="0" tIns="75438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b="1" spc="248">
                <a:solidFill>
                  <a:srgbClr val="FFFFFF"/>
                </a:solidFill>
                <a:latin typeface="+mn-lt"/>
                <a:cs typeface="Calibri"/>
              </a:rPr>
              <a:t>Marcel Steppuhn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b="0" spc="248">
                <a:solidFill>
                  <a:srgbClr val="FFFFFF"/>
                </a:solidFill>
                <a:latin typeface="+mn-lt"/>
                <a:cs typeface="Calibri"/>
              </a:rPr>
              <a:t>Business Development Manager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spc="248">
                <a:solidFill>
                  <a:srgbClr val="FFFFFF"/>
                </a:solidFill>
                <a:latin typeface="+mn-lt"/>
                <a:cs typeface="Calibri"/>
              </a:rPr>
              <a:t>+49 160 8956244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</a:pPr>
            <a:r>
              <a:rPr lang="nb-NO" sz="1260" spc="248">
                <a:solidFill>
                  <a:srgbClr val="FFFFFF"/>
                </a:solidFill>
                <a:latin typeface="+mn-lt"/>
                <a:cs typeface="Calibri"/>
              </a:rPr>
              <a:t>steppuhn@pcm-energy.de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A02B21-42FD-B749-4415-EF9EAE2BCF6B}"/>
              </a:ext>
            </a:extLst>
          </p:cNvPr>
          <p:cNvSpPr txBox="1"/>
          <p:nvPr userDrawn="1"/>
        </p:nvSpPr>
        <p:spPr>
          <a:xfrm>
            <a:off x="3425187" y="4794575"/>
            <a:ext cx="2689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  <a:buClrTx/>
              <a:buSzTx/>
              <a:buFontTx/>
              <a:buNone/>
              <a:tabLst/>
              <a:defRPr/>
            </a:pPr>
            <a:r>
              <a:rPr lang="de-DE" sz="1800" b="1" spc="248">
                <a:solidFill>
                  <a:srgbClr val="FFFFFF"/>
                </a:solidFill>
                <a:latin typeface="+mn-lt"/>
                <a:cs typeface="Calibri"/>
              </a:rPr>
              <a:t>PCM-ENERGY.DE</a:t>
            </a:r>
            <a:endParaRPr lang="de-DE" sz="180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09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5475002"/>
            <a:ext cx="9144000" cy="239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99988" algn="l"/>
            <a:r>
              <a:rPr lang="de-DE"/>
              <a:t>Dr. Matthias Henyk						Vertraulich								</a:t>
            </a:r>
            <a:fld id="{04DBBF9E-C486-E541-8B8B-DFCD8F8172BA}" type="slidenum">
              <a:rPr lang="de-DE" smtClean="0"/>
              <a:pPr marL="299988"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45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5475002"/>
            <a:ext cx="9144000" cy="239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99988" algn="l"/>
            <a:r>
              <a:rPr lang="de-DE"/>
              <a:t>Dr. Matthias Henyk						Vertraulich								</a:t>
            </a:r>
            <a:fld id="{04DBBF9E-C486-E541-8B8B-DFCD8F8172BA}" type="slidenum">
              <a:rPr lang="de-DE" smtClean="0"/>
              <a:pPr marL="299988"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49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02D2B1-16E6-4D60-9826-62AC652E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D3CC31-A475-4CAF-A67D-21E79B31F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858" y="1167973"/>
            <a:ext cx="7094284" cy="1500229"/>
          </a:xfrm>
        </p:spPr>
        <p:txBody>
          <a:bodyPr lIns="0" tIns="0" rIns="0" bIns="0" anchor="b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B75E296-39E7-41D7-935A-04E8B01D9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858" y="2706511"/>
            <a:ext cx="7094284" cy="164265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4E5C10-1AA4-4713-B9A5-DF0163E34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548"/>
          <a:stretch/>
        </p:blipFill>
        <p:spPr>
          <a:xfrm>
            <a:off x="390436" y="392982"/>
            <a:ext cx="2664000" cy="496018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F418A9-BAD9-4BC4-AC18-8AA968E3E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240" y="4787926"/>
            <a:ext cx="758935" cy="5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1903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02D2B1-16E6-4D60-9826-62AC652E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D3CC31-A475-4CAF-A67D-21E79B31F9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4858" y="2225248"/>
            <a:ext cx="7094284" cy="1500229"/>
          </a:xfrm>
        </p:spPr>
        <p:txBody>
          <a:bodyPr lIns="0" tIns="0" rIns="0" bIns="0" anchor="t" anchorCtr="0">
            <a:normAutofit/>
          </a:bodyPr>
          <a:lstStyle>
            <a:lvl1pPr marL="704850" indent="-704850" algn="l">
              <a:buFont typeface="+mj-lt"/>
              <a:buAutoNum type="arabicPeriod"/>
              <a:defRPr sz="32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Für Text klicken</a:t>
            </a:r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DDA708-5DF3-45E2-8125-F35B47DF9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9"/>
          <a:stretch/>
        </p:blipFill>
        <p:spPr>
          <a:xfrm>
            <a:off x="390436" y="392982"/>
            <a:ext cx="2664000" cy="496018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145A99-17C9-4568-9189-537CB580F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240" y="4787926"/>
            <a:ext cx="758935" cy="5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4450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llfläch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C947B6F-2804-47E4-8244-DA28CDE607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715000"/>
          </a:xfrm>
          <a:solidFill>
            <a:srgbClr val="C6CACE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5586B05-509A-4DFF-8504-54008A8B76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0435" y="395288"/>
            <a:ext cx="2733765" cy="4937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C297579C-B2E0-43ED-8AA0-5EDAB22EE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4175" y="4787900"/>
            <a:ext cx="758825" cy="56832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B512E5-E9D8-40F9-875B-1FD91C8869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B575AD4-843B-4BE3-A73C-B7D27F2DE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21" name="Eckige Klammer rechts 20">
            <a:extLst>
              <a:ext uri="{FF2B5EF4-FFF2-40B4-BE49-F238E27FC236}">
                <a16:creationId xmlns:a16="http://schemas.microsoft.com/office/drawing/2014/main" id="{E37CD9DA-0404-4F5C-B080-FE3C776FE2A0}"/>
              </a:ext>
            </a:extLst>
          </p:cNvPr>
          <p:cNvSpPr/>
          <p:nvPr/>
        </p:nvSpPr>
        <p:spPr>
          <a:xfrm rot="16200000">
            <a:off x="1566817" y="-1623433"/>
            <a:ext cx="381000" cy="273376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olie Wechsel/Zurücksetzen/Textebenen">
            <a:extLst>
              <a:ext uri="{FF2B5EF4-FFF2-40B4-BE49-F238E27FC236}">
                <a16:creationId xmlns:a16="http://schemas.microsoft.com/office/drawing/2014/main" id="{CC9EAA05-4A50-4862-861B-D80113880CFD}"/>
              </a:ext>
            </a:extLst>
          </p:cNvPr>
          <p:cNvSpPr txBox="1"/>
          <p:nvPr/>
        </p:nvSpPr>
        <p:spPr>
          <a:xfrm rot="10800000" flipH="1" flipV="1">
            <a:off x="1018653" y="-493426"/>
            <a:ext cx="1477328" cy="199763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 Platzhalter LOGO</a:t>
            </a:r>
            <a:endParaRPr lang="de-DE" sz="800">
              <a:solidFill>
                <a:srgbClr val="333333"/>
              </a:solidFill>
              <a:latin typeface="+mn-lt"/>
            </a:endParaRPr>
          </a:p>
          <a:p>
            <a:pPr algn="ctr" defTabSz="685493">
              <a:defRPr/>
            </a:pP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3" name="Eckige Klammer rechts 22">
            <a:extLst>
              <a:ext uri="{FF2B5EF4-FFF2-40B4-BE49-F238E27FC236}">
                <a16:creationId xmlns:a16="http://schemas.microsoft.com/office/drawing/2014/main" id="{88CDFFFB-59BC-45EF-A34F-ED6DEF535B34}"/>
              </a:ext>
            </a:extLst>
          </p:cNvPr>
          <p:cNvSpPr/>
          <p:nvPr/>
        </p:nvSpPr>
        <p:spPr>
          <a:xfrm rot="5400000" flipV="1">
            <a:off x="8193090" y="5592138"/>
            <a:ext cx="381000" cy="75882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olie Wechsel/Zurücksetzen/Textebenen">
            <a:extLst>
              <a:ext uri="{FF2B5EF4-FFF2-40B4-BE49-F238E27FC236}">
                <a16:creationId xmlns:a16="http://schemas.microsoft.com/office/drawing/2014/main" id="{A253D534-A727-4DB2-B199-DB8DF56059B5}"/>
              </a:ext>
            </a:extLst>
          </p:cNvPr>
          <p:cNvSpPr txBox="1"/>
          <p:nvPr/>
        </p:nvSpPr>
        <p:spPr>
          <a:xfrm rot="10800000" flipH="1" flipV="1">
            <a:off x="8127020" y="6089361"/>
            <a:ext cx="564542" cy="164431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Platzhalter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CLAIM</a:t>
            </a: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B34F240-87B2-4147-8023-A48E4878E2CC}"/>
              </a:ext>
            </a:extLst>
          </p:cNvPr>
          <p:cNvGrpSpPr/>
          <p:nvPr/>
        </p:nvGrpSpPr>
        <p:grpSpPr>
          <a:xfrm>
            <a:off x="-1833881" y="398691"/>
            <a:ext cx="1477329" cy="2918370"/>
            <a:chOff x="-1833881" y="398691"/>
            <a:chExt cx="1477329" cy="291837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E86E8214-702E-44B9-B458-9FB5C9446A5F}"/>
                </a:ext>
              </a:extLst>
            </p:cNvPr>
            <p:cNvGrpSpPr/>
            <p:nvPr/>
          </p:nvGrpSpPr>
          <p:grpSpPr>
            <a:xfrm>
              <a:off x="-1833881" y="398691"/>
              <a:ext cx="1477329" cy="1204643"/>
              <a:chOff x="-1833881" y="398691"/>
              <a:chExt cx="1477329" cy="1204643"/>
            </a:xfrm>
          </p:grpSpPr>
          <p:sp>
            <p:nvSpPr>
              <p:cNvPr id="10" name="Folie Wechsel/Zurücksetzen/Textebenen">
                <a:extLst>
                  <a:ext uri="{FF2B5EF4-FFF2-40B4-BE49-F238E27FC236}">
                    <a16:creationId xmlns:a16="http://schemas.microsoft.com/office/drawing/2014/main" id="{45D76F9B-4FDC-4C56-B8C5-B15C7B1991F9}"/>
                  </a:ext>
                </a:extLst>
              </p:cNvPr>
              <p:cNvSpPr txBox="1"/>
              <p:nvPr/>
            </p:nvSpPr>
            <p:spPr>
              <a:xfrm rot="10800000" flipH="1" flipV="1">
                <a:off x="-1833880" y="398691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Bild einfügen:</a:t>
                </a:r>
                <a:br>
                  <a:rPr lang="de-DE" sz="800">
                    <a:solidFill>
                      <a:srgbClr val="333333"/>
                    </a:solidFill>
                    <a:latin typeface="+mn-lt"/>
                  </a:rPr>
                </a:br>
                <a:r>
                  <a:rPr lang="de-DE" sz="800">
                    <a:solidFill>
                      <a:srgbClr val="333333"/>
                    </a:solidFill>
                    <a:latin typeface="+mn-lt"/>
                  </a:rPr>
                  <a:t>übe</a:t>
                </a:r>
                <a:r>
                  <a:rPr lang="de-DE" sz="800" baseline="0">
                    <a:solidFill>
                      <a:srgbClr val="333333"/>
                    </a:solidFill>
                    <a:latin typeface="+mn-lt"/>
                  </a:rPr>
                  <a:t>r klicken auf Symbol:</a:t>
                </a:r>
                <a:endParaRPr lang="de-DE" sz="800">
                  <a:solidFill>
                    <a:srgbClr val="333333"/>
                  </a:solidFill>
                  <a:latin typeface="+mn-lt"/>
                </a:endParaRPr>
              </a:p>
              <a:p>
                <a:pPr algn="l" defTabSz="685493">
                  <a:defRPr/>
                </a:pPr>
                <a:endParaRPr lang="de-DE" sz="800">
                  <a:solidFill>
                    <a:srgbClr val="333333"/>
                  </a:solidFill>
                  <a:latin typeface="+mn-lt"/>
                </a:endParaRPr>
              </a:p>
            </p:txBody>
          </p:sp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70D09568-C6BF-4C85-9B6F-3A2F155D4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833881" y="719574"/>
                <a:ext cx="1477329" cy="369332"/>
              </a:xfrm>
              <a:prstGeom prst="rect">
                <a:avLst/>
              </a:prstGeom>
            </p:spPr>
          </p:pic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3A974CAC-7C1E-45B1-9EE6-DAE7E3EAA1E9}"/>
                  </a:ext>
                </a:extLst>
              </p:cNvPr>
              <p:cNvSpPr/>
              <p:nvPr/>
            </p:nvSpPr>
            <p:spPr>
              <a:xfrm>
                <a:off x="-1257300" y="750054"/>
                <a:ext cx="292100" cy="2921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olie Wechsel/Zurücksetzen/Textebenen">
                <a:extLst>
                  <a:ext uri="{FF2B5EF4-FFF2-40B4-BE49-F238E27FC236}">
                    <a16:creationId xmlns:a16="http://schemas.microsoft.com/office/drawing/2014/main" id="{082B3395-C8F5-4BB3-BD91-F23ADD413070}"/>
                  </a:ext>
                </a:extLst>
              </p:cNvPr>
              <p:cNvSpPr txBox="1"/>
              <p:nvPr/>
            </p:nvSpPr>
            <p:spPr>
              <a:xfrm rot="10800000" flipH="1" flipV="1">
                <a:off x="-1833880" y="1216245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Anschließend Bild in den Hintergrund legen – </a:t>
                </a:r>
                <a:r>
                  <a:rPr lang="de-DE" sz="800" b="0">
                    <a:solidFill>
                      <a:schemeClr val="tx1"/>
                    </a:solidFill>
                    <a:latin typeface="+mn-lt"/>
                  </a:rPr>
                  <a:t>damit Logo-Element und/oder Seitenzahl und Seitenzahl wieder sichtbar werden!</a:t>
                </a: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3307761-769B-495E-9B70-406DC5F743A9}"/>
                </a:ext>
              </a:extLst>
            </p:cNvPr>
            <p:cNvGrpSpPr/>
            <p:nvPr/>
          </p:nvGrpSpPr>
          <p:grpSpPr>
            <a:xfrm>
              <a:off x="-1833881" y="1920875"/>
              <a:ext cx="1307344" cy="1396186"/>
              <a:chOff x="-1833881" y="2006600"/>
              <a:chExt cx="1307344" cy="1396186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E6CD7430-97C8-42FC-A262-9F5EFABDD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33881" y="2065594"/>
                <a:ext cx="1307344" cy="1337192"/>
              </a:xfrm>
              <a:prstGeom prst="rect">
                <a:avLst/>
              </a:prstGeom>
            </p:spPr>
          </p:pic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2144D64E-4600-45A9-8EE2-3FB510965BAE}"/>
                  </a:ext>
                </a:extLst>
              </p:cNvPr>
              <p:cNvSpPr/>
              <p:nvPr/>
            </p:nvSpPr>
            <p:spPr>
              <a:xfrm>
                <a:off x="-1466850" y="2006600"/>
                <a:ext cx="940313" cy="533400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98DEA272-A50C-4901-903B-40684B05E963}"/>
                  </a:ext>
                </a:extLst>
              </p:cNvPr>
              <p:cNvSpPr/>
              <p:nvPr/>
            </p:nvSpPr>
            <p:spPr>
              <a:xfrm>
                <a:off x="-1833881" y="2901950"/>
                <a:ext cx="1307344" cy="152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Eckige Klammer rechts 25">
            <a:extLst>
              <a:ext uri="{FF2B5EF4-FFF2-40B4-BE49-F238E27FC236}">
                <a16:creationId xmlns:a16="http://schemas.microsoft.com/office/drawing/2014/main" id="{581CEBBB-DD55-4E06-BDC8-A971B74E2417}"/>
              </a:ext>
            </a:extLst>
          </p:cNvPr>
          <p:cNvSpPr/>
          <p:nvPr userDrawn="1"/>
        </p:nvSpPr>
        <p:spPr>
          <a:xfrm rot="16200000">
            <a:off x="1566817" y="-1623433"/>
            <a:ext cx="381000" cy="273376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olie Wechsel/Zurücksetzen/Textebenen">
            <a:extLst>
              <a:ext uri="{FF2B5EF4-FFF2-40B4-BE49-F238E27FC236}">
                <a16:creationId xmlns:a16="http://schemas.microsoft.com/office/drawing/2014/main" id="{45F783CF-519E-4E16-AFA9-AC1084807F91}"/>
              </a:ext>
            </a:extLst>
          </p:cNvPr>
          <p:cNvSpPr txBox="1"/>
          <p:nvPr userDrawn="1"/>
        </p:nvSpPr>
        <p:spPr>
          <a:xfrm rot="10800000" flipH="1" flipV="1">
            <a:off x="1018653" y="-493426"/>
            <a:ext cx="1477328" cy="199763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 Platzhalter LOGO</a:t>
            </a:r>
            <a:endParaRPr lang="de-DE" sz="800">
              <a:solidFill>
                <a:srgbClr val="333333"/>
              </a:solidFill>
              <a:latin typeface="+mn-lt"/>
            </a:endParaRPr>
          </a:p>
          <a:p>
            <a:pPr algn="ctr" defTabSz="685493">
              <a:defRPr/>
            </a:pP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3" name="Eckige Klammer rechts 32">
            <a:extLst>
              <a:ext uri="{FF2B5EF4-FFF2-40B4-BE49-F238E27FC236}">
                <a16:creationId xmlns:a16="http://schemas.microsoft.com/office/drawing/2014/main" id="{2D22755B-4030-4B91-A0D1-DB0EFCB987DA}"/>
              </a:ext>
            </a:extLst>
          </p:cNvPr>
          <p:cNvSpPr/>
          <p:nvPr userDrawn="1"/>
        </p:nvSpPr>
        <p:spPr>
          <a:xfrm rot="5400000" flipV="1">
            <a:off x="8193090" y="5592138"/>
            <a:ext cx="381000" cy="75882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olie Wechsel/Zurücksetzen/Textebenen">
            <a:extLst>
              <a:ext uri="{FF2B5EF4-FFF2-40B4-BE49-F238E27FC236}">
                <a16:creationId xmlns:a16="http://schemas.microsoft.com/office/drawing/2014/main" id="{31F4FD7E-B323-4364-A863-AC096FB738B5}"/>
              </a:ext>
            </a:extLst>
          </p:cNvPr>
          <p:cNvSpPr txBox="1"/>
          <p:nvPr userDrawn="1"/>
        </p:nvSpPr>
        <p:spPr>
          <a:xfrm rot="10800000" flipH="1" flipV="1">
            <a:off x="8127020" y="6089361"/>
            <a:ext cx="564542" cy="164431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Platzhalter</a:t>
            </a:r>
            <a:br>
              <a:rPr lang="de-DE" sz="800" b="1">
                <a:solidFill>
                  <a:schemeClr val="accent1"/>
                </a:solidFill>
                <a:latin typeface="+mn-lt"/>
              </a:rPr>
            </a:br>
            <a:r>
              <a:rPr lang="de-DE" sz="800" b="1">
                <a:solidFill>
                  <a:schemeClr val="accent1"/>
                </a:solidFill>
                <a:latin typeface="+mn-lt"/>
              </a:rPr>
              <a:t>CLAIM</a:t>
            </a: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38D26E75-BE54-40BF-8472-0EA830EF4F3F}"/>
              </a:ext>
            </a:extLst>
          </p:cNvPr>
          <p:cNvGrpSpPr/>
          <p:nvPr userDrawn="1"/>
        </p:nvGrpSpPr>
        <p:grpSpPr>
          <a:xfrm>
            <a:off x="-1833881" y="398691"/>
            <a:ext cx="1477329" cy="2918370"/>
            <a:chOff x="-1833881" y="398691"/>
            <a:chExt cx="1477329" cy="2918370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0D285F5A-B3F8-4589-9E49-C281A4E41888}"/>
                </a:ext>
              </a:extLst>
            </p:cNvPr>
            <p:cNvGrpSpPr/>
            <p:nvPr userDrawn="1"/>
          </p:nvGrpSpPr>
          <p:grpSpPr>
            <a:xfrm>
              <a:off x="-1833881" y="398691"/>
              <a:ext cx="1477329" cy="1204643"/>
              <a:chOff x="-1833881" y="398691"/>
              <a:chExt cx="1477329" cy="1204643"/>
            </a:xfrm>
          </p:grpSpPr>
          <p:sp>
            <p:nvSpPr>
              <p:cNvPr id="41" name="Folie Wechsel/Zurücksetzen/Textebenen">
                <a:extLst>
                  <a:ext uri="{FF2B5EF4-FFF2-40B4-BE49-F238E27FC236}">
                    <a16:creationId xmlns:a16="http://schemas.microsoft.com/office/drawing/2014/main" id="{E8856BCC-E226-4FDA-BD89-9E682FF5AD99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-1833880" y="398691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Bild einfügen:</a:t>
                </a:r>
                <a:br>
                  <a:rPr lang="de-DE" sz="800">
                    <a:solidFill>
                      <a:srgbClr val="333333"/>
                    </a:solidFill>
                    <a:latin typeface="+mn-lt"/>
                  </a:rPr>
                </a:br>
                <a:r>
                  <a:rPr lang="de-DE" sz="800">
                    <a:solidFill>
                      <a:srgbClr val="333333"/>
                    </a:solidFill>
                    <a:latin typeface="+mn-lt"/>
                  </a:rPr>
                  <a:t>übe</a:t>
                </a:r>
                <a:r>
                  <a:rPr lang="de-DE" sz="800" baseline="0">
                    <a:solidFill>
                      <a:srgbClr val="333333"/>
                    </a:solidFill>
                    <a:latin typeface="+mn-lt"/>
                  </a:rPr>
                  <a:t>r klicken auf Symbol:</a:t>
                </a:r>
                <a:endParaRPr lang="de-DE" sz="800">
                  <a:solidFill>
                    <a:srgbClr val="333333"/>
                  </a:solidFill>
                  <a:latin typeface="+mn-lt"/>
                </a:endParaRPr>
              </a:p>
              <a:p>
                <a:pPr algn="l" defTabSz="685493">
                  <a:defRPr/>
                </a:pPr>
                <a:endParaRPr lang="de-DE" sz="800">
                  <a:solidFill>
                    <a:srgbClr val="333333"/>
                  </a:solidFill>
                  <a:latin typeface="+mn-lt"/>
                </a:endParaRPr>
              </a:p>
            </p:txBody>
          </p:sp>
          <p:pic>
            <p:nvPicPr>
              <p:cNvPr id="42" name="Grafik 41">
                <a:extLst>
                  <a:ext uri="{FF2B5EF4-FFF2-40B4-BE49-F238E27FC236}">
                    <a16:creationId xmlns:a16="http://schemas.microsoft.com/office/drawing/2014/main" id="{728FF2B4-F93E-49C6-ABCD-1ADBFB77E6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833881" y="719574"/>
                <a:ext cx="1477329" cy="369332"/>
              </a:xfrm>
              <a:prstGeom prst="rect">
                <a:avLst/>
              </a:prstGeom>
            </p:spPr>
          </p:pic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8D4F8F29-E181-4859-8066-16479E904CDB}"/>
                  </a:ext>
                </a:extLst>
              </p:cNvPr>
              <p:cNvSpPr/>
              <p:nvPr userDrawn="1"/>
            </p:nvSpPr>
            <p:spPr>
              <a:xfrm>
                <a:off x="-1257300" y="750054"/>
                <a:ext cx="292100" cy="2921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olie Wechsel/Zurücksetzen/Textebenen">
                <a:extLst>
                  <a:ext uri="{FF2B5EF4-FFF2-40B4-BE49-F238E27FC236}">
                    <a16:creationId xmlns:a16="http://schemas.microsoft.com/office/drawing/2014/main" id="{9F44C48B-AB99-49F2-B405-7C7B5FEDC91F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-1833880" y="1216245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Anschließend Bild in den Hintergrund legen – </a:t>
                </a:r>
                <a:r>
                  <a:rPr lang="de-DE" sz="800" b="0">
                    <a:solidFill>
                      <a:schemeClr val="tx1"/>
                    </a:solidFill>
                    <a:latin typeface="+mn-lt"/>
                  </a:rPr>
                  <a:t>damit Logo-Element und/oder Seitenzahl und Seitenzahl wieder sichtbar werden!</a:t>
                </a:r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583FC02D-A963-4B18-BEFD-51EA54909F06}"/>
                </a:ext>
              </a:extLst>
            </p:cNvPr>
            <p:cNvGrpSpPr/>
            <p:nvPr userDrawn="1"/>
          </p:nvGrpSpPr>
          <p:grpSpPr>
            <a:xfrm>
              <a:off x="-1833881" y="1920875"/>
              <a:ext cx="1307344" cy="1396186"/>
              <a:chOff x="-1833881" y="2006600"/>
              <a:chExt cx="1307344" cy="1396186"/>
            </a:xfrm>
          </p:grpSpPr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21FAB37B-BA14-44C1-8D86-5966A29193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1833881" y="2065594"/>
                <a:ext cx="1307344" cy="1337192"/>
              </a:xfrm>
              <a:prstGeom prst="rect">
                <a:avLst/>
              </a:prstGeom>
            </p:spPr>
          </p:pic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B629F7B4-3276-4B05-A30A-42237C3AE206}"/>
                  </a:ext>
                </a:extLst>
              </p:cNvPr>
              <p:cNvSpPr/>
              <p:nvPr userDrawn="1"/>
            </p:nvSpPr>
            <p:spPr>
              <a:xfrm>
                <a:off x="-1466850" y="2006600"/>
                <a:ext cx="940313" cy="533400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3D1CD130-B454-40FF-B1B8-AEF1E184C707}"/>
                  </a:ext>
                </a:extLst>
              </p:cNvPr>
              <p:cNvSpPr/>
              <p:nvPr userDrawn="1"/>
            </p:nvSpPr>
            <p:spPr>
              <a:xfrm>
                <a:off x="-1833881" y="2901950"/>
                <a:ext cx="1307344" cy="152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58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1733021"/>
            <a:ext cx="6705600" cy="2943754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685800" indent="-3429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28700" indent="-3429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371600" indent="-342900"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1714500" indent="-342900"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D9C8AFD-CF55-4D00-89EE-BCFB515B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8E20B7-1E6E-412F-93E1-E034529994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30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872331"/>
            <a:ext cx="7734390" cy="546894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7B1E64-0E68-451E-B20A-124E1D6FB05C}"/>
              </a:ext>
            </a:extLst>
          </p:cNvPr>
          <p:cNvGrpSpPr/>
          <p:nvPr/>
        </p:nvGrpSpPr>
        <p:grpSpPr>
          <a:xfrm>
            <a:off x="-2805583" y="610872"/>
            <a:ext cx="2640000" cy="2129997"/>
            <a:chOff x="-2805583" y="610872"/>
            <a:chExt cx="2640000" cy="2129997"/>
          </a:xfrm>
        </p:grpSpPr>
        <p:sp>
          <p:nvSpPr>
            <p:cNvPr id="8" name="Folie Wechsel/Zurücksetzen/Textebenen">
              <a:extLst>
                <a:ext uri="{FF2B5EF4-FFF2-40B4-BE49-F238E27FC236}">
                  <a16:creationId xmlns:a16="http://schemas.microsoft.com/office/drawing/2014/main" id="{4F4C5B19-A13B-4692-BB3F-3529FE76F1AE}"/>
                </a:ext>
              </a:extLst>
            </p:cNvPr>
            <p:cNvSpPr txBox="1"/>
            <p:nvPr/>
          </p:nvSpPr>
          <p:spPr>
            <a:xfrm rot="10800000" flipH="1" flipV="1">
              <a:off x="-2805583" y="610872"/>
              <a:ext cx="264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des Folienlayouts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800">
                <a:solidFill>
                  <a:srgbClr val="333333"/>
                </a:solidFill>
                <a:latin typeface="+mn-lt"/>
              </a:endParaRP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Absatz // Listenebene erhöhen/verringern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7763BC4-5822-4C25-953C-DBAE8DDA75DD}"/>
                </a:ext>
              </a:extLst>
            </p:cNvPr>
            <p:cNvGrpSpPr/>
            <p:nvPr/>
          </p:nvGrpSpPr>
          <p:grpSpPr>
            <a:xfrm>
              <a:off x="-838005" y="1948869"/>
              <a:ext cx="609601" cy="792000"/>
              <a:chOff x="-1015183" y="1948869"/>
              <a:chExt cx="847384" cy="792000"/>
            </a:xfrm>
          </p:grpSpPr>
          <p:pic>
            <p:nvPicPr>
              <p:cNvPr id="11" name="Listenebene erhöhen">
                <a:extLst>
                  <a:ext uri="{FF2B5EF4-FFF2-40B4-BE49-F238E27FC236}">
                    <a16:creationId xmlns:a16="http://schemas.microsoft.com/office/drawing/2014/main" id="{867FBDE3-45C2-47C2-93C6-B38FD495CA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1948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Listenebene verringern">
                <a:extLst>
                  <a:ext uri="{FF2B5EF4-FFF2-40B4-BE49-F238E27FC236}">
                    <a16:creationId xmlns:a16="http://schemas.microsoft.com/office/drawing/2014/main" id="{B604A6E8-1A91-4D41-B291-E4B205C4B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2416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// Listenebene erhöhen">
              <a:extLst>
                <a:ext uri="{FF2B5EF4-FFF2-40B4-BE49-F238E27FC236}">
                  <a16:creationId xmlns:a16="http://schemas.microsoft.com/office/drawing/2014/main" id="{E7F2349A-883D-4A88-B743-9B5974077821}"/>
                </a:ext>
              </a:extLst>
            </p:cNvPr>
            <p:cNvSpPr txBox="1"/>
            <p:nvPr/>
          </p:nvSpPr>
          <p:spPr>
            <a:xfrm>
              <a:off x="-1941794" y="1948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4" name="Text // Listenebene verringern">
              <a:extLst>
                <a:ext uri="{FF2B5EF4-FFF2-40B4-BE49-F238E27FC236}">
                  <a16:creationId xmlns:a16="http://schemas.microsoft.com/office/drawing/2014/main" id="{F3B4CFBF-11D2-4B63-981E-A5D0ABCF60BA}"/>
                </a:ext>
              </a:extLst>
            </p:cNvPr>
            <p:cNvSpPr txBox="1"/>
            <p:nvPr/>
          </p:nvSpPr>
          <p:spPr>
            <a:xfrm>
              <a:off x="-1941794" y="2416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verringern</a:t>
              </a:r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C190D0-0F8E-4281-A78A-5FE77594EB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A585480-C6E6-4C69-90E2-2C9D7DFA50BC}"/>
              </a:ext>
            </a:extLst>
          </p:cNvPr>
          <p:cNvGrpSpPr/>
          <p:nvPr userDrawn="1"/>
        </p:nvGrpSpPr>
        <p:grpSpPr>
          <a:xfrm>
            <a:off x="-2805583" y="610872"/>
            <a:ext cx="2640000" cy="2129997"/>
            <a:chOff x="-2805583" y="610872"/>
            <a:chExt cx="2640000" cy="2129997"/>
          </a:xfrm>
        </p:grpSpPr>
        <p:sp>
          <p:nvSpPr>
            <p:cNvPr id="16" name="Folie Wechsel/Zurücksetzen/Textebenen">
              <a:extLst>
                <a:ext uri="{FF2B5EF4-FFF2-40B4-BE49-F238E27FC236}">
                  <a16:creationId xmlns:a16="http://schemas.microsoft.com/office/drawing/2014/main" id="{17981C57-C02A-49CF-A999-4E6A92926381}"/>
                </a:ext>
              </a:extLst>
            </p:cNvPr>
            <p:cNvSpPr txBox="1"/>
            <p:nvPr userDrawn="1"/>
          </p:nvSpPr>
          <p:spPr>
            <a:xfrm rot="10800000" flipH="1" flipV="1">
              <a:off x="-2805583" y="610872"/>
              <a:ext cx="264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des Folienlayouts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800">
                <a:solidFill>
                  <a:srgbClr val="333333"/>
                </a:solidFill>
                <a:latin typeface="+mn-lt"/>
              </a:endParaRP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Absatz // Listenebene erhöhen/verringern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4EE3A4C-918E-4B11-8318-4BBE7D729D08}"/>
                </a:ext>
              </a:extLst>
            </p:cNvPr>
            <p:cNvGrpSpPr/>
            <p:nvPr userDrawn="1"/>
          </p:nvGrpSpPr>
          <p:grpSpPr>
            <a:xfrm>
              <a:off x="-838005" y="1948869"/>
              <a:ext cx="609601" cy="792000"/>
              <a:chOff x="-1015183" y="1948869"/>
              <a:chExt cx="847384" cy="792000"/>
            </a:xfrm>
          </p:grpSpPr>
          <p:pic>
            <p:nvPicPr>
              <p:cNvPr id="20" name="Listenebene erhöhen">
                <a:extLst>
                  <a:ext uri="{FF2B5EF4-FFF2-40B4-BE49-F238E27FC236}">
                    <a16:creationId xmlns:a16="http://schemas.microsoft.com/office/drawing/2014/main" id="{507C77F8-4E0E-4A39-8346-76CC41C7697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1948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Listenebene verringern">
                <a:extLst>
                  <a:ext uri="{FF2B5EF4-FFF2-40B4-BE49-F238E27FC236}">
                    <a16:creationId xmlns:a16="http://schemas.microsoft.com/office/drawing/2014/main" id="{26CE83D2-6302-45D5-B9EF-57CCA9FCC41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2416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 // Listenebene erhöhen">
              <a:extLst>
                <a:ext uri="{FF2B5EF4-FFF2-40B4-BE49-F238E27FC236}">
                  <a16:creationId xmlns:a16="http://schemas.microsoft.com/office/drawing/2014/main" id="{1258A80E-9D0D-4DD7-8C62-E31F413CDA3D}"/>
                </a:ext>
              </a:extLst>
            </p:cNvPr>
            <p:cNvSpPr txBox="1"/>
            <p:nvPr userDrawn="1"/>
          </p:nvSpPr>
          <p:spPr>
            <a:xfrm>
              <a:off x="-1941794" y="1948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9" name="Text // Listenebene verringern">
              <a:extLst>
                <a:ext uri="{FF2B5EF4-FFF2-40B4-BE49-F238E27FC236}">
                  <a16:creationId xmlns:a16="http://schemas.microsoft.com/office/drawing/2014/main" id="{5F375C1E-86D5-490B-955B-F488D3A3345A}"/>
                </a:ext>
              </a:extLst>
            </p:cNvPr>
            <p:cNvSpPr txBox="1"/>
            <p:nvPr userDrawn="1"/>
          </p:nvSpPr>
          <p:spPr>
            <a:xfrm>
              <a:off x="-1941794" y="2416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verringern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60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872331"/>
            <a:ext cx="7734390" cy="546894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600" indent="-228600">
              <a:spcBef>
                <a:spcPts val="400"/>
              </a:spcBef>
              <a:buFont typeface="+mj-lt"/>
              <a:buAutoNum type="arabicPeriod"/>
              <a:defRPr sz="1200">
                <a:solidFill>
                  <a:schemeClr val="tx2"/>
                </a:solidFill>
              </a:defRPr>
            </a:lvl1pPr>
            <a:lvl2pPr marL="0" indent="0">
              <a:buFont typeface="+mj-lt"/>
              <a:buNone/>
              <a:defRPr sz="1200">
                <a:solidFill>
                  <a:schemeClr val="tx2"/>
                </a:solidFill>
              </a:defRPr>
            </a:lvl2pPr>
            <a:lvl3pPr marL="190500" indent="0">
              <a:buFont typeface="+mj-lt"/>
              <a:buNone/>
              <a:defRPr sz="1200">
                <a:solidFill>
                  <a:schemeClr val="tx2"/>
                </a:solidFill>
              </a:defRPr>
            </a:lvl3pPr>
            <a:lvl4pPr marL="447675" indent="0">
              <a:buFont typeface="+mj-lt"/>
              <a:buNone/>
              <a:defRPr sz="1200">
                <a:solidFill>
                  <a:schemeClr val="tx2"/>
                </a:solidFill>
              </a:defRPr>
            </a:lvl4pPr>
            <a:lvl5pPr marL="666750" indent="0">
              <a:buFont typeface="+mj-lt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0"/>
            <a:r>
              <a:rPr lang="de-DE"/>
              <a:t>Zweite Ebene</a:t>
            </a:r>
          </a:p>
          <a:p>
            <a:pPr lvl="0"/>
            <a:r>
              <a:rPr lang="de-DE"/>
              <a:t>Dritte Ebene</a:t>
            </a:r>
          </a:p>
          <a:p>
            <a:pPr lvl="0"/>
            <a:r>
              <a:rPr lang="de-DE"/>
              <a:t>Vierte Ebene</a:t>
            </a:r>
          </a:p>
          <a:p>
            <a:pPr lvl="0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7B1E64-0E68-451E-B20A-124E1D6FB05C}"/>
              </a:ext>
            </a:extLst>
          </p:cNvPr>
          <p:cNvGrpSpPr/>
          <p:nvPr/>
        </p:nvGrpSpPr>
        <p:grpSpPr>
          <a:xfrm>
            <a:off x="-2805583" y="610872"/>
            <a:ext cx="2640000" cy="2129997"/>
            <a:chOff x="-2805583" y="610872"/>
            <a:chExt cx="2640000" cy="2129997"/>
          </a:xfrm>
        </p:grpSpPr>
        <p:sp>
          <p:nvSpPr>
            <p:cNvPr id="8" name="Folie Wechsel/Zurücksetzen/Textebenen">
              <a:extLst>
                <a:ext uri="{FF2B5EF4-FFF2-40B4-BE49-F238E27FC236}">
                  <a16:creationId xmlns:a16="http://schemas.microsoft.com/office/drawing/2014/main" id="{4F4C5B19-A13B-4692-BB3F-3529FE76F1AE}"/>
                </a:ext>
              </a:extLst>
            </p:cNvPr>
            <p:cNvSpPr txBox="1"/>
            <p:nvPr/>
          </p:nvSpPr>
          <p:spPr>
            <a:xfrm rot="10800000" flipH="1" flipV="1">
              <a:off x="-2805583" y="610872"/>
              <a:ext cx="264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des Folienlayouts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800">
                <a:solidFill>
                  <a:srgbClr val="333333"/>
                </a:solidFill>
                <a:latin typeface="+mn-lt"/>
              </a:endParaRP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Absatz // Listenebene erhöhen/verringern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7763BC4-5822-4C25-953C-DBAE8DDA75DD}"/>
                </a:ext>
              </a:extLst>
            </p:cNvPr>
            <p:cNvGrpSpPr/>
            <p:nvPr/>
          </p:nvGrpSpPr>
          <p:grpSpPr>
            <a:xfrm>
              <a:off x="-838005" y="1948869"/>
              <a:ext cx="609601" cy="792000"/>
              <a:chOff x="-1015183" y="1948869"/>
              <a:chExt cx="847384" cy="792000"/>
            </a:xfrm>
          </p:grpSpPr>
          <p:pic>
            <p:nvPicPr>
              <p:cNvPr id="11" name="Listenebene erhöhen">
                <a:extLst>
                  <a:ext uri="{FF2B5EF4-FFF2-40B4-BE49-F238E27FC236}">
                    <a16:creationId xmlns:a16="http://schemas.microsoft.com/office/drawing/2014/main" id="{867FBDE3-45C2-47C2-93C6-B38FD495CA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1948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Listenebene verringern">
                <a:extLst>
                  <a:ext uri="{FF2B5EF4-FFF2-40B4-BE49-F238E27FC236}">
                    <a16:creationId xmlns:a16="http://schemas.microsoft.com/office/drawing/2014/main" id="{B604A6E8-1A91-4D41-B291-E4B205C4B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2416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// Listenebene erhöhen">
              <a:extLst>
                <a:ext uri="{FF2B5EF4-FFF2-40B4-BE49-F238E27FC236}">
                  <a16:creationId xmlns:a16="http://schemas.microsoft.com/office/drawing/2014/main" id="{E7F2349A-883D-4A88-B743-9B5974077821}"/>
                </a:ext>
              </a:extLst>
            </p:cNvPr>
            <p:cNvSpPr txBox="1"/>
            <p:nvPr/>
          </p:nvSpPr>
          <p:spPr>
            <a:xfrm>
              <a:off x="-1941794" y="1948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4" name="Text // Listenebene verringern">
              <a:extLst>
                <a:ext uri="{FF2B5EF4-FFF2-40B4-BE49-F238E27FC236}">
                  <a16:creationId xmlns:a16="http://schemas.microsoft.com/office/drawing/2014/main" id="{F3B4CFBF-11D2-4B63-981E-A5D0ABCF60BA}"/>
                </a:ext>
              </a:extLst>
            </p:cNvPr>
            <p:cNvSpPr txBox="1"/>
            <p:nvPr/>
          </p:nvSpPr>
          <p:spPr>
            <a:xfrm>
              <a:off x="-1941794" y="2416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verringern</a:t>
              </a:r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C190D0-0F8E-4281-A78A-5FE77594EB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19463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872331"/>
            <a:ext cx="7734390" cy="546894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7B1E64-0E68-451E-B20A-124E1D6FB05C}"/>
              </a:ext>
            </a:extLst>
          </p:cNvPr>
          <p:cNvGrpSpPr/>
          <p:nvPr/>
        </p:nvGrpSpPr>
        <p:grpSpPr>
          <a:xfrm>
            <a:off x="-2805583" y="610872"/>
            <a:ext cx="2640000" cy="2129997"/>
            <a:chOff x="-2805583" y="610872"/>
            <a:chExt cx="2640000" cy="2129997"/>
          </a:xfrm>
        </p:grpSpPr>
        <p:sp>
          <p:nvSpPr>
            <p:cNvPr id="8" name="Folie Wechsel/Zurücksetzen/Textebenen">
              <a:extLst>
                <a:ext uri="{FF2B5EF4-FFF2-40B4-BE49-F238E27FC236}">
                  <a16:creationId xmlns:a16="http://schemas.microsoft.com/office/drawing/2014/main" id="{4F4C5B19-A13B-4692-BB3F-3529FE76F1AE}"/>
                </a:ext>
              </a:extLst>
            </p:cNvPr>
            <p:cNvSpPr txBox="1"/>
            <p:nvPr/>
          </p:nvSpPr>
          <p:spPr>
            <a:xfrm rot="10800000" flipH="1" flipV="1">
              <a:off x="-2805583" y="610872"/>
              <a:ext cx="264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des Folienlayouts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800">
                <a:solidFill>
                  <a:srgbClr val="333333"/>
                </a:solidFill>
                <a:latin typeface="+mn-lt"/>
              </a:endParaRP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Absatz // Listenebene erhöhen/verringern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7763BC4-5822-4C25-953C-DBAE8DDA75DD}"/>
                </a:ext>
              </a:extLst>
            </p:cNvPr>
            <p:cNvGrpSpPr/>
            <p:nvPr/>
          </p:nvGrpSpPr>
          <p:grpSpPr>
            <a:xfrm>
              <a:off x="-838005" y="1948869"/>
              <a:ext cx="609601" cy="792000"/>
              <a:chOff x="-1015183" y="1948869"/>
              <a:chExt cx="847384" cy="792000"/>
            </a:xfrm>
          </p:grpSpPr>
          <p:pic>
            <p:nvPicPr>
              <p:cNvPr id="11" name="Listenebene erhöhen">
                <a:extLst>
                  <a:ext uri="{FF2B5EF4-FFF2-40B4-BE49-F238E27FC236}">
                    <a16:creationId xmlns:a16="http://schemas.microsoft.com/office/drawing/2014/main" id="{867FBDE3-45C2-47C2-93C6-B38FD495CA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1948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Listenebene verringern">
                <a:extLst>
                  <a:ext uri="{FF2B5EF4-FFF2-40B4-BE49-F238E27FC236}">
                    <a16:creationId xmlns:a16="http://schemas.microsoft.com/office/drawing/2014/main" id="{B604A6E8-1A91-4D41-B291-E4B205C4B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2416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// Listenebene erhöhen">
              <a:extLst>
                <a:ext uri="{FF2B5EF4-FFF2-40B4-BE49-F238E27FC236}">
                  <a16:creationId xmlns:a16="http://schemas.microsoft.com/office/drawing/2014/main" id="{E7F2349A-883D-4A88-B743-9B5974077821}"/>
                </a:ext>
              </a:extLst>
            </p:cNvPr>
            <p:cNvSpPr txBox="1"/>
            <p:nvPr/>
          </p:nvSpPr>
          <p:spPr>
            <a:xfrm>
              <a:off x="-1941794" y="1948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4" name="Text // Listenebene verringern">
              <a:extLst>
                <a:ext uri="{FF2B5EF4-FFF2-40B4-BE49-F238E27FC236}">
                  <a16:creationId xmlns:a16="http://schemas.microsoft.com/office/drawing/2014/main" id="{F3B4CFBF-11D2-4B63-981E-A5D0ABCF60BA}"/>
                </a:ext>
              </a:extLst>
            </p:cNvPr>
            <p:cNvSpPr txBox="1"/>
            <p:nvPr/>
          </p:nvSpPr>
          <p:spPr>
            <a:xfrm>
              <a:off x="-1941794" y="2416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verringern</a:t>
              </a: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F3D294-1EBF-4302-BE62-4A0B79EC93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3AAAECD-0CEE-47FF-A70B-5602EE6C359D}"/>
              </a:ext>
            </a:extLst>
          </p:cNvPr>
          <p:cNvGrpSpPr/>
          <p:nvPr userDrawn="1"/>
        </p:nvGrpSpPr>
        <p:grpSpPr>
          <a:xfrm>
            <a:off x="-2805583" y="610872"/>
            <a:ext cx="2640000" cy="2129997"/>
            <a:chOff x="-2805583" y="610872"/>
            <a:chExt cx="2640000" cy="2129997"/>
          </a:xfrm>
        </p:grpSpPr>
        <p:sp>
          <p:nvSpPr>
            <p:cNvPr id="16" name="Folie Wechsel/Zurücksetzen/Textebenen">
              <a:extLst>
                <a:ext uri="{FF2B5EF4-FFF2-40B4-BE49-F238E27FC236}">
                  <a16:creationId xmlns:a16="http://schemas.microsoft.com/office/drawing/2014/main" id="{933DD625-FF7E-4E8B-946B-643AA79A8AAD}"/>
                </a:ext>
              </a:extLst>
            </p:cNvPr>
            <p:cNvSpPr txBox="1"/>
            <p:nvPr userDrawn="1"/>
          </p:nvSpPr>
          <p:spPr>
            <a:xfrm rot="10800000" flipH="1" flipV="1">
              <a:off x="-2805583" y="610872"/>
              <a:ext cx="264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des Folienlayouts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Folien // Layout</a:t>
              </a:r>
            </a:p>
            <a:p>
              <a:pPr algn="r" defTabSz="913990">
                <a:defRPr/>
              </a:pPr>
              <a:endParaRPr lang="de-DE" sz="800">
                <a:solidFill>
                  <a:srgbClr val="333333"/>
                </a:solidFill>
                <a:latin typeface="+mn-lt"/>
              </a:endParaRP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Wechsel der Textebene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im Menü über: </a:t>
              </a:r>
              <a:br>
                <a:rPr lang="de-DE" sz="800">
                  <a:solidFill>
                    <a:srgbClr val="333333"/>
                  </a:solidFill>
                  <a:latin typeface="+mn-lt"/>
                </a:rPr>
              </a:br>
              <a:r>
                <a:rPr lang="de-DE" sz="800">
                  <a:solidFill>
                    <a:srgbClr val="333333"/>
                  </a:solidFill>
                  <a:latin typeface="+mn-lt"/>
                </a:rPr>
                <a:t>Start // Absatz // Listenebene erhöhen/verringern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0543228-A31E-4D51-A149-F4C9CB5E5BE5}"/>
                </a:ext>
              </a:extLst>
            </p:cNvPr>
            <p:cNvGrpSpPr/>
            <p:nvPr userDrawn="1"/>
          </p:nvGrpSpPr>
          <p:grpSpPr>
            <a:xfrm>
              <a:off x="-838005" y="1948869"/>
              <a:ext cx="609601" cy="792000"/>
              <a:chOff x="-1015183" y="1948869"/>
              <a:chExt cx="847384" cy="792000"/>
            </a:xfrm>
          </p:grpSpPr>
          <p:pic>
            <p:nvPicPr>
              <p:cNvPr id="20" name="Listenebene erhöhen">
                <a:extLst>
                  <a:ext uri="{FF2B5EF4-FFF2-40B4-BE49-F238E27FC236}">
                    <a16:creationId xmlns:a16="http://schemas.microsoft.com/office/drawing/2014/main" id="{F1D627EE-E0D7-48B6-AD70-ACF6ED47E60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1948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Listenebene verringern">
                <a:extLst>
                  <a:ext uri="{FF2B5EF4-FFF2-40B4-BE49-F238E27FC236}">
                    <a16:creationId xmlns:a16="http://schemas.microsoft.com/office/drawing/2014/main" id="{2C8BCB32-6684-4E52-B952-50E312650F4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15183" y="2416869"/>
                <a:ext cx="847384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 // Listenebene erhöhen">
              <a:extLst>
                <a:ext uri="{FF2B5EF4-FFF2-40B4-BE49-F238E27FC236}">
                  <a16:creationId xmlns:a16="http://schemas.microsoft.com/office/drawing/2014/main" id="{FA6E0A0C-014D-493D-BCF5-5B6E1F0DC335}"/>
                </a:ext>
              </a:extLst>
            </p:cNvPr>
            <p:cNvSpPr txBox="1"/>
            <p:nvPr userDrawn="1"/>
          </p:nvSpPr>
          <p:spPr>
            <a:xfrm>
              <a:off x="-1941794" y="1948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9" name="Text // Listenebene verringern">
              <a:extLst>
                <a:ext uri="{FF2B5EF4-FFF2-40B4-BE49-F238E27FC236}">
                  <a16:creationId xmlns:a16="http://schemas.microsoft.com/office/drawing/2014/main" id="{0710C8D1-F2D2-41E1-8235-4B5A6904D237}"/>
                </a:ext>
              </a:extLst>
            </p:cNvPr>
            <p:cNvSpPr txBox="1"/>
            <p:nvPr userDrawn="1"/>
          </p:nvSpPr>
          <p:spPr>
            <a:xfrm>
              <a:off x="-1941794" y="2416869"/>
              <a:ext cx="960000" cy="32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Listenebene</a:t>
              </a:r>
            </a:p>
            <a:p>
              <a:pPr algn="r" defTabSz="913990">
                <a:defRPr/>
              </a:pPr>
              <a:r>
                <a:rPr lang="de-DE" sz="800">
                  <a:solidFill>
                    <a:srgbClr val="333333"/>
                  </a:solidFill>
                  <a:latin typeface="+mn-lt"/>
                </a:rPr>
                <a:t>verringern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42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rechts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8C85BC3B-05E9-46D1-91EE-6B7CBDA2D2DE}"/>
              </a:ext>
            </a:extLst>
          </p:cNvPr>
          <p:cNvSpPr/>
          <p:nvPr/>
        </p:nvSpPr>
        <p:spPr>
          <a:xfrm>
            <a:off x="0" y="0"/>
            <a:ext cx="4572000" cy="5715000"/>
          </a:xfrm>
          <a:prstGeom prst="rect">
            <a:avLst/>
          </a:prstGeom>
          <a:solidFill>
            <a:srgbClr val="C6C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93C9C67-07F4-4CC9-A6D4-77F3A5F94C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2000" cy="5715000"/>
          </a:xfrm>
          <a:solidFill>
            <a:srgbClr val="C6CACE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E543F32-CB1E-4D6E-BB15-113FD1140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4" y="5187950"/>
            <a:ext cx="3590925" cy="2301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215F1781-DA71-49A1-B76B-9A5B968878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0435" y="395288"/>
            <a:ext cx="2733765" cy="4937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28E783-02DB-4EE4-8B54-83530F8A6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9" y="872331"/>
            <a:ext cx="3795713" cy="546894"/>
          </a:xfrm>
        </p:spPr>
        <p:txBody>
          <a:bodyPr anchor="b" anchorCtr="0"/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CA77F42-D64E-4004-A44F-9D787248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9" y="1724025"/>
            <a:ext cx="3795714" cy="295275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Eckige Klammer rechts 7">
            <a:extLst>
              <a:ext uri="{FF2B5EF4-FFF2-40B4-BE49-F238E27FC236}">
                <a16:creationId xmlns:a16="http://schemas.microsoft.com/office/drawing/2014/main" id="{AC13B086-3E94-4E9C-B4C5-CC66EE7F6FDD}"/>
              </a:ext>
            </a:extLst>
          </p:cNvPr>
          <p:cNvSpPr/>
          <p:nvPr/>
        </p:nvSpPr>
        <p:spPr>
          <a:xfrm rot="16200000">
            <a:off x="1566817" y="-1623433"/>
            <a:ext cx="381000" cy="273376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 Wechsel/Zurücksetzen/Textebenen">
            <a:extLst>
              <a:ext uri="{FF2B5EF4-FFF2-40B4-BE49-F238E27FC236}">
                <a16:creationId xmlns:a16="http://schemas.microsoft.com/office/drawing/2014/main" id="{AB5EF0E9-36B8-4738-A305-E5E9B6F4AEB6}"/>
              </a:ext>
            </a:extLst>
          </p:cNvPr>
          <p:cNvSpPr txBox="1"/>
          <p:nvPr/>
        </p:nvSpPr>
        <p:spPr>
          <a:xfrm rot="10800000" flipH="1" flipV="1">
            <a:off x="1018653" y="-493426"/>
            <a:ext cx="1477328" cy="199763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 Platzhalter LOGO</a:t>
            </a:r>
            <a:endParaRPr lang="de-DE" sz="800">
              <a:solidFill>
                <a:srgbClr val="333333"/>
              </a:solidFill>
              <a:latin typeface="+mn-lt"/>
            </a:endParaRPr>
          </a:p>
          <a:p>
            <a:pPr algn="ctr" defTabSz="685493">
              <a:defRPr/>
            </a:pP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8BB183F-6228-4758-B815-F35A5F8DDE70}"/>
              </a:ext>
            </a:extLst>
          </p:cNvPr>
          <p:cNvGrpSpPr/>
          <p:nvPr/>
        </p:nvGrpSpPr>
        <p:grpSpPr>
          <a:xfrm>
            <a:off x="-1833881" y="398691"/>
            <a:ext cx="1477329" cy="2918370"/>
            <a:chOff x="-1833881" y="398691"/>
            <a:chExt cx="1477329" cy="2918370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C870BC56-E89E-4E0C-9EDF-6B28E1486440}"/>
                </a:ext>
              </a:extLst>
            </p:cNvPr>
            <p:cNvGrpSpPr/>
            <p:nvPr/>
          </p:nvGrpSpPr>
          <p:grpSpPr>
            <a:xfrm>
              <a:off x="-1833881" y="398691"/>
              <a:ext cx="1477329" cy="1204643"/>
              <a:chOff x="-1833881" y="398691"/>
              <a:chExt cx="1477329" cy="1204643"/>
            </a:xfrm>
          </p:grpSpPr>
          <p:sp>
            <p:nvSpPr>
              <p:cNvPr id="26" name="Folie Wechsel/Zurücksetzen/Textebenen">
                <a:extLst>
                  <a:ext uri="{FF2B5EF4-FFF2-40B4-BE49-F238E27FC236}">
                    <a16:creationId xmlns:a16="http://schemas.microsoft.com/office/drawing/2014/main" id="{0D6E1AFE-A56B-4CA4-90C2-29B4809EE6AF}"/>
                  </a:ext>
                </a:extLst>
              </p:cNvPr>
              <p:cNvSpPr txBox="1"/>
              <p:nvPr/>
            </p:nvSpPr>
            <p:spPr>
              <a:xfrm rot="10800000" flipH="1" flipV="1">
                <a:off x="-1833880" y="398691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Bild einfügen:</a:t>
                </a:r>
                <a:br>
                  <a:rPr lang="de-DE" sz="800">
                    <a:solidFill>
                      <a:srgbClr val="333333"/>
                    </a:solidFill>
                    <a:latin typeface="+mn-lt"/>
                  </a:rPr>
                </a:br>
                <a:r>
                  <a:rPr lang="de-DE" sz="800">
                    <a:solidFill>
                      <a:srgbClr val="333333"/>
                    </a:solidFill>
                    <a:latin typeface="+mn-lt"/>
                  </a:rPr>
                  <a:t>übe</a:t>
                </a:r>
                <a:r>
                  <a:rPr lang="de-DE" sz="800" baseline="0">
                    <a:solidFill>
                      <a:srgbClr val="333333"/>
                    </a:solidFill>
                    <a:latin typeface="+mn-lt"/>
                  </a:rPr>
                  <a:t>r klicken auf Symbol:</a:t>
                </a:r>
                <a:endParaRPr lang="de-DE" sz="800">
                  <a:solidFill>
                    <a:srgbClr val="333333"/>
                  </a:solidFill>
                  <a:latin typeface="+mn-lt"/>
                </a:endParaRPr>
              </a:p>
              <a:p>
                <a:pPr algn="l" defTabSz="685493">
                  <a:defRPr/>
                </a:pPr>
                <a:endParaRPr lang="de-DE" sz="800">
                  <a:solidFill>
                    <a:srgbClr val="333333"/>
                  </a:solidFill>
                  <a:latin typeface="+mn-lt"/>
                </a:endParaRPr>
              </a:p>
            </p:txBody>
          </p:sp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610F61EA-D048-4DC0-BED5-2B6EF481C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833881" y="719574"/>
                <a:ext cx="1477329" cy="369332"/>
              </a:xfrm>
              <a:prstGeom prst="rect">
                <a:avLst/>
              </a:prstGeom>
            </p:spPr>
          </p:pic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6E9D496-86CA-4C6A-A83E-5AAD4058D734}"/>
                  </a:ext>
                </a:extLst>
              </p:cNvPr>
              <p:cNvSpPr/>
              <p:nvPr/>
            </p:nvSpPr>
            <p:spPr>
              <a:xfrm>
                <a:off x="-1257300" y="750054"/>
                <a:ext cx="292100" cy="2921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olie Wechsel/Zurücksetzen/Textebenen">
                <a:extLst>
                  <a:ext uri="{FF2B5EF4-FFF2-40B4-BE49-F238E27FC236}">
                    <a16:creationId xmlns:a16="http://schemas.microsoft.com/office/drawing/2014/main" id="{BB89106F-4CAC-4F90-8A10-ABC5D3AB52F1}"/>
                  </a:ext>
                </a:extLst>
              </p:cNvPr>
              <p:cNvSpPr txBox="1"/>
              <p:nvPr/>
            </p:nvSpPr>
            <p:spPr>
              <a:xfrm rot="10800000" flipH="1" flipV="1">
                <a:off x="-1833880" y="1216245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Anschließend Bild in den Hintergrund legen – </a:t>
                </a:r>
                <a:r>
                  <a:rPr lang="de-DE" sz="800" b="0">
                    <a:solidFill>
                      <a:schemeClr val="tx1"/>
                    </a:solidFill>
                    <a:latin typeface="+mn-lt"/>
                  </a:rPr>
                  <a:t>damit Logo-Element und/oder Seitenzahl und Seitenzahl wieder sichtbar werden!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CD659B9-46F4-4886-BBF9-8815D9ADD8A2}"/>
                </a:ext>
              </a:extLst>
            </p:cNvPr>
            <p:cNvGrpSpPr/>
            <p:nvPr/>
          </p:nvGrpSpPr>
          <p:grpSpPr>
            <a:xfrm>
              <a:off x="-1833881" y="1920875"/>
              <a:ext cx="1307344" cy="1396186"/>
              <a:chOff x="-1833881" y="2006600"/>
              <a:chExt cx="1307344" cy="1396186"/>
            </a:xfrm>
          </p:grpSpPr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197F34-DAC7-467C-A502-F433724EB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33881" y="2065594"/>
                <a:ext cx="1307344" cy="1337192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C401C558-6298-40B4-B698-5531C5471534}"/>
                  </a:ext>
                </a:extLst>
              </p:cNvPr>
              <p:cNvSpPr/>
              <p:nvPr/>
            </p:nvSpPr>
            <p:spPr>
              <a:xfrm>
                <a:off x="-1466850" y="2006600"/>
                <a:ext cx="940313" cy="533400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EF0E9159-5A7D-4A0D-976E-31EFE57806A8}"/>
                  </a:ext>
                </a:extLst>
              </p:cNvPr>
              <p:cNvSpPr/>
              <p:nvPr/>
            </p:nvSpPr>
            <p:spPr>
              <a:xfrm>
                <a:off x="-1833881" y="2901950"/>
                <a:ext cx="1307344" cy="152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335378C-28C3-497F-9ADF-8D35C41043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1" name="Eckige Klammer rechts 30">
            <a:extLst>
              <a:ext uri="{FF2B5EF4-FFF2-40B4-BE49-F238E27FC236}">
                <a16:creationId xmlns:a16="http://schemas.microsoft.com/office/drawing/2014/main" id="{FBF78937-AE63-4220-8795-FD83E6C65F7E}"/>
              </a:ext>
            </a:extLst>
          </p:cNvPr>
          <p:cNvSpPr/>
          <p:nvPr userDrawn="1"/>
        </p:nvSpPr>
        <p:spPr>
          <a:xfrm rot="16200000">
            <a:off x="1566817" y="-1623433"/>
            <a:ext cx="381000" cy="2733765"/>
          </a:xfrm>
          <a:prstGeom prst="rightBracket">
            <a:avLst>
              <a:gd name="adj" fmla="val 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olie Wechsel/Zurücksetzen/Textebenen">
            <a:extLst>
              <a:ext uri="{FF2B5EF4-FFF2-40B4-BE49-F238E27FC236}">
                <a16:creationId xmlns:a16="http://schemas.microsoft.com/office/drawing/2014/main" id="{DE4269A4-83A9-417E-A0EB-E975AA40AECA}"/>
              </a:ext>
            </a:extLst>
          </p:cNvPr>
          <p:cNvSpPr txBox="1"/>
          <p:nvPr userDrawn="1"/>
        </p:nvSpPr>
        <p:spPr>
          <a:xfrm rot="10800000" flipH="1" flipV="1">
            <a:off x="1018653" y="-493426"/>
            <a:ext cx="1477328" cy="199763"/>
          </a:xfrm>
          <a:prstGeom prst="rect">
            <a:avLst/>
          </a:prstGeom>
          <a:solidFill>
            <a:srgbClr val="F0F0F0"/>
          </a:solidFill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>
                <a:solidFill>
                  <a:schemeClr val="accent1"/>
                </a:solidFill>
                <a:latin typeface="+mn-lt"/>
              </a:rPr>
              <a:t>Achtung! Platzhalter LOGO</a:t>
            </a:r>
            <a:endParaRPr lang="de-DE" sz="800">
              <a:solidFill>
                <a:srgbClr val="333333"/>
              </a:solidFill>
              <a:latin typeface="+mn-lt"/>
            </a:endParaRPr>
          </a:p>
          <a:p>
            <a:pPr algn="ctr" defTabSz="685493">
              <a:defRPr/>
            </a:pPr>
            <a:endParaRPr lang="de-DE" sz="800">
              <a:solidFill>
                <a:srgbClr val="333333"/>
              </a:solidFill>
              <a:latin typeface="+mn-lt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F08AB036-6CA7-4622-AB57-38701875DB8A}"/>
              </a:ext>
            </a:extLst>
          </p:cNvPr>
          <p:cNvGrpSpPr/>
          <p:nvPr userDrawn="1"/>
        </p:nvGrpSpPr>
        <p:grpSpPr>
          <a:xfrm>
            <a:off x="-1833881" y="398691"/>
            <a:ext cx="1477329" cy="2918370"/>
            <a:chOff x="-1833881" y="398691"/>
            <a:chExt cx="1477329" cy="2918370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FC18DC9-8B80-41D5-AB05-3E710311470D}"/>
                </a:ext>
              </a:extLst>
            </p:cNvPr>
            <p:cNvGrpSpPr/>
            <p:nvPr userDrawn="1"/>
          </p:nvGrpSpPr>
          <p:grpSpPr>
            <a:xfrm>
              <a:off x="-1833881" y="398691"/>
              <a:ext cx="1477329" cy="1204643"/>
              <a:chOff x="-1833881" y="398691"/>
              <a:chExt cx="1477329" cy="1204643"/>
            </a:xfrm>
          </p:grpSpPr>
          <p:sp>
            <p:nvSpPr>
              <p:cNvPr id="39" name="Folie Wechsel/Zurücksetzen/Textebenen">
                <a:extLst>
                  <a:ext uri="{FF2B5EF4-FFF2-40B4-BE49-F238E27FC236}">
                    <a16:creationId xmlns:a16="http://schemas.microsoft.com/office/drawing/2014/main" id="{42DB70A6-BCCA-421B-9751-8E8D2EDDB1B7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-1833880" y="398691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Bild einfügen:</a:t>
                </a:r>
                <a:br>
                  <a:rPr lang="de-DE" sz="800">
                    <a:solidFill>
                      <a:srgbClr val="333333"/>
                    </a:solidFill>
                    <a:latin typeface="+mn-lt"/>
                  </a:rPr>
                </a:br>
                <a:r>
                  <a:rPr lang="de-DE" sz="800">
                    <a:solidFill>
                      <a:srgbClr val="333333"/>
                    </a:solidFill>
                    <a:latin typeface="+mn-lt"/>
                  </a:rPr>
                  <a:t>übe</a:t>
                </a:r>
                <a:r>
                  <a:rPr lang="de-DE" sz="800" baseline="0">
                    <a:solidFill>
                      <a:srgbClr val="333333"/>
                    </a:solidFill>
                    <a:latin typeface="+mn-lt"/>
                  </a:rPr>
                  <a:t>r klicken auf Symbol:</a:t>
                </a:r>
                <a:endParaRPr lang="de-DE" sz="800">
                  <a:solidFill>
                    <a:srgbClr val="333333"/>
                  </a:solidFill>
                  <a:latin typeface="+mn-lt"/>
                </a:endParaRPr>
              </a:p>
              <a:p>
                <a:pPr algn="l" defTabSz="685493">
                  <a:defRPr/>
                </a:pPr>
                <a:endParaRPr lang="de-DE" sz="800">
                  <a:solidFill>
                    <a:srgbClr val="333333"/>
                  </a:solidFill>
                  <a:latin typeface="+mn-lt"/>
                </a:endParaRPr>
              </a:p>
            </p:txBody>
          </p: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8BDB6CF4-B2D0-4D7C-96F1-93CB9605EF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833881" y="719574"/>
                <a:ext cx="1477329" cy="369332"/>
              </a:xfrm>
              <a:prstGeom prst="rect">
                <a:avLst/>
              </a:prstGeom>
            </p:spPr>
          </p:pic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E39F7A4D-598D-4289-B564-C7443B148A3D}"/>
                  </a:ext>
                </a:extLst>
              </p:cNvPr>
              <p:cNvSpPr/>
              <p:nvPr userDrawn="1"/>
            </p:nvSpPr>
            <p:spPr>
              <a:xfrm>
                <a:off x="-1257300" y="750054"/>
                <a:ext cx="292100" cy="2921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olie Wechsel/Zurücksetzen/Textebenen">
                <a:extLst>
                  <a:ext uri="{FF2B5EF4-FFF2-40B4-BE49-F238E27FC236}">
                    <a16:creationId xmlns:a16="http://schemas.microsoft.com/office/drawing/2014/main" id="{18A53325-1C4D-41A9-B5AE-0912F68B2FA1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-1833880" y="1216245"/>
                <a:ext cx="1477328" cy="38708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800" b="1">
                    <a:solidFill>
                      <a:schemeClr val="accent1"/>
                    </a:solidFill>
                    <a:latin typeface="+mn-lt"/>
                  </a:rPr>
                  <a:t>Anschließend Bild in den Hintergrund legen – </a:t>
                </a:r>
                <a:r>
                  <a:rPr lang="de-DE" sz="800" b="0">
                    <a:solidFill>
                      <a:schemeClr val="tx1"/>
                    </a:solidFill>
                    <a:latin typeface="+mn-lt"/>
                  </a:rPr>
                  <a:t>damit Logo-Element und/oder Seitenzahl und Seitenzahl wieder sichtbar werden!</a:t>
                </a:r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0E1D4D41-2507-46DC-B6D5-A3126A097926}"/>
                </a:ext>
              </a:extLst>
            </p:cNvPr>
            <p:cNvGrpSpPr/>
            <p:nvPr userDrawn="1"/>
          </p:nvGrpSpPr>
          <p:grpSpPr>
            <a:xfrm>
              <a:off x="-1833881" y="1920875"/>
              <a:ext cx="1307344" cy="1396186"/>
              <a:chOff x="-1833881" y="2006600"/>
              <a:chExt cx="1307344" cy="1396186"/>
            </a:xfrm>
          </p:grpSpPr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4DAADC6D-DA8F-4639-AD56-F9EF63B5199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1833881" y="2065594"/>
                <a:ext cx="1307344" cy="1337192"/>
              </a:xfrm>
              <a:prstGeom prst="rect">
                <a:avLst/>
              </a:prstGeom>
            </p:spPr>
          </p:pic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B0AD6A24-8675-4212-B119-A49F5FF9C5AC}"/>
                  </a:ext>
                </a:extLst>
              </p:cNvPr>
              <p:cNvSpPr/>
              <p:nvPr userDrawn="1"/>
            </p:nvSpPr>
            <p:spPr>
              <a:xfrm>
                <a:off x="-1466850" y="2006600"/>
                <a:ext cx="940313" cy="533400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CFB56EFA-E85A-4EED-97F5-F063D62F247F}"/>
                  </a:ext>
                </a:extLst>
              </p:cNvPr>
              <p:cNvSpPr/>
              <p:nvPr userDrawn="1"/>
            </p:nvSpPr>
            <p:spPr>
              <a:xfrm>
                <a:off x="-1833881" y="2901950"/>
                <a:ext cx="1307344" cy="152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393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9175" y="881856"/>
            <a:ext cx="7734390" cy="5468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9175" y="1733021"/>
            <a:ext cx="7734390" cy="2943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5275" y="5026128"/>
            <a:ext cx="20574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18D855BE-3F5A-468F-9A53-B3BC114862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EEDAB4E6-A5DA-4D39-8958-9B9937B9C81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40" y="4787926"/>
            <a:ext cx="758935" cy="5688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F4EFAFF-CA6F-4A60-9966-0DBEAA74F282}"/>
              </a:ext>
            </a:extLst>
          </p:cNvPr>
          <p:cNvGrpSpPr/>
          <p:nvPr/>
        </p:nvGrpSpPr>
        <p:grpSpPr>
          <a:xfrm>
            <a:off x="-285750" y="-297180"/>
            <a:ext cx="9725025" cy="6316451"/>
            <a:chOff x="-285750" y="-297180"/>
            <a:chExt cx="9725025" cy="6316451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19CDDC0B-2C0F-4116-85AF-8BDD6BAA6F36}"/>
                </a:ext>
              </a:extLst>
            </p:cNvPr>
            <p:cNvCxnSpPr/>
            <p:nvPr/>
          </p:nvCxnSpPr>
          <p:spPr>
            <a:xfrm>
              <a:off x="1019175" y="-297180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E26CF58C-6421-472E-A6AB-63A3073139C6}"/>
                </a:ext>
              </a:extLst>
            </p:cNvPr>
            <p:cNvCxnSpPr/>
            <p:nvPr/>
          </p:nvCxnSpPr>
          <p:spPr>
            <a:xfrm>
              <a:off x="8751409" y="-297180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11F60358-00E6-4D77-B11C-26B86123785E}"/>
                </a:ext>
              </a:extLst>
            </p:cNvPr>
            <p:cNvCxnSpPr/>
            <p:nvPr/>
          </p:nvCxnSpPr>
          <p:spPr>
            <a:xfrm>
              <a:off x="1019175" y="5790671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57A31BEC-B220-4AF6-A40D-93E9A6FC70FC}"/>
                </a:ext>
              </a:extLst>
            </p:cNvPr>
            <p:cNvCxnSpPr/>
            <p:nvPr/>
          </p:nvCxnSpPr>
          <p:spPr>
            <a:xfrm>
              <a:off x="8751409" y="5790671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C53DD261-14E7-4A34-814F-B0636F99DE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71450" y="1609196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37C1F83C-548E-4841-B667-84C3AD5564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71450" y="4560439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59A6FA5F-F772-48D0-8E33-13FD1A8C26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24975" y="1609196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B1AE7988-D44B-4433-90B3-ADD8563ED8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24975" y="4560439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Hilfslinien">
            <a:extLst>
              <a:ext uri="{FF2B5EF4-FFF2-40B4-BE49-F238E27FC236}">
                <a16:creationId xmlns:a16="http://schemas.microsoft.com/office/drawing/2014/main" id="{4DBB46BB-E096-452A-B951-94D3A0ACC226}"/>
              </a:ext>
            </a:extLst>
          </p:cNvPr>
          <p:cNvSpPr txBox="1"/>
          <p:nvPr/>
        </p:nvSpPr>
        <p:spPr>
          <a:xfrm rot="10800000" flipH="1" flipV="1">
            <a:off x="3490596" y="-244436"/>
            <a:ext cx="5089525" cy="123111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b">
            <a:spAutoFit/>
          </a:bodyPr>
          <a:lstStyle>
            <a:defPPr>
              <a:defRPr lang="de-DE"/>
            </a:defPPr>
            <a:lvl1pPr marL="0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475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8951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8426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7900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7375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6851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6326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55801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9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>
                <a:solidFill>
                  <a:schemeClr val="tx1"/>
                </a:solidFill>
              </a:rPr>
              <a:t>Hilfslinien anzeigen über Menu: Ansicht // Anzeigen // Haken bei Führungslinien setzen</a:t>
            </a:r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5DEFF9DA-1935-4EAE-A864-D2CA9316111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40" y="4787926"/>
            <a:ext cx="758935" cy="5688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CE0EBAD-1506-49CF-A8C0-4D26BC22B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35" y="392982"/>
            <a:ext cx="2664000" cy="496018"/>
          </a:xfrm>
          <a:prstGeom prst="rect">
            <a:avLst/>
          </a:prstGeom>
          <a:ln>
            <a:noFill/>
          </a:ln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2460D73-F1B2-4150-8292-ED8F1D004F91}"/>
              </a:ext>
            </a:extLst>
          </p:cNvPr>
          <p:cNvGrpSpPr/>
          <p:nvPr userDrawn="1"/>
        </p:nvGrpSpPr>
        <p:grpSpPr>
          <a:xfrm>
            <a:off x="-285750" y="-297180"/>
            <a:ext cx="9725025" cy="6316451"/>
            <a:chOff x="-285750" y="-297180"/>
            <a:chExt cx="9725025" cy="6316451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F2494DAA-AC94-434E-A7EA-4F2131D7D069}"/>
                </a:ext>
              </a:extLst>
            </p:cNvPr>
            <p:cNvCxnSpPr/>
            <p:nvPr userDrawn="1"/>
          </p:nvCxnSpPr>
          <p:spPr>
            <a:xfrm>
              <a:off x="1019175" y="-297180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5A32FF2B-7613-4867-B78C-0225BA57289F}"/>
                </a:ext>
              </a:extLst>
            </p:cNvPr>
            <p:cNvCxnSpPr/>
            <p:nvPr userDrawn="1"/>
          </p:nvCxnSpPr>
          <p:spPr>
            <a:xfrm>
              <a:off x="8751409" y="-297180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154D5158-D097-41D6-BFA8-6D70CFA35794}"/>
                </a:ext>
              </a:extLst>
            </p:cNvPr>
            <p:cNvCxnSpPr/>
            <p:nvPr userDrawn="1"/>
          </p:nvCxnSpPr>
          <p:spPr>
            <a:xfrm>
              <a:off x="1019175" y="5790671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5E7FD16F-8314-4734-B44A-EDEB4982F627}"/>
                </a:ext>
              </a:extLst>
            </p:cNvPr>
            <p:cNvCxnSpPr/>
            <p:nvPr userDrawn="1"/>
          </p:nvCxnSpPr>
          <p:spPr>
            <a:xfrm>
              <a:off x="8751409" y="5790671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75A259F6-F745-4019-A4E3-3A8C4DEDA03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71450" y="1609196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C02FC74-1913-4682-A61E-D547FC2C82F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71450" y="4560439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B46AD002-D94C-4F26-8431-01D9C21A8EB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324975" y="1609196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49CBFA71-C68A-4BA5-B7B3-3043F2BE766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324975" y="4560439"/>
              <a:ext cx="0" cy="22860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58D7CCB1-18C0-4539-94A2-9381DDE9C26E}"/>
              </a:ext>
            </a:extLst>
          </p:cNvPr>
          <p:cNvSpPr txBox="1"/>
          <p:nvPr userDrawn="1"/>
        </p:nvSpPr>
        <p:spPr>
          <a:xfrm rot="10800000" flipH="1" flipV="1">
            <a:off x="3490596" y="-244436"/>
            <a:ext cx="5089525" cy="123111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b">
            <a:spAutoFit/>
          </a:bodyPr>
          <a:lstStyle>
            <a:defPPr>
              <a:defRPr lang="de-DE"/>
            </a:defPPr>
            <a:lvl1pPr marL="0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475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8951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8426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7900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7375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6851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6326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55801" algn="l" defTabSz="1038951" rtl="0" eaLnBrk="1" latinLnBrk="0" hangingPunct="1">
              <a:defRPr sz="20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9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>
                <a:solidFill>
                  <a:schemeClr val="tx1"/>
                </a:solidFill>
              </a:rPr>
              <a:t>Hilfslinien anzeigen über Menu: Ansicht // Anzeigen // Haken bei Führungslinien setzen</a:t>
            </a:r>
          </a:p>
        </p:txBody>
      </p:sp>
    </p:spTree>
    <p:extLst>
      <p:ext uri="{BB962C8B-B14F-4D97-AF65-F5344CB8AC3E}">
        <p14:creationId xmlns:p14="http://schemas.microsoft.com/office/powerpoint/2010/main" val="67814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6" r:id="rId11"/>
    <p:sldLayoutId id="2147483697" r:id="rId12"/>
    <p:sldLayoutId id="2147483698" r:id="rId13"/>
    <p:sldLayoutId id="2147483699" r:id="rId14"/>
    <p:sldLayoutId id="2147483703" r:id="rId15"/>
    <p:sldLayoutId id="2147483706" r:id="rId16"/>
    <p:sldLayoutId id="2147483707" r:id="rId17"/>
    <p:sldLayoutId id="2147483708" r:id="rId18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6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19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19125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820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946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orient="horz" pos="1086" userDrawn="1">
          <p15:clr>
            <a:srgbClr val="F26B43"/>
          </p15:clr>
        </p15:guide>
        <p15:guide id="10" pos="642" userDrawn="1">
          <p15:clr>
            <a:srgbClr val="F26B43"/>
          </p15:clr>
        </p15:guide>
        <p15:guide id="11" pos="5511" userDrawn="1">
          <p15:clr>
            <a:srgbClr val="F26B43"/>
          </p15:clr>
        </p15:guide>
        <p15:guide id="12" orient="horz" pos="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A082CF73-C6AD-414C-91EE-0DEE31626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1608666"/>
            <a:ext cx="8280400" cy="2535662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de-DE" sz="3400" b="1" dirty="0"/>
              <a:t>(Ab)wärme kommt jetzt über die </a:t>
            </a:r>
            <a:r>
              <a:rPr lang="de-DE" sz="3400" b="1" dirty="0" err="1"/>
              <a:t>Strasse</a:t>
            </a:r>
            <a:endParaRPr lang="de-DE" sz="3400" b="1" dirty="0"/>
          </a:p>
          <a:p>
            <a:pPr algn="ctr">
              <a:lnSpc>
                <a:spcPct val="107000"/>
              </a:lnSpc>
              <a:spcAft>
                <a:spcPts val="667"/>
              </a:spcAft>
            </a:pPr>
            <a:endParaRPr lang="de-DE" sz="2400" dirty="0">
              <a:latin typeface="+mj-lt"/>
            </a:endParaRPr>
          </a:p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de-DE" sz="2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de-DE" sz="2300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2300" dirty="0">
                <a:latin typeface="+mj-lt"/>
              </a:rPr>
              <a:t>neutrale</a:t>
            </a:r>
            <a:r>
              <a:rPr lang="de-DE" sz="3100" dirty="0">
                <a:latin typeface="+mj-lt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de-DE" sz="3100" dirty="0">
                <a:latin typeface="+mj-lt"/>
              </a:rPr>
              <a:t>mobile Wärmeversorgung</a:t>
            </a:r>
          </a:p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de-DE" sz="2100" dirty="0">
                <a:latin typeface="+mj-lt"/>
              </a:rPr>
              <a:t>mit</a:t>
            </a:r>
          </a:p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de-DE" sz="2100" dirty="0">
                <a:latin typeface="+mj-lt"/>
              </a:rPr>
              <a:t>Innovativen </a:t>
            </a:r>
            <a:r>
              <a:rPr lang="de-DE" sz="2100" dirty="0" err="1">
                <a:latin typeface="+mj-lt"/>
              </a:rPr>
              <a:t>LatentWärmespeichern</a:t>
            </a:r>
            <a:endParaRPr lang="de-DE" sz="2100" dirty="0">
              <a:latin typeface="+mj-lt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503F4CB4-A9D9-8D31-DE10-F00594077C93}"/>
              </a:ext>
            </a:extLst>
          </p:cNvPr>
          <p:cNvSpPr txBox="1">
            <a:spLocks/>
          </p:cNvSpPr>
          <p:nvPr/>
        </p:nvSpPr>
        <p:spPr>
          <a:xfrm>
            <a:off x="3463596" y="5092845"/>
            <a:ext cx="2216807" cy="275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  <a:defRPr sz="32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667"/>
              </a:spcAft>
            </a:pPr>
            <a:r>
              <a:rPr lang="de-DE" sz="1400" cap="none" dirty="0"/>
              <a:t>Marcel Steppuhn</a:t>
            </a:r>
            <a:endParaRPr lang="de-DE" sz="1050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612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E8042BE-6681-4873-975C-7E1958AC51B1}"/>
              </a:ext>
            </a:extLst>
          </p:cNvPr>
          <p:cNvSpPr/>
          <p:nvPr/>
        </p:nvSpPr>
        <p:spPr>
          <a:xfrm>
            <a:off x="762001" y="1"/>
            <a:ext cx="7619998" cy="9660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endParaRPr lang="de-DE" sz="1500">
              <a:solidFill>
                <a:srgbClr val="142B3C"/>
              </a:solidFill>
              <a:latin typeface="Century Gothic"/>
              <a:cs typeface="Century Gothic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36AD85-D76B-1749-A54C-E93CF735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477" y="872331"/>
            <a:ext cx="3979245" cy="546894"/>
          </a:xfrm>
        </p:spPr>
        <p:txBody>
          <a:bodyPr/>
          <a:lstStyle/>
          <a:p>
            <a:r>
              <a:rPr lang="de-DE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de-DE" sz="1600" baseline="-25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1600"/>
              <a:t>neutrale Wärmeversorgung aus Abwärme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266C76-1AC2-744C-AD70-61B8DAEE6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618" y="1721783"/>
            <a:ext cx="3877585" cy="2091092"/>
          </a:xfrm>
        </p:spPr>
        <p:txBody>
          <a:bodyPr>
            <a:normAutofit/>
          </a:bodyPr>
          <a:lstStyle/>
          <a:p>
            <a:r>
              <a:rPr lang="de-DE" sz="1400">
                <a:solidFill>
                  <a:schemeClr val="tx1"/>
                </a:solidFill>
              </a:rPr>
              <a:t>Ungenutzte Prozessabwärme gilt als Erneuerbare Energie.</a:t>
            </a:r>
          </a:p>
          <a:p>
            <a:r>
              <a:rPr lang="de-DE" sz="1400">
                <a:solidFill>
                  <a:schemeClr val="tx1"/>
                </a:solidFill>
              </a:rPr>
              <a:t>Dank der hohen Energiedichte im Speicher ist die Höhe der </a:t>
            </a:r>
            <a:r>
              <a:rPr lang="de-DE" sz="1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de-DE" sz="1400" baseline="-25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400">
                <a:solidFill>
                  <a:schemeClr val="tx1"/>
                </a:solidFill>
              </a:rPr>
              <a:t>-Emission je kWh sehr gering und sinkt mit einem E-LKW sogar auf 0 g/kWh. </a:t>
            </a:r>
          </a:p>
          <a:p>
            <a:r>
              <a:rPr lang="de-DE" sz="1400">
                <a:solidFill>
                  <a:schemeClr val="tx1"/>
                </a:solidFill>
              </a:rPr>
              <a:t>Je 1.000 MWh/Jahr werden durch die Nutzung von Abwärme &gt;170 t </a:t>
            </a:r>
            <a:r>
              <a:rPr lang="de-DE" sz="1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de-DE" sz="1400" baseline="-25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400">
                <a:solidFill>
                  <a:schemeClr val="tx1"/>
                </a:solidFill>
              </a:rPr>
              <a:t>/Jahr eingespart. 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DDA2DB70-A282-4615-9DF3-FEB2A01921DC}"/>
              </a:ext>
            </a:extLst>
          </p:cNvPr>
          <p:cNvGraphicFramePr>
            <a:graphicFrameLocks/>
          </p:cNvGraphicFramePr>
          <p:nvPr/>
        </p:nvGraphicFramePr>
        <p:xfrm>
          <a:off x="391415" y="1078227"/>
          <a:ext cx="4344680" cy="308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8937762B-B40A-99B8-F4EC-3B48C4689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1632">
            <a:off x="3539173" y="4177228"/>
            <a:ext cx="3884409" cy="8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20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3BFEC48-E7E4-483F-B1A5-2A19A0DA4CEA}"/>
              </a:ext>
            </a:extLst>
          </p:cNvPr>
          <p:cNvSpPr/>
          <p:nvPr/>
        </p:nvSpPr>
        <p:spPr>
          <a:xfrm>
            <a:off x="1143001" y="285752"/>
            <a:ext cx="6857999" cy="8694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69990" defTabSz="411480"/>
            <a:endParaRPr lang="de-DE" sz="1350">
              <a:solidFill>
                <a:srgbClr val="142B3C"/>
              </a:solidFill>
              <a:latin typeface="Century Gothic"/>
              <a:cs typeface="Century Gothic"/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2207AC2-CD47-C945-A60D-2E62C5545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de-DE" baseline="-25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de-DE"/>
              <a:t>-neutrale Wärmeversorgung</a:t>
            </a: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089E84F9-2268-D247-9071-15D9090E62EB}"/>
              </a:ext>
            </a:extLst>
          </p:cNvPr>
          <p:cNvSpPr txBox="1">
            <a:spLocks/>
          </p:cNvSpPr>
          <p:nvPr/>
        </p:nvSpPr>
        <p:spPr>
          <a:xfrm>
            <a:off x="722948" y="4788275"/>
            <a:ext cx="1851660" cy="12465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1480"/>
            <a:r>
              <a:rPr lang="de-DE" sz="810">
                <a:solidFill>
                  <a:srgbClr val="F04D06"/>
                </a:solidFill>
                <a:latin typeface="Arial"/>
              </a:rPr>
              <a:t>7.3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3EE3A95-95F8-424D-BA56-0F4E4998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43" y="1601228"/>
            <a:ext cx="4707149" cy="331169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E5763E1B-7248-D844-85CF-CEB00F193179}"/>
              </a:ext>
            </a:extLst>
          </p:cNvPr>
          <p:cNvSpPr txBox="1"/>
          <p:nvPr/>
        </p:nvSpPr>
        <p:spPr>
          <a:xfrm>
            <a:off x="3044686" y="1597619"/>
            <a:ext cx="128031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Schwimmbäder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FF86559-9775-9B46-822F-BF002520EC86}"/>
              </a:ext>
            </a:extLst>
          </p:cNvPr>
          <p:cNvSpPr txBox="1"/>
          <p:nvPr/>
        </p:nvSpPr>
        <p:spPr>
          <a:xfrm>
            <a:off x="6173566" y="1744032"/>
            <a:ext cx="147817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Wohnquartiere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4639E-8FE9-6142-9DB2-AFEC87F63C7E}"/>
              </a:ext>
            </a:extLst>
          </p:cNvPr>
          <p:cNvSpPr txBox="1"/>
          <p:nvPr/>
        </p:nvSpPr>
        <p:spPr>
          <a:xfrm>
            <a:off x="6705016" y="2898854"/>
            <a:ext cx="1274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Lagerhallen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6DB68C3-178B-8046-AEF8-01579459C3A8}"/>
              </a:ext>
            </a:extLst>
          </p:cNvPr>
          <p:cNvSpPr txBox="1"/>
          <p:nvPr/>
        </p:nvSpPr>
        <p:spPr>
          <a:xfrm>
            <a:off x="6336628" y="3804378"/>
            <a:ext cx="15683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Erneuerbare Energie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205145B-55C9-0F46-84D5-4AB1F78A2A18}"/>
              </a:ext>
            </a:extLst>
          </p:cNvPr>
          <p:cNvSpPr txBox="1"/>
          <p:nvPr/>
        </p:nvSpPr>
        <p:spPr>
          <a:xfrm>
            <a:off x="4381526" y="2801715"/>
            <a:ext cx="1274907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Industrieabwärme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B9AA96C-B18F-CB43-A560-36A44939B4B4}"/>
              </a:ext>
            </a:extLst>
          </p:cNvPr>
          <p:cNvSpPr txBox="1"/>
          <p:nvPr/>
        </p:nvSpPr>
        <p:spPr>
          <a:xfrm>
            <a:off x="3017200" y="3430139"/>
            <a:ext cx="1458000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Trocknungsprozesse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62B4602-9666-4044-8E2B-CD4548825A4F}"/>
              </a:ext>
            </a:extLst>
          </p:cNvPr>
          <p:cNvSpPr txBox="1"/>
          <p:nvPr/>
        </p:nvSpPr>
        <p:spPr>
          <a:xfrm>
            <a:off x="1622258" y="4033359"/>
            <a:ext cx="95235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Brauereien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5E5B81C-F560-F749-B87E-5044C06C2218}"/>
              </a:ext>
            </a:extLst>
          </p:cNvPr>
          <p:cNvSpPr txBox="1"/>
          <p:nvPr/>
        </p:nvSpPr>
        <p:spPr>
          <a:xfrm>
            <a:off x="3044685" y="4850599"/>
            <a:ext cx="119457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Schulzentren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364F73F-3880-724D-AA04-1077F7C18E79}"/>
              </a:ext>
            </a:extLst>
          </p:cNvPr>
          <p:cNvSpPr txBox="1"/>
          <p:nvPr/>
        </p:nvSpPr>
        <p:spPr>
          <a:xfrm>
            <a:off x="4854933" y="4850599"/>
            <a:ext cx="8630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Tierzucht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06C44FD-501C-1F4F-B46A-2394895DC54F}"/>
              </a:ext>
            </a:extLst>
          </p:cNvPr>
          <p:cNvSpPr txBox="1"/>
          <p:nvPr/>
        </p:nvSpPr>
        <p:spPr>
          <a:xfrm>
            <a:off x="1298311" y="1805936"/>
            <a:ext cx="115097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/>
            <a:r>
              <a:rPr lang="de-DE" sz="1080">
                <a:solidFill>
                  <a:srgbClr val="1A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Biogasanlagen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7E76BA-CCBF-DE72-BE9A-15149EBDA1A9}"/>
              </a:ext>
            </a:extLst>
          </p:cNvPr>
          <p:cNvSpPr txBox="1"/>
          <p:nvPr/>
        </p:nvSpPr>
        <p:spPr>
          <a:xfrm>
            <a:off x="173182" y="4726132"/>
            <a:ext cx="211281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de-DE" sz="90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4142A65-33CB-C987-1F3A-13BEBED43256}"/>
              </a:ext>
            </a:extLst>
          </p:cNvPr>
          <p:cNvSpPr txBox="1">
            <a:spLocks/>
          </p:cNvSpPr>
          <p:nvPr/>
        </p:nvSpPr>
        <p:spPr>
          <a:xfrm>
            <a:off x="1019175" y="881856"/>
            <a:ext cx="7734390" cy="254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/>
              <a:t>Möglichkeit für Intelligente mobile Nahwärmenetze –</a:t>
            </a:r>
            <a:br>
              <a:rPr lang="de-DE" sz="1600"/>
            </a:br>
            <a:r>
              <a:rPr lang="de-DE" sz="1600"/>
              <a:t>Smart Thermal Grids </a:t>
            </a:r>
          </a:p>
        </p:txBody>
      </p:sp>
    </p:spTree>
    <p:extLst>
      <p:ext uri="{BB962C8B-B14F-4D97-AF65-F5344CB8AC3E}">
        <p14:creationId xmlns:p14="http://schemas.microsoft.com/office/powerpoint/2010/main" val="137942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ku erfolg - sachsen.de">
            <a:extLst>
              <a:ext uri="{FF2B5EF4-FFF2-40B4-BE49-F238E27FC236}">
                <a16:creationId xmlns:a16="http://schemas.microsoft.com/office/drawing/2014/main" id="{0FF15B62-2CCB-4E00-BB0E-C7C7D1CA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410663"/>
            <a:ext cx="7570883" cy="339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2318B20-E207-43B5-8E35-6A780C581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281" y="1957557"/>
            <a:ext cx="987491" cy="640133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B4A38745-C53E-4D42-B0FB-E6A7E7829033}"/>
              </a:ext>
            </a:extLst>
          </p:cNvPr>
          <p:cNvSpPr/>
          <p:nvPr/>
        </p:nvSpPr>
        <p:spPr>
          <a:xfrm>
            <a:off x="762001" y="4258058"/>
            <a:ext cx="7619999" cy="7258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333" i="1">
                <a:solidFill>
                  <a:srgbClr val="142B3C"/>
                </a:solidFill>
                <a:latin typeface="Century Gothic"/>
                <a:cs typeface="Century Gothic"/>
              </a:rPr>
              <a:t>Smarte thermische Energienetze für Klimaschutz und regionale Wertschöpfung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E7C121-C5E7-5B48-94F7-6D050C07AB18}"/>
              </a:ext>
            </a:extLst>
          </p:cNvPr>
          <p:cNvSpPr txBox="1"/>
          <p:nvPr/>
        </p:nvSpPr>
        <p:spPr>
          <a:xfrm>
            <a:off x="524550" y="985339"/>
            <a:ext cx="7815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1"/>
              <a:t>PCM Energy gewann im Jahr 2021 den 3. Zukunftspreis von insgesamt 256 Bewerbern des Sächsischen Umweltministeriums SMEKUL mit der Idee eines mobilen thermischen Nahwärmenetzes (STG) aus Abwärme</a:t>
            </a:r>
          </a:p>
        </p:txBody>
      </p:sp>
    </p:spTree>
    <p:extLst>
      <p:ext uri="{BB962C8B-B14F-4D97-AF65-F5344CB8AC3E}">
        <p14:creationId xmlns:p14="http://schemas.microsoft.com/office/powerpoint/2010/main" val="72991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847241-C95F-464F-BA13-B776048858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21398E5-12A5-4BB3-8884-9DDEA4ADE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89" r="80799"/>
          <a:stretch/>
        </p:blipFill>
        <p:spPr>
          <a:xfrm>
            <a:off x="380999" y="4390064"/>
            <a:ext cx="995311" cy="966162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CA592AAF-2CD0-F51E-1752-B3CED6A2AFA3}"/>
              </a:ext>
            </a:extLst>
          </p:cNvPr>
          <p:cNvSpPr txBox="1">
            <a:spLocks/>
          </p:cNvSpPr>
          <p:nvPr/>
        </p:nvSpPr>
        <p:spPr>
          <a:xfrm>
            <a:off x="1115861" y="869145"/>
            <a:ext cx="708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>
                <a:solidFill>
                  <a:schemeClr val="bg1"/>
                </a:solidFill>
                <a:latin typeface="+mn-lt"/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32551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uppieren 302">
            <a:extLst>
              <a:ext uri="{FF2B5EF4-FFF2-40B4-BE49-F238E27FC236}">
                <a16:creationId xmlns:a16="http://schemas.microsoft.com/office/drawing/2014/main" id="{4725C17E-B794-D5BF-F8E9-96414AC82D8F}"/>
              </a:ext>
            </a:extLst>
          </p:cNvPr>
          <p:cNvGrpSpPr/>
          <p:nvPr/>
        </p:nvGrpSpPr>
        <p:grpSpPr>
          <a:xfrm>
            <a:off x="3766070" y="4217541"/>
            <a:ext cx="99016" cy="75777"/>
            <a:chOff x="3542709" y="3748511"/>
            <a:chExt cx="99016" cy="75777"/>
          </a:xfrm>
        </p:grpSpPr>
        <p:sp>
          <p:nvSpPr>
            <p:cNvPr id="304" name="Rechteck 303">
              <a:extLst>
                <a:ext uri="{FF2B5EF4-FFF2-40B4-BE49-F238E27FC236}">
                  <a16:creationId xmlns:a16="http://schemas.microsoft.com/office/drawing/2014/main" id="{AD24696C-96C1-3F27-741B-480416B257D0}"/>
                </a:ext>
              </a:extLst>
            </p:cNvPr>
            <p:cNvSpPr/>
            <p:nvPr/>
          </p:nvSpPr>
          <p:spPr>
            <a:xfrm>
              <a:off x="3542709" y="3748511"/>
              <a:ext cx="99015" cy="757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  <p:sp>
          <p:nvSpPr>
            <p:cNvPr id="305" name="Rechteck 304">
              <a:extLst>
                <a:ext uri="{FF2B5EF4-FFF2-40B4-BE49-F238E27FC236}">
                  <a16:creationId xmlns:a16="http://schemas.microsoft.com/office/drawing/2014/main" id="{98330826-70E8-C799-E2E4-D316555F8A85}"/>
                </a:ext>
              </a:extLst>
            </p:cNvPr>
            <p:cNvSpPr/>
            <p:nvPr/>
          </p:nvSpPr>
          <p:spPr>
            <a:xfrm>
              <a:off x="3567899" y="3763540"/>
              <a:ext cx="7382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302" name="Gruppieren 301">
            <a:extLst>
              <a:ext uri="{FF2B5EF4-FFF2-40B4-BE49-F238E27FC236}">
                <a16:creationId xmlns:a16="http://schemas.microsoft.com/office/drawing/2014/main" id="{EFC647B1-7F24-D9E4-5165-7B3BBF3D522E}"/>
              </a:ext>
            </a:extLst>
          </p:cNvPr>
          <p:cNvGrpSpPr/>
          <p:nvPr/>
        </p:nvGrpSpPr>
        <p:grpSpPr>
          <a:xfrm>
            <a:off x="3767651" y="4054353"/>
            <a:ext cx="99016" cy="75777"/>
            <a:chOff x="3542709" y="3748511"/>
            <a:chExt cx="99016" cy="75777"/>
          </a:xfrm>
        </p:grpSpPr>
        <p:sp>
          <p:nvSpPr>
            <p:cNvPr id="300" name="Rechteck 299">
              <a:extLst>
                <a:ext uri="{FF2B5EF4-FFF2-40B4-BE49-F238E27FC236}">
                  <a16:creationId xmlns:a16="http://schemas.microsoft.com/office/drawing/2014/main" id="{AFD66BB5-58B5-DF6A-B36C-B16E53FE7B43}"/>
                </a:ext>
              </a:extLst>
            </p:cNvPr>
            <p:cNvSpPr/>
            <p:nvPr/>
          </p:nvSpPr>
          <p:spPr>
            <a:xfrm>
              <a:off x="3542709" y="3748511"/>
              <a:ext cx="99015" cy="75777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  <p:sp>
          <p:nvSpPr>
            <p:cNvPr id="301" name="Rechteck 300">
              <a:extLst>
                <a:ext uri="{FF2B5EF4-FFF2-40B4-BE49-F238E27FC236}">
                  <a16:creationId xmlns:a16="http://schemas.microsoft.com/office/drawing/2014/main" id="{4924A100-26A3-4945-F3E5-6772471E4B6D}"/>
                </a:ext>
              </a:extLst>
            </p:cNvPr>
            <p:cNvSpPr/>
            <p:nvPr/>
          </p:nvSpPr>
          <p:spPr>
            <a:xfrm>
              <a:off x="3567899" y="3763540"/>
              <a:ext cx="7382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DC9E49B4-BA1F-4074-9BE4-FAF5F0FF1A7F}"/>
              </a:ext>
            </a:extLst>
          </p:cNvPr>
          <p:cNvSpPr/>
          <p:nvPr/>
        </p:nvSpPr>
        <p:spPr>
          <a:xfrm>
            <a:off x="723318" y="621956"/>
            <a:ext cx="8290507" cy="9660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r>
              <a:rPr lang="de-DE" sz="2000" b="1" dirty="0">
                <a:solidFill>
                  <a:schemeClr val="tx1"/>
                </a:solidFill>
                <a:latin typeface="Century Gothic"/>
                <a:cs typeface="Century Gothic"/>
              </a:rPr>
              <a:t>Einbindung in Heizanlage | Prinzip*: Rücklaufanhebung</a:t>
            </a:r>
            <a:endParaRPr lang="de-DE" sz="16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83027D1-487C-789E-E578-2AD2CBBF344A}"/>
              </a:ext>
            </a:extLst>
          </p:cNvPr>
          <p:cNvSpPr/>
          <p:nvPr/>
        </p:nvSpPr>
        <p:spPr>
          <a:xfrm>
            <a:off x="2183842" y="2391513"/>
            <a:ext cx="157424" cy="2652765"/>
          </a:xfrm>
          <a:prstGeom prst="rect">
            <a:avLst/>
          </a:prstGeom>
          <a:pattFill prst="wdUpDiag">
            <a:fgClr>
              <a:srgbClr val="53606D"/>
            </a:fgClr>
            <a:bgClr>
              <a:schemeClr val="bg1"/>
            </a:bgClr>
          </a:pattFill>
          <a:ln>
            <a:solidFill>
              <a:srgbClr val="536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B03F17-D2CF-CBF4-6663-7AA8A6B59D23}"/>
              </a:ext>
            </a:extLst>
          </p:cNvPr>
          <p:cNvSpPr/>
          <p:nvPr/>
        </p:nvSpPr>
        <p:spPr>
          <a:xfrm rot="5400000">
            <a:off x="4102995" y="1664602"/>
            <a:ext cx="157424" cy="6916778"/>
          </a:xfrm>
          <a:prstGeom prst="rect">
            <a:avLst/>
          </a:prstGeom>
          <a:pattFill prst="wdUpDiag">
            <a:fgClr>
              <a:srgbClr val="53606D"/>
            </a:fgClr>
            <a:bgClr>
              <a:schemeClr val="bg1"/>
            </a:bgClr>
          </a:pattFill>
          <a:ln>
            <a:solidFill>
              <a:srgbClr val="536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grpSp>
        <p:nvGrpSpPr>
          <p:cNvPr id="21" name="Grafik 19" descr="LKW Silhouette">
            <a:extLst>
              <a:ext uri="{FF2B5EF4-FFF2-40B4-BE49-F238E27FC236}">
                <a16:creationId xmlns:a16="http://schemas.microsoft.com/office/drawing/2014/main" id="{41ED19F8-9C2C-6F5D-B5B4-D7C771257D6E}"/>
              </a:ext>
            </a:extLst>
          </p:cNvPr>
          <p:cNvGrpSpPr/>
          <p:nvPr/>
        </p:nvGrpSpPr>
        <p:grpSpPr>
          <a:xfrm>
            <a:off x="3909714" y="2690702"/>
            <a:ext cx="4109637" cy="2335488"/>
            <a:chOff x="3909714" y="2787831"/>
            <a:chExt cx="4109637" cy="2335488"/>
          </a:xfrm>
          <a:solidFill>
            <a:srgbClr val="000000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A3BFBFD8-E21E-B092-E420-54BD398F8CD5}"/>
                </a:ext>
              </a:extLst>
            </p:cNvPr>
            <p:cNvSpPr/>
            <p:nvPr/>
          </p:nvSpPr>
          <p:spPr>
            <a:xfrm>
              <a:off x="4376718" y="4376112"/>
              <a:ext cx="747206" cy="747207"/>
            </a:xfrm>
            <a:custGeom>
              <a:avLst/>
              <a:gdLst>
                <a:gd name="connsiteX0" fmla="*/ 373603 w 747206"/>
                <a:gd name="connsiteY0" fmla="*/ 0 h 747207"/>
                <a:gd name="connsiteX1" fmla="*/ 0 w 747206"/>
                <a:gd name="connsiteY1" fmla="*/ 373604 h 747207"/>
                <a:gd name="connsiteX2" fmla="*/ 373603 w 747206"/>
                <a:gd name="connsiteY2" fmla="*/ 747207 h 747207"/>
                <a:gd name="connsiteX3" fmla="*/ 747207 w 747206"/>
                <a:gd name="connsiteY3" fmla="*/ 373604 h 747207"/>
                <a:gd name="connsiteX4" fmla="*/ 373603 w 747206"/>
                <a:gd name="connsiteY4" fmla="*/ 0 h 747207"/>
                <a:gd name="connsiteX5" fmla="*/ 373603 w 747206"/>
                <a:gd name="connsiteY5" fmla="*/ 653806 h 747207"/>
                <a:gd name="connsiteX6" fmla="*/ 93401 w 747206"/>
                <a:gd name="connsiteY6" fmla="*/ 373604 h 747207"/>
                <a:gd name="connsiteX7" fmla="*/ 373603 w 747206"/>
                <a:gd name="connsiteY7" fmla="*/ 93401 h 747207"/>
                <a:gd name="connsiteX8" fmla="*/ 653806 w 747206"/>
                <a:gd name="connsiteY8" fmla="*/ 373604 h 747207"/>
                <a:gd name="connsiteX9" fmla="*/ 373603 w 747206"/>
                <a:gd name="connsiteY9" fmla="*/ 653993 h 74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7206" h="747207">
                  <a:moveTo>
                    <a:pt x="373603" y="0"/>
                  </a:moveTo>
                  <a:cubicBezTo>
                    <a:pt x="167267" y="0"/>
                    <a:pt x="0" y="167267"/>
                    <a:pt x="0" y="373604"/>
                  </a:cubicBezTo>
                  <a:cubicBezTo>
                    <a:pt x="0" y="579940"/>
                    <a:pt x="167267" y="747207"/>
                    <a:pt x="373603" y="747207"/>
                  </a:cubicBezTo>
                  <a:cubicBezTo>
                    <a:pt x="579940" y="747207"/>
                    <a:pt x="747207" y="579940"/>
                    <a:pt x="747207" y="373604"/>
                  </a:cubicBezTo>
                  <a:cubicBezTo>
                    <a:pt x="746950" y="167374"/>
                    <a:pt x="579833" y="257"/>
                    <a:pt x="373603" y="0"/>
                  </a:cubicBezTo>
                  <a:close/>
                  <a:moveTo>
                    <a:pt x="373603" y="653806"/>
                  </a:moveTo>
                  <a:cubicBezTo>
                    <a:pt x="218852" y="653806"/>
                    <a:pt x="93401" y="528355"/>
                    <a:pt x="93401" y="373604"/>
                  </a:cubicBezTo>
                  <a:cubicBezTo>
                    <a:pt x="93401" y="218852"/>
                    <a:pt x="218852" y="93401"/>
                    <a:pt x="373603" y="93401"/>
                  </a:cubicBezTo>
                  <a:cubicBezTo>
                    <a:pt x="528355" y="93401"/>
                    <a:pt x="653806" y="218852"/>
                    <a:pt x="653806" y="373604"/>
                  </a:cubicBezTo>
                  <a:cubicBezTo>
                    <a:pt x="653703" y="528341"/>
                    <a:pt x="528341" y="653787"/>
                    <a:pt x="373603" y="653993"/>
                  </a:cubicBezTo>
                  <a:close/>
                </a:path>
              </a:pathLst>
            </a:custGeom>
            <a:solidFill>
              <a:schemeClr val="accent1"/>
            </a:solidFill>
            <a:ln w="46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8C48542C-26BB-4261-2076-45BC35C91787}"/>
                </a:ext>
              </a:extLst>
            </p:cNvPr>
            <p:cNvSpPr/>
            <p:nvPr/>
          </p:nvSpPr>
          <p:spPr>
            <a:xfrm>
              <a:off x="3909714" y="2787831"/>
              <a:ext cx="4109637" cy="1961978"/>
            </a:xfrm>
            <a:custGeom>
              <a:avLst/>
              <a:gdLst>
                <a:gd name="connsiteX0" fmla="*/ 4034917 w 4109637"/>
                <a:gd name="connsiteY0" fmla="*/ 1158498 h 1961978"/>
                <a:gd name="connsiteX1" fmla="*/ 3787405 w 4109637"/>
                <a:gd name="connsiteY1" fmla="*/ 971696 h 1961978"/>
                <a:gd name="connsiteX2" fmla="*/ 3722024 w 4109637"/>
                <a:gd name="connsiteY2" fmla="*/ 873625 h 1961978"/>
                <a:gd name="connsiteX3" fmla="*/ 3628623 w 4109637"/>
                <a:gd name="connsiteY3" fmla="*/ 551392 h 1961978"/>
                <a:gd name="connsiteX4" fmla="*/ 3269030 w 4109637"/>
                <a:gd name="connsiteY4" fmla="*/ 280203 h 1961978"/>
                <a:gd name="connsiteX5" fmla="*/ 2802026 w 4109637"/>
                <a:gd name="connsiteY5" fmla="*/ 280203 h 1961978"/>
                <a:gd name="connsiteX6" fmla="*/ 2802026 w 4109637"/>
                <a:gd name="connsiteY6" fmla="*/ 0 h 1961978"/>
                <a:gd name="connsiteX7" fmla="*/ 0 w 4109637"/>
                <a:gd name="connsiteY7" fmla="*/ 0 h 1961978"/>
                <a:gd name="connsiteX8" fmla="*/ 0 w 4109637"/>
                <a:gd name="connsiteY8" fmla="*/ 1961978 h 1961978"/>
                <a:gd name="connsiteX9" fmla="*/ 373603 w 4109637"/>
                <a:gd name="connsiteY9" fmla="*/ 1961978 h 1961978"/>
                <a:gd name="connsiteX10" fmla="*/ 382944 w 4109637"/>
                <a:gd name="connsiteY10" fmla="*/ 1868578 h 1961978"/>
                <a:gd name="connsiteX11" fmla="*/ 93401 w 4109637"/>
                <a:gd name="connsiteY11" fmla="*/ 1868578 h 1961978"/>
                <a:gd name="connsiteX12" fmla="*/ 93401 w 4109637"/>
                <a:gd name="connsiteY12" fmla="*/ 1258436 h 1961978"/>
                <a:gd name="connsiteX13" fmla="*/ 2708625 w 4109637"/>
                <a:gd name="connsiteY13" fmla="*/ 1258436 h 1961978"/>
                <a:gd name="connsiteX14" fmla="*/ 2708625 w 4109637"/>
                <a:gd name="connsiteY14" fmla="*/ 1868578 h 1961978"/>
                <a:gd name="connsiteX15" fmla="*/ 1298272 w 4109637"/>
                <a:gd name="connsiteY15" fmla="*/ 1868578 h 1961978"/>
                <a:gd name="connsiteX16" fmla="*/ 1307612 w 4109637"/>
                <a:gd name="connsiteY16" fmla="*/ 1961978 h 1961978"/>
                <a:gd name="connsiteX17" fmla="*/ 2848726 w 4109637"/>
                <a:gd name="connsiteY17" fmla="*/ 1961978 h 1961978"/>
                <a:gd name="connsiteX18" fmla="*/ 2858066 w 4109637"/>
                <a:gd name="connsiteY18" fmla="*/ 1868578 h 1961978"/>
                <a:gd name="connsiteX19" fmla="*/ 2802026 w 4109637"/>
                <a:gd name="connsiteY19" fmla="*/ 1868578 h 1961978"/>
                <a:gd name="connsiteX20" fmla="*/ 2802026 w 4109637"/>
                <a:gd name="connsiteY20" fmla="*/ 373603 h 1961978"/>
                <a:gd name="connsiteX21" fmla="*/ 2988827 w 4109637"/>
                <a:gd name="connsiteY21" fmla="*/ 373603 h 1961978"/>
                <a:gd name="connsiteX22" fmla="*/ 2988827 w 4109637"/>
                <a:gd name="connsiteY22" fmla="*/ 1024934 h 1961978"/>
                <a:gd name="connsiteX23" fmla="*/ 3707080 w 4109637"/>
                <a:gd name="connsiteY23" fmla="*/ 1024934 h 1961978"/>
                <a:gd name="connsiteX24" fmla="*/ 3732158 w 4109637"/>
                <a:gd name="connsiteY24" fmla="*/ 1046837 h 1961978"/>
                <a:gd name="connsiteX25" fmla="*/ 3977662 w 4109637"/>
                <a:gd name="connsiteY25" fmla="*/ 1232191 h 1961978"/>
                <a:gd name="connsiteX26" fmla="*/ 4016237 w 4109637"/>
                <a:gd name="connsiteY26" fmla="*/ 1307986 h 1961978"/>
                <a:gd name="connsiteX27" fmla="*/ 4016237 w 4109637"/>
                <a:gd name="connsiteY27" fmla="*/ 1774990 h 1961978"/>
                <a:gd name="connsiteX28" fmla="*/ 3922836 w 4109637"/>
                <a:gd name="connsiteY28" fmla="*/ 1868391 h 1961978"/>
                <a:gd name="connsiteX29" fmla="*/ 3773395 w 4109637"/>
                <a:gd name="connsiteY29" fmla="*/ 1868391 h 1961978"/>
                <a:gd name="connsiteX30" fmla="*/ 3782735 w 4109637"/>
                <a:gd name="connsiteY30" fmla="*/ 1961792 h 1961978"/>
                <a:gd name="connsiteX31" fmla="*/ 3922836 w 4109637"/>
                <a:gd name="connsiteY31" fmla="*/ 1961792 h 1961978"/>
                <a:gd name="connsiteX32" fmla="*/ 4109638 w 4109637"/>
                <a:gd name="connsiteY32" fmla="*/ 1774990 h 1961978"/>
                <a:gd name="connsiteX33" fmla="*/ 4109638 w 4109637"/>
                <a:gd name="connsiteY33" fmla="*/ 1307986 h 1961978"/>
                <a:gd name="connsiteX34" fmla="*/ 4034917 w 4109637"/>
                <a:gd name="connsiteY34" fmla="*/ 1158498 h 1961978"/>
                <a:gd name="connsiteX35" fmla="*/ 2708625 w 4109637"/>
                <a:gd name="connsiteY35" fmla="*/ 1165036 h 1961978"/>
                <a:gd name="connsiteX36" fmla="*/ 93401 w 4109637"/>
                <a:gd name="connsiteY36" fmla="*/ 1165036 h 1961978"/>
                <a:gd name="connsiteX37" fmla="*/ 93401 w 4109637"/>
                <a:gd name="connsiteY37" fmla="*/ 93401 h 1961978"/>
                <a:gd name="connsiteX38" fmla="*/ 2708625 w 4109637"/>
                <a:gd name="connsiteY38" fmla="*/ 93401 h 1961978"/>
                <a:gd name="connsiteX39" fmla="*/ 3082228 w 4109637"/>
                <a:gd name="connsiteY39" fmla="*/ 373603 h 1961978"/>
                <a:gd name="connsiteX40" fmla="*/ 3269030 w 4109637"/>
                <a:gd name="connsiteY40" fmla="*/ 373603 h 1961978"/>
                <a:gd name="connsiteX41" fmla="*/ 3538958 w 4109637"/>
                <a:gd name="connsiteY41" fmla="*/ 577124 h 1961978"/>
                <a:gd name="connsiteX42" fmla="*/ 3631939 w 4109637"/>
                <a:gd name="connsiteY42" fmla="*/ 897956 h 1961978"/>
                <a:gd name="connsiteX43" fmla="*/ 3643708 w 4109637"/>
                <a:gd name="connsiteY43" fmla="*/ 931440 h 1961978"/>
                <a:gd name="connsiteX44" fmla="*/ 3082228 w 4109637"/>
                <a:gd name="connsiteY44" fmla="*/ 931440 h 196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109637" h="1961978">
                  <a:moveTo>
                    <a:pt x="4034917" y="1158498"/>
                  </a:moveTo>
                  <a:lnTo>
                    <a:pt x="3787405" y="971696"/>
                  </a:lnTo>
                  <a:cubicBezTo>
                    <a:pt x="3754948" y="947533"/>
                    <a:pt x="3731845" y="912881"/>
                    <a:pt x="3722024" y="873625"/>
                  </a:cubicBezTo>
                  <a:lnTo>
                    <a:pt x="3628623" y="551392"/>
                  </a:lnTo>
                  <a:cubicBezTo>
                    <a:pt x="3581078" y="392003"/>
                    <a:pt x="3435349" y="282099"/>
                    <a:pt x="3269030" y="280203"/>
                  </a:cubicBezTo>
                  <a:lnTo>
                    <a:pt x="2802026" y="280203"/>
                  </a:lnTo>
                  <a:lnTo>
                    <a:pt x="2802026" y="0"/>
                  </a:lnTo>
                  <a:lnTo>
                    <a:pt x="0" y="0"/>
                  </a:lnTo>
                  <a:lnTo>
                    <a:pt x="0" y="1961978"/>
                  </a:lnTo>
                  <a:lnTo>
                    <a:pt x="373603" y="1961978"/>
                  </a:lnTo>
                  <a:cubicBezTo>
                    <a:pt x="373589" y="1930610"/>
                    <a:pt x="376718" y="1899321"/>
                    <a:pt x="382944" y="1868578"/>
                  </a:cubicBezTo>
                  <a:lnTo>
                    <a:pt x="93401" y="1868578"/>
                  </a:lnTo>
                  <a:lnTo>
                    <a:pt x="93401" y="1258436"/>
                  </a:lnTo>
                  <a:lnTo>
                    <a:pt x="2708625" y="1258436"/>
                  </a:lnTo>
                  <a:lnTo>
                    <a:pt x="2708625" y="1868578"/>
                  </a:lnTo>
                  <a:lnTo>
                    <a:pt x="1298272" y="1868578"/>
                  </a:lnTo>
                  <a:cubicBezTo>
                    <a:pt x="1304520" y="1899316"/>
                    <a:pt x="1307649" y="1930610"/>
                    <a:pt x="1307612" y="1961978"/>
                  </a:cubicBezTo>
                  <a:lnTo>
                    <a:pt x="2848726" y="1961978"/>
                  </a:lnTo>
                  <a:cubicBezTo>
                    <a:pt x="2848712" y="1930610"/>
                    <a:pt x="2851841" y="1899321"/>
                    <a:pt x="2858066" y="1868578"/>
                  </a:cubicBezTo>
                  <a:lnTo>
                    <a:pt x="2802026" y="1868578"/>
                  </a:lnTo>
                  <a:lnTo>
                    <a:pt x="2802026" y="373603"/>
                  </a:lnTo>
                  <a:lnTo>
                    <a:pt x="2988827" y="373603"/>
                  </a:lnTo>
                  <a:lnTo>
                    <a:pt x="2988827" y="1024934"/>
                  </a:lnTo>
                  <a:lnTo>
                    <a:pt x="3707080" y="1024934"/>
                  </a:lnTo>
                  <a:cubicBezTo>
                    <a:pt x="3714949" y="1032780"/>
                    <a:pt x="3723327" y="1040098"/>
                    <a:pt x="3732158" y="1046837"/>
                  </a:cubicBezTo>
                  <a:lnTo>
                    <a:pt x="3977662" y="1232191"/>
                  </a:lnTo>
                  <a:cubicBezTo>
                    <a:pt x="4001722" y="1249988"/>
                    <a:pt x="4016008" y="1278060"/>
                    <a:pt x="4016237" y="1307986"/>
                  </a:cubicBezTo>
                  <a:lnTo>
                    <a:pt x="4016237" y="1774990"/>
                  </a:lnTo>
                  <a:cubicBezTo>
                    <a:pt x="4016237" y="1826575"/>
                    <a:pt x="3974421" y="1868391"/>
                    <a:pt x="3922836" y="1868391"/>
                  </a:cubicBezTo>
                  <a:lnTo>
                    <a:pt x="3773395" y="1868391"/>
                  </a:lnTo>
                  <a:cubicBezTo>
                    <a:pt x="3779643" y="1899129"/>
                    <a:pt x="3782772" y="1930423"/>
                    <a:pt x="3782735" y="1961792"/>
                  </a:cubicBezTo>
                  <a:lnTo>
                    <a:pt x="3922836" y="1961792"/>
                  </a:lnTo>
                  <a:cubicBezTo>
                    <a:pt x="4025866" y="1961460"/>
                    <a:pt x="4109306" y="1878021"/>
                    <a:pt x="4109638" y="1774990"/>
                  </a:cubicBezTo>
                  <a:lnTo>
                    <a:pt x="4109638" y="1307986"/>
                  </a:lnTo>
                  <a:cubicBezTo>
                    <a:pt x="4109446" y="1249222"/>
                    <a:pt x="4081809" y="1193920"/>
                    <a:pt x="4034917" y="1158498"/>
                  </a:cubicBezTo>
                  <a:close/>
                  <a:moveTo>
                    <a:pt x="2708625" y="1165036"/>
                  </a:moveTo>
                  <a:lnTo>
                    <a:pt x="93401" y="1165036"/>
                  </a:lnTo>
                  <a:lnTo>
                    <a:pt x="93401" y="93401"/>
                  </a:lnTo>
                  <a:lnTo>
                    <a:pt x="2708625" y="93401"/>
                  </a:lnTo>
                  <a:close/>
                  <a:moveTo>
                    <a:pt x="3082228" y="373603"/>
                  </a:moveTo>
                  <a:lnTo>
                    <a:pt x="3269030" y="373603"/>
                  </a:lnTo>
                  <a:cubicBezTo>
                    <a:pt x="3393594" y="375803"/>
                    <a:pt x="3502574" y="457968"/>
                    <a:pt x="3538958" y="577124"/>
                  </a:cubicBezTo>
                  <a:lnTo>
                    <a:pt x="3631939" y="897956"/>
                  </a:lnTo>
                  <a:cubicBezTo>
                    <a:pt x="3635115" y="909365"/>
                    <a:pt x="3639042" y="920554"/>
                    <a:pt x="3643708" y="931440"/>
                  </a:cubicBezTo>
                  <a:lnTo>
                    <a:pt x="3082228" y="931440"/>
                  </a:lnTo>
                  <a:close/>
                </a:path>
              </a:pathLst>
            </a:custGeom>
            <a:solidFill>
              <a:schemeClr val="accent1"/>
            </a:solidFill>
            <a:ln w="46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BFAD0BA1-CDD2-01F4-5A9A-9EE6E54DC6AA}"/>
                </a:ext>
              </a:extLst>
            </p:cNvPr>
            <p:cNvSpPr/>
            <p:nvPr/>
          </p:nvSpPr>
          <p:spPr>
            <a:xfrm>
              <a:off x="6851841" y="4376112"/>
              <a:ext cx="747206" cy="747207"/>
            </a:xfrm>
            <a:custGeom>
              <a:avLst/>
              <a:gdLst>
                <a:gd name="connsiteX0" fmla="*/ 373603 w 747206"/>
                <a:gd name="connsiteY0" fmla="*/ 0 h 747207"/>
                <a:gd name="connsiteX1" fmla="*/ 0 w 747206"/>
                <a:gd name="connsiteY1" fmla="*/ 373604 h 747207"/>
                <a:gd name="connsiteX2" fmla="*/ 373603 w 747206"/>
                <a:gd name="connsiteY2" fmla="*/ 747207 h 747207"/>
                <a:gd name="connsiteX3" fmla="*/ 747207 w 747206"/>
                <a:gd name="connsiteY3" fmla="*/ 373604 h 747207"/>
                <a:gd name="connsiteX4" fmla="*/ 373603 w 747206"/>
                <a:gd name="connsiteY4" fmla="*/ 0 h 747207"/>
                <a:gd name="connsiteX5" fmla="*/ 373603 w 747206"/>
                <a:gd name="connsiteY5" fmla="*/ 653806 h 747207"/>
                <a:gd name="connsiteX6" fmla="*/ 93401 w 747206"/>
                <a:gd name="connsiteY6" fmla="*/ 373604 h 747207"/>
                <a:gd name="connsiteX7" fmla="*/ 373603 w 747206"/>
                <a:gd name="connsiteY7" fmla="*/ 93401 h 747207"/>
                <a:gd name="connsiteX8" fmla="*/ 653806 w 747206"/>
                <a:gd name="connsiteY8" fmla="*/ 373604 h 747207"/>
                <a:gd name="connsiteX9" fmla="*/ 373603 w 747206"/>
                <a:gd name="connsiteY9" fmla="*/ 653993 h 74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7206" h="747207">
                  <a:moveTo>
                    <a:pt x="373603" y="0"/>
                  </a:moveTo>
                  <a:cubicBezTo>
                    <a:pt x="167267" y="0"/>
                    <a:pt x="0" y="167267"/>
                    <a:pt x="0" y="373604"/>
                  </a:cubicBezTo>
                  <a:cubicBezTo>
                    <a:pt x="0" y="579940"/>
                    <a:pt x="167267" y="747207"/>
                    <a:pt x="373603" y="747207"/>
                  </a:cubicBezTo>
                  <a:cubicBezTo>
                    <a:pt x="579940" y="747207"/>
                    <a:pt x="747207" y="579940"/>
                    <a:pt x="747207" y="373604"/>
                  </a:cubicBezTo>
                  <a:cubicBezTo>
                    <a:pt x="746950" y="167374"/>
                    <a:pt x="579833" y="257"/>
                    <a:pt x="373603" y="0"/>
                  </a:cubicBezTo>
                  <a:close/>
                  <a:moveTo>
                    <a:pt x="373603" y="653806"/>
                  </a:moveTo>
                  <a:cubicBezTo>
                    <a:pt x="218852" y="653806"/>
                    <a:pt x="93401" y="528355"/>
                    <a:pt x="93401" y="373604"/>
                  </a:cubicBezTo>
                  <a:cubicBezTo>
                    <a:pt x="93401" y="218852"/>
                    <a:pt x="218852" y="93401"/>
                    <a:pt x="373603" y="93401"/>
                  </a:cubicBezTo>
                  <a:cubicBezTo>
                    <a:pt x="528355" y="93401"/>
                    <a:pt x="653806" y="218852"/>
                    <a:pt x="653806" y="373604"/>
                  </a:cubicBezTo>
                  <a:cubicBezTo>
                    <a:pt x="653703" y="528341"/>
                    <a:pt x="528341" y="653787"/>
                    <a:pt x="373603" y="653993"/>
                  </a:cubicBezTo>
                  <a:close/>
                </a:path>
              </a:pathLst>
            </a:custGeom>
            <a:solidFill>
              <a:schemeClr val="accent1"/>
            </a:solidFill>
            <a:ln w="46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30" name="Rechteck 229">
            <a:extLst>
              <a:ext uri="{FF2B5EF4-FFF2-40B4-BE49-F238E27FC236}">
                <a16:creationId xmlns:a16="http://schemas.microsoft.com/office/drawing/2014/main" id="{E2308560-010F-7A18-4C3E-EC0C400BD9E8}"/>
              </a:ext>
            </a:extLst>
          </p:cNvPr>
          <p:cNvSpPr/>
          <p:nvPr/>
        </p:nvSpPr>
        <p:spPr>
          <a:xfrm>
            <a:off x="693177" y="3851145"/>
            <a:ext cx="529377" cy="1059777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231" name="Rechteck 230">
            <a:extLst>
              <a:ext uri="{FF2B5EF4-FFF2-40B4-BE49-F238E27FC236}">
                <a16:creationId xmlns:a16="http://schemas.microsoft.com/office/drawing/2014/main" id="{BC3B6FFA-C6F8-FE55-8FDE-017D737DE60A}"/>
              </a:ext>
            </a:extLst>
          </p:cNvPr>
          <p:cNvSpPr/>
          <p:nvPr/>
        </p:nvSpPr>
        <p:spPr>
          <a:xfrm>
            <a:off x="542615" y="3545872"/>
            <a:ext cx="187569" cy="1497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233" name="Rechteck 232">
            <a:extLst>
              <a:ext uri="{FF2B5EF4-FFF2-40B4-BE49-F238E27FC236}">
                <a16:creationId xmlns:a16="http://schemas.microsoft.com/office/drawing/2014/main" id="{7B47F7C4-B456-FFCA-8EB8-7CE665F15077}"/>
              </a:ext>
            </a:extLst>
          </p:cNvPr>
          <p:cNvSpPr/>
          <p:nvPr/>
        </p:nvSpPr>
        <p:spPr>
          <a:xfrm>
            <a:off x="657065" y="1543263"/>
            <a:ext cx="3078852" cy="2535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e-DE" sz="1000">
                <a:solidFill>
                  <a:schemeClr val="tx1"/>
                </a:solidFill>
                <a:latin typeface="Century Gothic"/>
                <a:cs typeface="Century Gothic"/>
              </a:rPr>
              <a:t>Sekundär-Seite | Wärme-Senke</a:t>
            </a:r>
          </a:p>
        </p:txBody>
      </p:sp>
      <p:sp>
        <p:nvSpPr>
          <p:cNvPr id="234" name="Geschweifte Klammer rechts 233">
            <a:extLst>
              <a:ext uri="{FF2B5EF4-FFF2-40B4-BE49-F238E27FC236}">
                <a16:creationId xmlns:a16="http://schemas.microsoft.com/office/drawing/2014/main" id="{6601B445-FA76-20E2-7815-66A9A691D075}"/>
              </a:ext>
            </a:extLst>
          </p:cNvPr>
          <p:cNvSpPr/>
          <p:nvPr/>
        </p:nvSpPr>
        <p:spPr>
          <a:xfrm rot="16200000">
            <a:off x="2057588" y="333538"/>
            <a:ext cx="277806" cy="307885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5" name="Rechteck 234">
            <a:extLst>
              <a:ext uri="{FF2B5EF4-FFF2-40B4-BE49-F238E27FC236}">
                <a16:creationId xmlns:a16="http://schemas.microsoft.com/office/drawing/2014/main" id="{04C8390E-96D7-1EA8-FC21-3FBC10D7C80E}"/>
              </a:ext>
            </a:extLst>
          </p:cNvPr>
          <p:cNvSpPr/>
          <p:nvPr/>
        </p:nvSpPr>
        <p:spPr>
          <a:xfrm>
            <a:off x="3840988" y="1538697"/>
            <a:ext cx="2848320" cy="2626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e-DE" sz="1000">
                <a:solidFill>
                  <a:schemeClr val="tx1"/>
                </a:solidFill>
                <a:latin typeface="Century Gothic"/>
                <a:cs typeface="Century Gothic"/>
              </a:rPr>
              <a:t>Primär-Seite | mobiler </a:t>
            </a:r>
            <a:r>
              <a:rPr lang="de-DE" sz="1000" err="1">
                <a:solidFill>
                  <a:schemeClr val="tx1"/>
                </a:solidFill>
                <a:latin typeface="Century Gothic"/>
                <a:cs typeface="Century Gothic"/>
              </a:rPr>
              <a:t>Latentwärmespeicher</a:t>
            </a:r>
            <a:endParaRPr lang="de-DE" sz="100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236" name="Geschweifte Klammer rechts 235">
            <a:extLst>
              <a:ext uri="{FF2B5EF4-FFF2-40B4-BE49-F238E27FC236}">
                <a16:creationId xmlns:a16="http://schemas.microsoft.com/office/drawing/2014/main" id="{4ABFABA3-98F9-EAC9-4DD1-928C1FE7F880}"/>
              </a:ext>
            </a:extLst>
          </p:cNvPr>
          <p:cNvSpPr/>
          <p:nvPr/>
        </p:nvSpPr>
        <p:spPr>
          <a:xfrm rot="16200000">
            <a:off x="5126245" y="449875"/>
            <a:ext cx="277806" cy="284831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58" name="Gerader Verbinder 257">
            <a:extLst>
              <a:ext uri="{FF2B5EF4-FFF2-40B4-BE49-F238E27FC236}">
                <a16:creationId xmlns:a16="http://schemas.microsoft.com/office/drawing/2014/main" id="{AD4B3E50-417B-3AD4-DDD1-B64A0F52B579}"/>
              </a:ext>
            </a:extLst>
          </p:cNvPr>
          <p:cNvCxnSpPr>
            <a:cxnSpLocks/>
            <a:stCxn id="3" idx="6"/>
            <a:endCxn id="8" idx="0"/>
          </p:cNvCxnSpPr>
          <p:nvPr/>
        </p:nvCxnSpPr>
        <p:spPr>
          <a:xfrm>
            <a:off x="1245277" y="4751314"/>
            <a:ext cx="1188360" cy="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Gerader Verbinder 263">
            <a:extLst>
              <a:ext uri="{FF2B5EF4-FFF2-40B4-BE49-F238E27FC236}">
                <a16:creationId xmlns:a16="http://schemas.microsoft.com/office/drawing/2014/main" id="{5BDF37BC-A9C5-A0A0-7087-64EF82F33D11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297224" y="4011519"/>
            <a:ext cx="1136473" cy="4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2E49795-6E17-8A13-BE4A-883C7669B945}"/>
              </a:ext>
            </a:extLst>
          </p:cNvPr>
          <p:cNvGrpSpPr/>
          <p:nvPr/>
        </p:nvGrpSpPr>
        <p:grpSpPr>
          <a:xfrm>
            <a:off x="3825875" y="2034850"/>
            <a:ext cx="3432837" cy="2223859"/>
            <a:chOff x="3825875" y="2034850"/>
            <a:chExt cx="3432837" cy="2223859"/>
          </a:xfrm>
        </p:grpSpPr>
        <p:cxnSp>
          <p:nvCxnSpPr>
            <p:cNvPr id="270" name="Gerader Verbinder 269">
              <a:extLst>
                <a:ext uri="{FF2B5EF4-FFF2-40B4-BE49-F238E27FC236}">
                  <a16:creationId xmlns:a16="http://schemas.microsoft.com/office/drawing/2014/main" id="{AE05E687-45F0-4C70-BF97-C4A8B2605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6483" y="3176326"/>
              <a:ext cx="505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3" name="Gerader Verbinder 292">
              <a:extLst>
                <a:ext uri="{FF2B5EF4-FFF2-40B4-BE49-F238E27FC236}">
                  <a16:creationId xmlns:a16="http://schemas.microsoft.com/office/drawing/2014/main" id="{7A246D6E-7687-48F7-A6CF-7FBF60DA2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5252" y="3578018"/>
              <a:ext cx="505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Gerader Verbinder 184">
              <a:extLst>
                <a:ext uri="{FF2B5EF4-FFF2-40B4-BE49-F238E27FC236}">
                  <a16:creationId xmlns:a16="http://schemas.microsoft.com/office/drawing/2014/main" id="{6DCB1E4D-923F-7AEC-3AC7-11EBD028D734}"/>
                </a:ext>
              </a:extLst>
            </p:cNvPr>
            <p:cNvCxnSpPr>
              <a:stCxn id="155" idx="6"/>
            </p:cNvCxnSpPr>
            <p:nvPr/>
          </p:nvCxnSpPr>
          <p:spPr>
            <a:xfrm flipH="1">
              <a:off x="4321698" y="3585990"/>
              <a:ext cx="146607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Rechteck 173">
              <a:extLst>
                <a:ext uri="{FF2B5EF4-FFF2-40B4-BE49-F238E27FC236}">
                  <a16:creationId xmlns:a16="http://schemas.microsoft.com/office/drawing/2014/main" id="{7549D1F6-B01C-2844-8D87-1210E22CF59B}"/>
                </a:ext>
              </a:extLst>
            </p:cNvPr>
            <p:cNvSpPr/>
            <p:nvPr/>
          </p:nvSpPr>
          <p:spPr>
            <a:xfrm>
              <a:off x="4962378" y="3365248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75" name="Rechteck 174">
              <a:extLst>
                <a:ext uri="{FF2B5EF4-FFF2-40B4-BE49-F238E27FC236}">
                  <a16:creationId xmlns:a16="http://schemas.microsoft.com/office/drawing/2014/main" id="{141BEA27-46B0-1731-EA23-556E0E6995EE}"/>
                </a:ext>
              </a:extLst>
            </p:cNvPr>
            <p:cNvSpPr/>
            <p:nvPr/>
          </p:nvSpPr>
          <p:spPr>
            <a:xfrm>
              <a:off x="5503013" y="3365248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76" name="Rechteck 175">
              <a:extLst>
                <a:ext uri="{FF2B5EF4-FFF2-40B4-BE49-F238E27FC236}">
                  <a16:creationId xmlns:a16="http://schemas.microsoft.com/office/drawing/2014/main" id="{6D52D532-A11D-98BE-11A2-CE82802BE271}"/>
                </a:ext>
              </a:extLst>
            </p:cNvPr>
            <p:cNvSpPr/>
            <p:nvPr/>
          </p:nvSpPr>
          <p:spPr>
            <a:xfrm>
              <a:off x="6043647" y="3365248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68" name="Rechteck 167">
              <a:extLst>
                <a:ext uri="{FF2B5EF4-FFF2-40B4-BE49-F238E27FC236}">
                  <a16:creationId xmlns:a16="http://schemas.microsoft.com/office/drawing/2014/main" id="{F3FC0ADF-DEAA-CF61-8C99-B2F6EC98EFAE}"/>
                </a:ext>
              </a:extLst>
            </p:cNvPr>
            <p:cNvSpPr/>
            <p:nvPr/>
          </p:nvSpPr>
          <p:spPr>
            <a:xfrm>
              <a:off x="4932300" y="3393120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69" name="Rechteck 168">
              <a:extLst>
                <a:ext uri="{FF2B5EF4-FFF2-40B4-BE49-F238E27FC236}">
                  <a16:creationId xmlns:a16="http://schemas.microsoft.com/office/drawing/2014/main" id="{277B7375-95FF-28F0-1F4F-740436BB902F}"/>
                </a:ext>
              </a:extLst>
            </p:cNvPr>
            <p:cNvSpPr/>
            <p:nvPr/>
          </p:nvSpPr>
          <p:spPr>
            <a:xfrm>
              <a:off x="5472935" y="3393120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70" name="Rechteck 169">
              <a:extLst>
                <a:ext uri="{FF2B5EF4-FFF2-40B4-BE49-F238E27FC236}">
                  <a16:creationId xmlns:a16="http://schemas.microsoft.com/office/drawing/2014/main" id="{F646F6F9-DD26-CEDE-B259-00C87C84BE75}"/>
                </a:ext>
              </a:extLst>
            </p:cNvPr>
            <p:cNvSpPr/>
            <p:nvPr/>
          </p:nvSpPr>
          <p:spPr>
            <a:xfrm>
              <a:off x="6013569" y="3393120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grpSp>
          <p:nvGrpSpPr>
            <p:cNvPr id="154" name="Gruppieren 153">
              <a:extLst>
                <a:ext uri="{FF2B5EF4-FFF2-40B4-BE49-F238E27FC236}">
                  <a16:creationId xmlns:a16="http://schemas.microsoft.com/office/drawing/2014/main" id="{5660CB9D-52D8-BC57-9260-D936434CA5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8305" y="3447123"/>
              <a:ext cx="277735" cy="277735"/>
              <a:chOff x="3104213" y="2582479"/>
              <a:chExt cx="540000" cy="540000"/>
            </a:xfrm>
          </p:grpSpPr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E1F6AD09-03C1-51E8-4742-29C1A45A32AC}"/>
                  </a:ext>
                </a:extLst>
              </p:cNvPr>
              <p:cNvSpPr/>
              <p:nvPr/>
            </p:nvSpPr>
            <p:spPr>
              <a:xfrm rot="10800000">
                <a:off x="3104213" y="2582479"/>
                <a:ext cx="540000" cy="54000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cxnSp>
            <p:nvCxnSpPr>
              <p:cNvPr id="156" name="Gerader Verbinder 155">
                <a:extLst>
                  <a:ext uri="{FF2B5EF4-FFF2-40B4-BE49-F238E27FC236}">
                    <a16:creationId xmlns:a16="http://schemas.microsoft.com/office/drawing/2014/main" id="{F4AD8B7E-4DAB-00C2-1C22-D872773C0A77}"/>
                  </a:ext>
                </a:extLst>
              </p:cNvPr>
              <p:cNvCxnSpPr>
                <a:cxnSpLocks/>
                <a:stCxn id="155" idx="0"/>
                <a:endCxn id="155" idx="6"/>
              </p:cNvCxnSpPr>
              <p:nvPr/>
            </p:nvCxnSpPr>
            <p:spPr>
              <a:xfrm flipH="1" flipV="1">
                <a:off x="3104213" y="2852479"/>
                <a:ext cx="270000" cy="27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CFB191E7-885F-2658-0DDD-4928B386A2FC}"/>
                  </a:ext>
                </a:extLst>
              </p:cNvPr>
              <p:cNvCxnSpPr>
                <a:cxnSpLocks/>
                <a:stCxn id="155" idx="4"/>
                <a:endCxn id="155" idx="6"/>
              </p:cNvCxnSpPr>
              <p:nvPr/>
            </p:nvCxnSpPr>
            <p:spPr>
              <a:xfrm flipH="1">
                <a:off x="3104213" y="2582479"/>
                <a:ext cx="270000" cy="27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uppieren 157">
              <a:extLst>
                <a:ext uri="{FF2B5EF4-FFF2-40B4-BE49-F238E27FC236}">
                  <a16:creationId xmlns:a16="http://schemas.microsoft.com/office/drawing/2014/main" id="{CCAF0BC3-C750-78F7-7ED4-4E1E25665176}"/>
                </a:ext>
              </a:extLst>
            </p:cNvPr>
            <p:cNvGrpSpPr/>
            <p:nvPr/>
          </p:nvGrpSpPr>
          <p:grpSpPr>
            <a:xfrm>
              <a:off x="5459606" y="2857500"/>
              <a:ext cx="837644" cy="220828"/>
              <a:chOff x="5186146" y="562066"/>
              <a:chExt cx="781370" cy="1199830"/>
            </a:xfrm>
          </p:grpSpPr>
          <p:sp>
            <p:nvSpPr>
              <p:cNvPr id="159" name="Rechteck: abgerundete Ecken 158">
                <a:extLst>
                  <a:ext uri="{FF2B5EF4-FFF2-40B4-BE49-F238E27FC236}">
                    <a16:creationId xmlns:a16="http://schemas.microsoft.com/office/drawing/2014/main" id="{DD2BFF6E-8961-B08B-3402-28CEC79CA864}"/>
                  </a:ext>
                </a:extLst>
              </p:cNvPr>
              <p:cNvSpPr/>
              <p:nvPr/>
            </p:nvSpPr>
            <p:spPr>
              <a:xfrm>
                <a:off x="5186148" y="562066"/>
                <a:ext cx="781368" cy="119983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160" name="Freihandform: Form 159">
                <a:extLst>
                  <a:ext uri="{FF2B5EF4-FFF2-40B4-BE49-F238E27FC236}">
                    <a16:creationId xmlns:a16="http://schemas.microsoft.com/office/drawing/2014/main" id="{0B8187E4-7BB0-9BFD-B2EA-3D0CAEE5509B}"/>
                  </a:ext>
                </a:extLst>
              </p:cNvPr>
              <p:cNvSpPr/>
              <p:nvPr/>
            </p:nvSpPr>
            <p:spPr>
              <a:xfrm>
                <a:off x="5186146" y="1130957"/>
                <a:ext cx="781369" cy="62048"/>
              </a:xfrm>
              <a:custGeom>
                <a:avLst/>
                <a:gdLst>
                  <a:gd name="connsiteX0" fmla="*/ 0 w 1082703"/>
                  <a:gd name="connsiteY0" fmla="*/ 54157 h 82732"/>
                  <a:gd name="connsiteX1" fmla="*/ 114300 w 1082703"/>
                  <a:gd name="connsiteY1" fmla="*/ 35107 h 82732"/>
                  <a:gd name="connsiteX2" fmla="*/ 185737 w 1082703"/>
                  <a:gd name="connsiteY2" fmla="*/ 73207 h 82732"/>
                  <a:gd name="connsiteX3" fmla="*/ 328612 w 1082703"/>
                  <a:gd name="connsiteY3" fmla="*/ 35107 h 82732"/>
                  <a:gd name="connsiteX4" fmla="*/ 471487 w 1082703"/>
                  <a:gd name="connsiteY4" fmla="*/ 73207 h 82732"/>
                  <a:gd name="connsiteX5" fmla="*/ 533400 w 1082703"/>
                  <a:gd name="connsiteY5" fmla="*/ 30345 h 82732"/>
                  <a:gd name="connsiteX6" fmla="*/ 671512 w 1082703"/>
                  <a:gd name="connsiteY6" fmla="*/ 49395 h 82732"/>
                  <a:gd name="connsiteX7" fmla="*/ 833437 w 1082703"/>
                  <a:gd name="connsiteY7" fmla="*/ 35107 h 82732"/>
                  <a:gd name="connsiteX8" fmla="*/ 985837 w 1082703"/>
                  <a:gd name="connsiteY8" fmla="*/ 82732 h 82732"/>
                  <a:gd name="connsiteX9" fmla="*/ 1028700 w 1082703"/>
                  <a:gd name="connsiteY9" fmla="*/ 35107 h 82732"/>
                  <a:gd name="connsiteX10" fmla="*/ 1047750 w 1082703"/>
                  <a:gd name="connsiteY10" fmla="*/ 30345 h 8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2703" h="82732">
                    <a:moveTo>
                      <a:pt x="0" y="54157"/>
                    </a:moveTo>
                    <a:cubicBezTo>
                      <a:pt x="41672" y="43044"/>
                      <a:pt x="83344" y="31932"/>
                      <a:pt x="114300" y="35107"/>
                    </a:cubicBezTo>
                    <a:cubicBezTo>
                      <a:pt x="145256" y="38282"/>
                      <a:pt x="150018" y="73207"/>
                      <a:pt x="185737" y="73207"/>
                    </a:cubicBezTo>
                    <a:cubicBezTo>
                      <a:pt x="221456" y="73207"/>
                      <a:pt x="280987" y="35107"/>
                      <a:pt x="328612" y="35107"/>
                    </a:cubicBezTo>
                    <a:cubicBezTo>
                      <a:pt x="376237" y="35107"/>
                      <a:pt x="437356" y="74001"/>
                      <a:pt x="471487" y="73207"/>
                    </a:cubicBezTo>
                    <a:cubicBezTo>
                      <a:pt x="505618" y="72413"/>
                      <a:pt x="500063" y="34314"/>
                      <a:pt x="533400" y="30345"/>
                    </a:cubicBezTo>
                    <a:cubicBezTo>
                      <a:pt x="566737" y="26376"/>
                      <a:pt x="621506" y="48601"/>
                      <a:pt x="671512" y="49395"/>
                    </a:cubicBezTo>
                    <a:cubicBezTo>
                      <a:pt x="721518" y="50189"/>
                      <a:pt x="781049" y="29551"/>
                      <a:pt x="833437" y="35107"/>
                    </a:cubicBezTo>
                    <a:cubicBezTo>
                      <a:pt x="885825" y="40663"/>
                      <a:pt x="953293" y="82732"/>
                      <a:pt x="985837" y="82732"/>
                    </a:cubicBezTo>
                    <a:cubicBezTo>
                      <a:pt x="1018381" y="82732"/>
                      <a:pt x="1028700" y="35107"/>
                      <a:pt x="1028700" y="35107"/>
                    </a:cubicBezTo>
                    <a:cubicBezTo>
                      <a:pt x="1039019" y="26376"/>
                      <a:pt x="1131888" y="-36330"/>
                      <a:pt x="1047750" y="30345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</p:grpSp>
        <p:sp>
          <p:nvSpPr>
            <p:cNvPr id="165" name="Rechteck 164">
              <a:extLst>
                <a:ext uri="{FF2B5EF4-FFF2-40B4-BE49-F238E27FC236}">
                  <a16:creationId xmlns:a16="http://schemas.microsoft.com/office/drawing/2014/main" id="{CE0385E1-74BA-1922-1C39-D42C3CB4596C}"/>
                </a:ext>
              </a:extLst>
            </p:cNvPr>
            <p:cNvSpPr/>
            <p:nvPr/>
          </p:nvSpPr>
          <p:spPr>
            <a:xfrm>
              <a:off x="4907111" y="3420750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66" name="Rechteck 165">
              <a:extLst>
                <a:ext uri="{FF2B5EF4-FFF2-40B4-BE49-F238E27FC236}">
                  <a16:creationId xmlns:a16="http://schemas.microsoft.com/office/drawing/2014/main" id="{57102D07-CA0C-91E1-BE96-3BA2B4C5445A}"/>
                </a:ext>
              </a:extLst>
            </p:cNvPr>
            <p:cNvSpPr/>
            <p:nvPr/>
          </p:nvSpPr>
          <p:spPr>
            <a:xfrm>
              <a:off x="5447746" y="3420750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67" name="Rechteck 166">
              <a:extLst>
                <a:ext uri="{FF2B5EF4-FFF2-40B4-BE49-F238E27FC236}">
                  <a16:creationId xmlns:a16="http://schemas.microsoft.com/office/drawing/2014/main" id="{87936426-380A-5C67-DEA8-774B60EC61BB}"/>
                </a:ext>
              </a:extLst>
            </p:cNvPr>
            <p:cNvSpPr/>
            <p:nvPr/>
          </p:nvSpPr>
          <p:spPr>
            <a:xfrm>
              <a:off x="5988380" y="3420750"/>
              <a:ext cx="462005" cy="32776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77" name="Textfeld 176">
              <a:extLst>
                <a:ext uri="{FF2B5EF4-FFF2-40B4-BE49-F238E27FC236}">
                  <a16:creationId xmlns:a16="http://schemas.microsoft.com/office/drawing/2014/main" id="{89F3E77A-9B9C-3864-97BC-2018BCBD0FA8}"/>
                </a:ext>
              </a:extLst>
            </p:cNvPr>
            <p:cNvSpPr txBox="1"/>
            <p:nvPr/>
          </p:nvSpPr>
          <p:spPr>
            <a:xfrm rot="19663526">
              <a:off x="5656064" y="2034850"/>
              <a:ext cx="160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latin typeface="Century Gothic" panose="020B0502020202020204" pitchFamily="34" charset="0"/>
                </a:rPr>
                <a:t>Ausgleichsgefäß</a:t>
              </a:r>
            </a:p>
            <a:p>
              <a:r>
                <a:rPr lang="de-DE" sz="900">
                  <a:latin typeface="Century Gothic" panose="020B0502020202020204" pitchFamily="34" charset="0"/>
                </a:rPr>
                <a:t>          (offen)</a:t>
              </a:r>
            </a:p>
          </p:txBody>
        </p:sp>
        <p:sp>
          <p:nvSpPr>
            <p:cNvPr id="178" name="Textfeld 177">
              <a:extLst>
                <a:ext uri="{FF2B5EF4-FFF2-40B4-BE49-F238E27FC236}">
                  <a16:creationId xmlns:a16="http://schemas.microsoft.com/office/drawing/2014/main" id="{24B20AFD-F736-C471-BF98-15FC44AA1AB2}"/>
                </a:ext>
              </a:extLst>
            </p:cNvPr>
            <p:cNvSpPr txBox="1"/>
            <p:nvPr/>
          </p:nvSpPr>
          <p:spPr>
            <a:xfrm rot="19663526">
              <a:off x="4436150" y="2280920"/>
              <a:ext cx="7271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latin typeface="Century Gothic" panose="020B0502020202020204" pitchFamily="34" charset="0"/>
                </a:rPr>
                <a:t>Pumpe</a:t>
              </a:r>
            </a:p>
          </p:txBody>
        </p:sp>
        <p:sp>
          <p:nvSpPr>
            <p:cNvPr id="179" name="Textfeld 178">
              <a:extLst>
                <a:ext uri="{FF2B5EF4-FFF2-40B4-BE49-F238E27FC236}">
                  <a16:creationId xmlns:a16="http://schemas.microsoft.com/office/drawing/2014/main" id="{6E57BD2C-A50A-392D-5358-93C9CE603997}"/>
                </a:ext>
              </a:extLst>
            </p:cNvPr>
            <p:cNvSpPr txBox="1"/>
            <p:nvPr/>
          </p:nvSpPr>
          <p:spPr>
            <a:xfrm rot="19663526">
              <a:off x="3984653" y="2142914"/>
              <a:ext cx="12440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latin typeface="Century Gothic" panose="020B0502020202020204" pitchFamily="34" charset="0"/>
                </a:rPr>
                <a:t>Wärmetauscher</a:t>
              </a:r>
            </a:p>
          </p:txBody>
        </p:sp>
        <p:sp>
          <p:nvSpPr>
            <p:cNvPr id="182" name="Textfeld 181">
              <a:extLst>
                <a:ext uri="{FF2B5EF4-FFF2-40B4-BE49-F238E27FC236}">
                  <a16:creationId xmlns:a16="http://schemas.microsoft.com/office/drawing/2014/main" id="{23BADC9C-B096-9AC9-4563-065C8CFBF485}"/>
                </a:ext>
              </a:extLst>
            </p:cNvPr>
            <p:cNvSpPr txBox="1"/>
            <p:nvPr/>
          </p:nvSpPr>
          <p:spPr>
            <a:xfrm rot="19663526">
              <a:off x="4921019" y="2041877"/>
              <a:ext cx="16224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latin typeface="Century Gothic" panose="020B0502020202020204" pitchFamily="34" charset="0"/>
                </a:rPr>
                <a:t>Speicher-Einheiten</a:t>
              </a:r>
            </a:p>
          </p:txBody>
        </p:sp>
        <p:cxnSp>
          <p:nvCxnSpPr>
            <p:cNvPr id="183" name="Verbinder: gewinkelt 182">
              <a:extLst>
                <a:ext uri="{FF2B5EF4-FFF2-40B4-BE49-F238E27FC236}">
                  <a16:creationId xmlns:a16="http://schemas.microsoft.com/office/drawing/2014/main" id="{B3D7946D-B1E6-C4B0-F738-EFEB15FDB512}"/>
                </a:ext>
              </a:extLst>
            </p:cNvPr>
            <p:cNvCxnSpPr>
              <a:cxnSpLocks/>
              <a:endCxn id="167" idx="3"/>
            </p:cNvCxnSpPr>
            <p:nvPr/>
          </p:nvCxnSpPr>
          <p:spPr>
            <a:xfrm>
              <a:off x="4291620" y="3176326"/>
              <a:ext cx="2158765" cy="408305"/>
            </a:xfrm>
            <a:prstGeom prst="bentConnector3">
              <a:avLst>
                <a:gd name="adj1" fmla="val 10469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Gerader Verbinder 185">
              <a:extLst>
                <a:ext uri="{FF2B5EF4-FFF2-40B4-BE49-F238E27FC236}">
                  <a16:creationId xmlns:a16="http://schemas.microsoft.com/office/drawing/2014/main" id="{15C8688D-46EA-4F19-406B-0A6646265875}"/>
                </a:ext>
              </a:extLst>
            </p:cNvPr>
            <p:cNvCxnSpPr>
              <a:cxnSpLocks/>
              <a:stCxn id="165" idx="1"/>
              <a:endCxn id="155" idx="2"/>
            </p:cNvCxnSpPr>
            <p:nvPr/>
          </p:nvCxnSpPr>
          <p:spPr>
            <a:xfrm flipH="1">
              <a:off x="4746040" y="3584631"/>
              <a:ext cx="161071" cy="1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Gerader Verbinder 188">
              <a:extLst>
                <a:ext uri="{FF2B5EF4-FFF2-40B4-BE49-F238E27FC236}">
                  <a16:creationId xmlns:a16="http://schemas.microsoft.com/office/drawing/2014/main" id="{48CA3668-99A4-D050-A4C9-B47B3FDD50C7}"/>
                </a:ext>
              </a:extLst>
            </p:cNvPr>
            <p:cNvCxnSpPr>
              <a:cxnSpLocks/>
              <a:stCxn id="166" idx="1"/>
            </p:cNvCxnSpPr>
            <p:nvPr/>
          </p:nvCxnSpPr>
          <p:spPr>
            <a:xfrm flipH="1">
              <a:off x="5373925" y="3584631"/>
              <a:ext cx="73821" cy="18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Gerader Verbinder 190">
              <a:extLst>
                <a:ext uri="{FF2B5EF4-FFF2-40B4-BE49-F238E27FC236}">
                  <a16:creationId xmlns:a16="http://schemas.microsoft.com/office/drawing/2014/main" id="{D33981FD-1F7F-F684-AF85-CBE7291E9237}"/>
                </a:ext>
              </a:extLst>
            </p:cNvPr>
            <p:cNvCxnSpPr>
              <a:cxnSpLocks/>
              <a:stCxn id="167" idx="1"/>
              <a:endCxn id="166" idx="3"/>
            </p:cNvCxnSpPr>
            <p:nvPr/>
          </p:nvCxnSpPr>
          <p:spPr>
            <a:xfrm flipH="1">
              <a:off x="5909751" y="3584631"/>
              <a:ext cx="786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Gerader Verbinder 193">
              <a:extLst>
                <a:ext uri="{FF2B5EF4-FFF2-40B4-BE49-F238E27FC236}">
                  <a16:creationId xmlns:a16="http://schemas.microsoft.com/office/drawing/2014/main" id="{AEA4938A-47DB-709F-5431-208EE50C40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1592" y="3081677"/>
              <a:ext cx="0" cy="828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1" name="Gruppieren 160">
              <a:extLst>
                <a:ext uri="{FF2B5EF4-FFF2-40B4-BE49-F238E27FC236}">
                  <a16:creationId xmlns:a16="http://schemas.microsoft.com/office/drawing/2014/main" id="{35E69F59-FB26-F59F-BD1F-E89C1A900909}"/>
                </a:ext>
              </a:extLst>
            </p:cNvPr>
            <p:cNvGrpSpPr/>
            <p:nvPr/>
          </p:nvGrpSpPr>
          <p:grpSpPr>
            <a:xfrm>
              <a:off x="4090333" y="3027591"/>
              <a:ext cx="232754" cy="766798"/>
              <a:chOff x="1912425" y="2981152"/>
              <a:chExt cx="546902" cy="1034937"/>
            </a:xfrm>
          </p:grpSpPr>
          <p:sp>
            <p:nvSpPr>
              <p:cNvPr id="162" name="Rechteck 161">
                <a:extLst>
                  <a:ext uri="{FF2B5EF4-FFF2-40B4-BE49-F238E27FC236}">
                    <a16:creationId xmlns:a16="http://schemas.microsoft.com/office/drawing/2014/main" id="{E4D80F62-780A-9138-C4C4-3A6881BF2B8A}"/>
                  </a:ext>
                </a:extLst>
              </p:cNvPr>
              <p:cNvSpPr/>
              <p:nvPr/>
            </p:nvSpPr>
            <p:spPr>
              <a:xfrm>
                <a:off x="1918698" y="2989501"/>
                <a:ext cx="537367" cy="10189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cxnSp>
            <p:nvCxnSpPr>
              <p:cNvPr id="164" name="Gerader Verbinder 163">
                <a:extLst>
                  <a:ext uri="{FF2B5EF4-FFF2-40B4-BE49-F238E27FC236}">
                    <a16:creationId xmlns:a16="http://schemas.microsoft.com/office/drawing/2014/main" id="{E68B530C-1B0E-0112-AD19-E54F201686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12425" y="2981152"/>
                <a:ext cx="546902" cy="1034937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02" name="Gerade Verbindung mit Pfeil 201">
              <a:extLst>
                <a:ext uri="{FF2B5EF4-FFF2-40B4-BE49-F238E27FC236}">
                  <a16:creationId xmlns:a16="http://schemas.microsoft.com/office/drawing/2014/main" id="{A94E2918-1679-CD6D-2088-06EAADE76E17}"/>
                </a:ext>
              </a:extLst>
            </p:cNvPr>
            <p:cNvCxnSpPr>
              <a:cxnSpLocks/>
              <a:endCxn id="162" idx="0"/>
            </p:cNvCxnSpPr>
            <p:nvPr/>
          </p:nvCxnSpPr>
          <p:spPr>
            <a:xfrm flipH="1">
              <a:off x="4207350" y="2615837"/>
              <a:ext cx="0" cy="417945"/>
            </a:xfrm>
            <a:prstGeom prst="straightConnector1">
              <a:avLst/>
            </a:prstGeom>
            <a:ln w="12700">
              <a:solidFill>
                <a:srgbClr val="53606D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mit Pfeil 206">
              <a:extLst>
                <a:ext uri="{FF2B5EF4-FFF2-40B4-BE49-F238E27FC236}">
                  <a16:creationId xmlns:a16="http://schemas.microsoft.com/office/drawing/2014/main" id="{3BA5DC0B-6393-0171-0144-EAE3FA55BAA1}"/>
                </a:ext>
              </a:extLst>
            </p:cNvPr>
            <p:cNvCxnSpPr>
              <a:cxnSpLocks/>
            </p:cNvCxnSpPr>
            <p:nvPr/>
          </p:nvCxnSpPr>
          <p:spPr>
            <a:xfrm>
              <a:off x="4606202" y="2620608"/>
              <a:ext cx="0" cy="828000"/>
            </a:xfrm>
            <a:prstGeom prst="straightConnector1">
              <a:avLst/>
            </a:prstGeom>
            <a:ln w="12700">
              <a:solidFill>
                <a:srgbClr val="53606D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mit Pfeil 209">
              <a:extLst>
                <a:ext uri="{FF2B5EF4-FFF2-40B4-BE49-F238E27FC236}">
                  <a16:creationId xmlns:a16="http://schemas.microsoft.com/office/drawing/2014/main" id="{9B0775FA-58A6-0376-B869-27E61CBC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5684" y="2615837"/>
              <a:ext cx="0" cy="749411"/>
            </a:xfrm>
            <a:prstGeom prst="straightConnector1">
              <a:avLst/>
            </a:prstGeom>
            <a:ln w="12700">
              <a:solidFill>
                <a:srgbClr val="53606D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mit Pfeil 211">
              <a:extLst>
                <a:ext uri="{FF2B5EF4-FFF2-40B4-BE49-F238E27FC236}">
                  <a16:creationId xmlns:a16="http://schemas.microsoft.com/office/drawing/2014/main" id="{67CAEF48-0FC5-FCF3-E98C-DF132DA45096}"/>
                </a:ext>
              </a:extLst>
            </p:cNvPr>
            <p:cNvCxnSpPr>
              <a:cxnSpLocks/>
            </p:cNvCxnSpPr>
            <p:nvPr/>
          </p:nvCxnSpPr>
          <p:spPr>
            <a:xfrm>
              <a:off x="5871592" y="2615837"/>
              <a:ext cx="0" cy="241663"/>
            </a:xfrm>
            <a:prstGeom prst="straightConnector1">
              <a:avLst/>
            </a:prstGeom>
            <a:ln w="12700">
              <a:solidFill>
                <a:srgbClr val="53606D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Gerader Verbinder 285">
              <a:extLst>
                <a:ext uri="{FF2B5EF4-FFF2-40B4-BE49-F238E27FC236}">
                  <a16:creationId xmlns:a16="http://schemas.microsoft.com/office/drawing/2014/main" id="{59607D56-1AF5-F923-5244-B2A966B545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4982" y="3166798"/>
              <a:ext cx="3561" cy="935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Gerader Verbinder 288">
              <a:extLst>
                <a:ext uri="{FF2B5EF4-FFF2-40B4-BE49-F238E27FC236}">
                  <a16:creationId xmlns:a16="http://schemas.microsoft.com/office/drawing/2014/main" id="{E8E937B9-D899-9066-4DBD-4E98372AF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75" y="4092242"/>
              <a:ext cx="1991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1" name="Gerader Verbinder 290">
              <a:extLst>
                <a:ext uri="{FF2B5EF4-FFF2-40B4-BE49-F238E27FC236}">
                  <a16:creationId xmlns:a16="http://schemas.microsoft.com/office/drawing/2014/main" id="{AA224533-B0E3-A3EA-5779-6E7CB5A12F26}"/>
                </a:ext>
              </a:extLst>
            </p:cNvPr>
            <p:cNvCxnSpPr>
              <a:cxnSpLocks/>
            </p:cNvCxnSpPr>
            <p:nvPr/>
          </p:nvCxnSpPr>
          <p:spPr>
            <a:xfrm>
              <a:off x="4060401" y="3567926"/>
              <a:ext cx="1248" cy="6907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2" name="Gerader Verbinder 291">
              <a:extLst>
                <a:ext uri="{FF2B5EF4-FFF2-40B4-BE49-F238E27FC236}">
                  <a16:creationId xmlns:a16="http://schemas.microsoft.com/office/drawing/2014/main" id="{159EA179-1510-2F78-13ED-474035F86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75" y="4253945"/>
              <a:ext cx="24449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09" name="Gerade Verbindung mit Pfeil 308">
            <a:extLst>
              <a:ext uri="{FF2B5EF4-FFF2-40B4-BE49-F238E27FC236}">
                <a16:creationId xmlns:a16="http://schemas.microsoft.com/office/drawing/2014/main" id="{F650B2BF-0F3F-7FB2-DFBF-2242D3245E6A}"/>
              </a:ext>
            </a:extLst>
          </p:cNvPr>
          <p:cNvCxnSpPr>
            <a:cxnSpLocks/>
          </p:cNvCxnSpPr>
          <p:nvPr/>
        </p:nvCxnSpPr>
        <p:spPr>
          <a:xfrm>
            <a:off x="1591458" y="4013452"/>
            <a:ext cx="1767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Rechteck 310">
            <a:extLst>
              <a:ext uri="{FF2B5EF4-FFF2-40B4-BE49-F238E27FC236}">
                <a16:creationId xmlns:a16="http://schemas.microsoft.com/office/drawing/2014/main" id="{4D2D5FFE-3016-2516-C329-52662C070B51}"/>
              </a:ext>
            </a:extLst>
          </p:cNvPr>
          <p:cNvSpPr/>
          <p:nvPr/>
        </p:nvSpPr>
        <p:spPr>
          <a:xfrm>
            <a:off x="579747" y="4150378"/>
            <a:ext cx="556905" cy="2262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e-DE" sz="900" dirty="0">
                <a:solidFill>
                  <a:schemeClr val="tx1"/>
                </a:solidFill>
                <a:latin typeface="Century Gothic"/>
                <a:cs typeface="Century Gothic"/>
              </a:rPr>
              <a:t>Heizungs-Rücklauf</a:t>
            </a:r>
          </a:p>
        </p:txBody>
      </p:sp>
      <p:sp>
        <p:nvSpPr>
          <p:cNvPr id="314" name="Rechteck 313">
            <a:extLst>
              <a:ext uri="{FF2B5EF4-FFF2-40B4-BE49-F238E27FC236}">
                <a16:creationId xmlns:a16="http://schemas.microsoft.com/office/drawing/2014/main" id="{4297016D-2F18-5DBE-B989-8EAF21EBE034}"/>
              </a:ext>
            </a:extLst>
          </p:cNvPr>
          <p:cNvSpPr/>
          <p:nvPr/>
        </p:nvSpPr>
        <p:spPr>
          <a:xfrm>
            <a:off x="660027" y="2392304"/>
            <a:ext cx="1378598" cy="7298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87313" lvl="1"/>
            <a:r>
              <a:rPr lang="de-DE" sz="800" b="1">
                <a:solidFill>
                  <a:schemeClr val="tx1"/>
                </a:solidFill>
                <a:latin typeface="Century Gothic"/>
                <a:cs typeface="Century Gothic"/>
              </a:rPr>
              <a:t>*HINWEIS: </a:t>
            </a:r>
            <a:r>
              <a:rPr lang="de-DE" sz="800">
                <a:solidFill>
                  <a:schemeClr val="tx1"/>
                </a:solidFill>
                <a:latin typeface="Century Gothic"/>
                <a:cs typeface="Century Gothic"/>
              </a:rPr>
              <a:t>projektspezifische Umsetzung durch TGA-Planer!</a:t>
            </a:r>
          </a:p>
          <a:p>
            <a:pPr marL="258763" lvl="1" indent="-171450">
              <a:buFont typeface="Arial" panose="020B0604020202020204" pitchFamily="34" charset="0"/>
              <a:buChar char="•"/>
            </a:pPr>
            <a:endParaRPr lang="de-DE" sz="80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316" name="Textfeld 315">
            <a:extLst>
              <a:ext uri="{FF2B5EF4-FFF2-40B4-BE49-F238E27FC236}">
                <a16:creationId xmlns:a16="http://schemas.microsoft.com/office/drawing/2014/main" id="{FE829DC1-5388-707E-8D71-76A4E3A3D442}"/>
              </a:ext>
            </a:extLst>
          </p:cNvPr>
          <p:cNvSpPr txBox="1"/>
          <p:nvPr/>
        </p:nvSpPr>
        <p:spPr>
          <a:xfrm>
            <a:off x="565988" y="3315420"/>
            <a:ext cx="83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>
                <a:latin typeface="Century Gothic" panose="020B0502020202020204" pitchFamily="34" charset="0"/>
              </a:rPr>
              <a:t>Haus-/ Heizanlage</a:t>
            </a:r>
          </a:p>
        </p:txBody>
      </p:sp>
      <p:sp>
        <p:nvSpPr>
          <p:cNvPr id="324" name="Geschweifte Klammer rechts 323">
            <a:extLst>
              <a:ext uri="{FF2B5EF4-FFF2-40B4-BE49-F238E27FC236}">
                <a16:creationId xmlns:a16="http://schemas.microsoft.com/office/drawing/2014/main" id="{5D7D6688-ECFF-0DB8-C931-26088AAFFE44}"/>
              </a:ext>
            </a:extLst>
          </p:cNvPr>
          <p:cNvSpPr/>
          <p:nvPr/>
        </p:nvSpPr>
        <p:spPr>
          <a:xfrm rot="16200000">
            <a:off x="905548" y="3461429"/>
            <a:ext cx="134780" cy="499235"/>
          </a:xfrm>
          <a:prstGeom prst="rightBrace">
            <a:avLst/>
          </a:prstGeom>
          <a:ln w="12700">
            <a:solidFill>
              <a:srgbClr val="53606D"/>
            </a:solidFill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643E7E99-A901-27D3-C23C-486B3E9F501A}"/>
              </a:ext>
            </a:extLst>
          </p:cNvPr>
          <p:cNvSpPr/>
          <p:nvPr/>
        </p:nvSpPr>
        <p:spPr>
          <a:xfrm>
            <a:off x="2425700" y="3870057"/>
            <a:ext cx="1347788" cy="225991"/>
          </a:xfrm>
          <a:custGeom>
            <a:avLst/>
            <a:gdLst>
              <a:gd name="connsiteX0" fmla="*/ 0 w 1347788"/>
              <a:gd name="connsiteY0" fmla="*/ 141556 h 225991"/>
              <a:gd name="connsiteX1" fmla="*/ 266700 w 1347788"/>
              <a:gd name="connsiteY1" fmla="*/ 141556 h 225991"/>
              <a:gd name="connsiteX2" fmla="*/ 373063 w 1347788"/>
              <a:gd name="connsiteY2" fmla="*/ 38368 h 225991"/>
              <a:gd name="connsiteX3" fmla="*/ 631825 w 1347788"/>
              <a:gd name="connsiteY3" fmla="*/ 268 h 225991"/>
              <a:gd name="connsiteX4" fmla="*/ 927100 w 1347788"/>
              <a:gd name="connsiteY4" fmla="*/ 33606 h 225991"/>
              <a:gd name="connsiteX5" fmla="*/ 1025525 w 1347788"/>
              <a:gd name="connsiteY5" fmla="*/ 212993 h 225991"/>
              <a:gd name="connsiteX6" fmla="*/ 1189038 w 1347788"/>
              <a:gd name="connsiteY6" fmla="*/ 212993 h 225991"/>
              <a:gd name="connsiteX7" fmla="*/ 1347788 w 1347788"/>
              <a:gd name="connsiteY7" fmla="*/ 220931 h 22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7788" h="225991">
                <a:moveTo>
                  <a:pt x="0" y="141556"/>
                </a:moveTo>
                <a:cubicBezTo>
                  <a:pt x="102261" y="150155"/>
                  <a:pt x="204523" y="158754"/>
                  <a:pt x="266700" y="141556"/>
                </a:cubicBezTo>
                <a:cubicBezTo>
                  <a:pt x="328877" y="124358"/>
                  <a:pt x="312209" y="61916"/>
                  <a:pt x="373063" y="38368"/>
                </a:cubicBezTo>
                <a:cubicBezTo>
                  <a:pt x="433917" y="14820"/>
                  <a:pt x="539486" y="1062"/>
                  <a:pt x="631825" y="268"/>
                </a:cubicBezTo>
                <a:cubicBezTo>
                  <a:pt x="724164" y="-526"/>
                  <a:pt x="861483" y="-1848"/>
                  <a:pt x="927100" y="33606"/>
                </a:cubicBezTo>
                <a:cubicBezTo>
                  <a:pt x="992717" y="69060"/>
                  <a:pt x="981869" y="183095"/>
                  <a:pt x="1025525" y="212993"/>
                </a:cubicBezTo>
                <a:cubicBezTo>
                  <a:pt x="1069181" y="242891"/>
                  <a:pt x="1135328" y="211670"/>
                  <a:pt x="1189038" y="212993"/>
                </a:cubicBezTo>
                <a:cubicBezTo>
                  <a:pt x="1242749" y="214316"/>
                  <a:pt x="1347788" y="220931"/>
                  <a:pt x="1347788" y="220931"/>
                </a:cubicBezTo>
              </a:path>
            </a:pathLst>
          </a:custGeom>
          <a:noFill/>
          <a:ln w="317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CC7DB0C-37F5-7BE8-CB6C-E8D77D49AE2D}"/>
              </a:ext>
            </a:extLst>
          </p:cNvPr>
          <p:cNvSpPr/>
          <p:nvPr/>
        </p:nvSpPr>
        <p:spPr>
          <a:xfrm>
            <a:off x="2433637" y="4213681"/>
            <a:ext cx="1332431" cy="557966"/>
          </a:xfrm>
          <a:custGeom>
            <a:avLst/>
            <a:gdLst>
              <a:gd name="connsiteX0" fmla="*/ 0 w 1314450"/>
              <a:gd name="connsiteY0" fmla="*/ 537707 h 557966"/>
              <a:gd name="connsiteX1" fmla="*/ 423862 w 1314450"/>
              <a:gd name="connsiteY1" fmla="*/ 531357 h 557966"/>
              <a:gd name="connsiteX2" fmla="*/ 520700 w 1314450"/>
              <a:gd name="connsiteY2" fmla="*/ 277357 h 557966"/>
              <a:gd name="connsiteX3" fmla="*/ 889000 w 1314450"/>
              <a:gd name="connsiteY3" fmla="*/ 263069 h 557966"/>
              <a:gd name="connsiteX4" fmla="*/ 1000125 w 1314450"/>
              <a:gd name="connsiteY4" fmla="*/ 10657 h 557966"/>
              <a:gd name="connsiteX5" fmla="*/ 1314450 w 1314450"/>
              <a:gd name="connsiteY5" fmla="*/ 47169 h 55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4450" h="557966">
                <a:moveTo>
                  <a:pt x="0" y="537707"/>
                </a:moveTo>
                <a:cubicBezTo>
                  <a:pt x="168539" y="556228"/>
                  <a:pt x="337079" y="574749"/>
                  <a:pt x="423862" y="531357"/>
                </a:cubicBezTo>
                <a:cubicBezTo>
                  <a:pt x="510645" y="487965"/>
                  <a:pt x="443177" y="322072"/>
                  <a:pt x="520700" y="277357"/>
                </a:cubicBezTo>
                <a:cubicBezTo>
                  <a:pt x="598223" y="232642"/>
                  <a:pt x="809096" y="307519"/>
                  <a:pt x="889000" y="263069"/>
                </a:cubicBezTo>
                <a:cubicBezTo>
                  <a:pt x="968904" y="218619"/>
                  <a:pt x="929217" y="46640"/>
                  <a:pt x="1000125" y="10657"/>
                </a:cubicBezTo>
                <a:cubicBezTo>
                  <a:pt x="1071033" y="-25326"/>
                  <a:pt x="1219729" y="40819"/>
                  <a:pt x="1314450" y="47169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2D50C6D-5D49-D3DE-4E31-F78B91869144}"/>
              </a:ext>
            </a:extLst>
          </p:cNvPr>
          <p:cNvCxnSpPr>
            <a:cxnSpLocks/>
          </p:cNvCxnSpPr>
          <p:nvPr/>
        </p:nvCxnSpPr>
        <p:spPr>
          <a:xfrm flipH="1">
            <a:off x="1591458" y="4750041"/>
            <a:ext cx="1767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3F0C5E4-365B-6719-E042-EF00145A95D8}"/>
              </a:ext>
            </a:extLst>
          </p:cNvPr>
          <p:cNvGrpSpPr/>
          <p:nvPr/>
        </p:nvGrpSpPr>
        <p:grpSpPr>
          <a:xfrm>
            <a:off x="1071804" y="3936007"/>
            <a:ext cx="225420" cy="153058"/>
            <a:chOff x="1717936" y="4358145"/>
            <a:chExt cx="225420" cy="153058"/>
          </a:xfrm>
        </p:grpSpPr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AFECD6A4-B019-1C4C-5DF7-D37CE334F6F1}"/>
                </a:ext>
              </a:extLst>
            </p:cNvPr>
            <p:cNvSpPr/>
            <p:nvPr/>
          </p:nvSpPr>
          <p:spPr>
            <a:xfrm rot="10800000">
              <a:off x="1832540" y="4358145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E30A77AB-2470-549A-3915-0DFD9F646035}"/>
                </a:ext>
              </a:extLst>
            </p:cNvPr>
            <p:cNvSpPr/>
            <p:nvPr/>
          </p:nvSpPr>
          <p:spPr>
            <a:xfrm flipH="1">
              <a:off x="1832540" y="4439203"/>
              <a:ext cx="72000" cy="72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6F011156-F8E7-DB3A-6E1F-70D2CAA437B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20635" y="4382530"/>
              <a:ext cx="0" cy="10424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A4B7B36C-0AC8-2BB0-7502-5737347B0D62}"/>
                </a:ext>
              </a:extLst>
            </p:cNvPr>
            <p:cNvSpPr/>
            <p:nvPr/>
          </p:nvSpPr>
          <p:spPr>
            <a:xfrm rot="5400000">
              <a:off x="1717936" y="4380580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de-DE" sz="600">
                  <a:solidFill>
                    <a:schemeClr val="tx1"/>
                  </a:solidFill>
                </a:rPr>
                <a:t>M</a:t>
              </a:r>
              <a:endParaRPr lang="de-DE" sz="900">
                <a:solidFill>
                  <a:schemeClr val="tx1"/>
                </a:solidFill>
              </a:endParaRPr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90678A74-BA83-935A-3A10-719126F76320}"/>
                </a:ext>
              </a:extLst>
            </p:cNvPr>
            <p:cNvSpPr/>
            <p:nvPr/>
          </p:nvSpPr>
          <p:spPr>
            <a:xfrm rot="16200000">
              <a:off x="1871356" y="4398074"/>
              <a:ext cx="72000" cy="720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de-DE" sz="1350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4BC79408-7CF7-3E27-74C8-962C4628F83F}"/>
              </a:ext>
            </a:extLst>
          </p:cNvPr>
          <p:cNvCxnSpPr>
            <a:cxnSpLocks/>
          </p:cNvCxnSpPr>
          <p:nvPr/>
        </p:nvCxnSpPr>
        <p:spPr>
          <a:xfrm>
            <a:off x="740790" y="3851145"/>
            <a:ext cx="176724" cy="0"/>
          </a:xfrm>
          <a:prstGeom prst="straightConnector1">
            <a:avLst/>
          </a:prstGeom>
          <a:ln w="28575">
            <a:solidFill>
              <a:srgbClr val="00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089BC85C-B341-DF25-0C4F-9857153FFD09}"/>
              </a:ext>
            </a:extLst>
          </p:cNvPr>
          <p:cNvSpPr/>
          <p:nvPr/>
        </p:nvSpPr>
        <p:spPr>
          <a:xfrm>
            <a:off x="688395" y="4838699"/>
            <a:ext cx="608830" cy="12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A0DBFD0-341C-017C-03A3-DED430380088}"/>
              </a:ext>
            </a:extLst>
          </p:cNvPr>
          <p:cNvCxnSpPr>
            <a:cxnSpLocks/>
          </p:cNvCxnSpPr>
          <p:nvPr/>
        </p:nvCxnSpPr>
        <p:spPr>
          <a:xfrm flipH="1">
            <a:off x="735599" y="4910922"/>
            <a:ext cx="4917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CCB07A9-8643-3223-5F69-8F4E75BBD04E}"/>
              </a:ext>
            </a:extLst>
          </p:cNvPr>
          <p:cNvCxnSpPr>
            <a:cxnSpLocks/>
          </p:cNvCxnSpPr>
          <p:nvPr/>
        </p:nvCxnSpPr>
        <p:spPr>
          <a:xfrm flipV="1">
            <a:off x="1221922" y="4741033"/>
            <a:ext cx="0" cy="182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22EB2BB7-46A9-C8F3-85C1-58FF111C082E}"/>
              </a:ext>
            </a:extLst>
          </p:cNvPr>
          <p:cNvSpPr>
            <a:spLocks noChangeAspect="1"/>
          </p:cNvSpPr>
          <p:nvPr/>
        </p:nvSpPr>
        <p:spPr>
          <a:xfrm>
            <a:off x="1198567" y="4727959"/>
            <a:ext cx="46710" cy="467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B22BBD-C91E-66A4-C3EE-918B3E9CB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588" y="3993508"/>
            <a:ext cx="1610210" cy="2998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99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5287" y="1167226"/>
          <a:ext cx="8139114" cy="4073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5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97">
                  <a:extLst>
                    <a:ext uri="{9D8B030D-6E8A-4147-A177-3AD203B41FA5}">
                      <a16:colId xmlns:a16="http://schemas.microsoft.com/office/drawing/2014/main" val="137320751"/>
                    </a:ext>
                  </a:extLst>
                </a:gridCol>
                <a:gridCol w="2592768">
                  <a:extLst>
                    <a:ext uri="{9D8B030D-6E8A-4147-A177-3AD203B41FA5}">
                      <a16:colId xmlns:a16="http://schemas.microsoft.com/office/drawing/2014/main" val="2736955958"/>
                    </a:ext>
                  </a:extLst>
                </a:gridCol>
                <a:gridCol w="458184">
                  <a:extLst>
                    <a:ext uri="{9D8B030D-6E8A-4147-A177-3AD203B41FA5}">
                      <a16:colId xmlns:a16="http://schemas.microsoft.com/office/drawing/2014/main" val="3802130475"/>
                    </a:ext>
                  </a:extLst>
                </a:gridCol>
                <a:gridCol w="2575303">
                  <a:extLst>
                    <a:ext uri="{9D8B030D-6E8A-4147-A177-3AD203B41FA5}">
                      <a16:colId xmlns:a16="http://schemas.microsoft.com/office/drawing/2014/main" val="3879366681"/>
                    </a:ext>
                  </a:extLst>
                </a:gridCol>
              </a:tblGrid>
              <a:tr h="362542">
                <a:tc>
                  <a:txBody>
                    <a:bodyPr/>
                    <a:lstStyle/>
                    <a:p>
                      <a:pPr marL="9525" indent="0" algn="ctr">
                        <a:lnSpc>
                          <a:spcPct val="100000"/>
                        </a:lnSpc>
                        <a:spcBef>
                          <a:spcPts val="509"/>
                        </a:spcBef>
                        <a:tabLst/>
                      </a:pPr>
                      <a:r>
                        <a:rPr sz="1600" b="1" spc="-5" err="1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Steigende</a:t>
                      </a:r>
                      <a:r>
                        <a:rPr lang="de-DE" sz="1600" b="1" spc="-15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600" b="1" spc="-5" err="1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Wärmekosten</a:t>
                      </a:r>
                      <a:endParaRPr sz="1600">
                        <a:latin typeface="+mn-lt"/>
                        <a:cs typeface="Arial"/>
                      </a:endParaRPr>
                    </a:p>
                  </a:txBody>
                  <a:tcPr marL="0" marR="0" marT="46153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6153" marB="0"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spc="-5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Ungenutzte Abwärme</a:t>
                      </a:r>
                      <a:endParaRPr lang="de-DE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6153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46153" marB="0"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spc="-5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PCM Energy</a:t>
                      </a:r>
                      <a:endParaRPr lang="de-DE" sz="1600">
                        <a:latin typeface="+mn-lt"/>
                        <a:cs typeface="Arial"/>
                      </a:endParaRPr>
                    </a:p>
                  </a:txBody>
                  <a:tcPr marL="0" marR="0" marT="46153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146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err="1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Wärmekosten</a:t>
                      </a:r>
                      <a:endParaRPr sz="14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39367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4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39367" marB="0"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4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spc="-5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Wärmeentsorgung</a:t>
                      </a:r>
                      <a:endParaRPr lang="de-DE" sz="14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39367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4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39367" marB="0"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43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pc="-5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PCME-Technologie</a:t>
                      </a:r>
                      <a:r>
                        <a:rPr lang="de-DE" sz="1400" spc="-2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endParaRPr lang="de-DE" sz="14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39367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282">
                <a:tc>
                  <a:txBody>
                    <a:bodyPr/>
                    <a:lstStyle/>
                    <a:p>
                      <a:pPr marL="262255" marR="8382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  <a:defRPr/>
                      </a:pPr>
                      <a:r>
                        <a:rPr lang="de-DE"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Erwarteter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Anstieg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de</a:t>
                      </a:r>
                      <a:r>
                        <a:rPr lang="de-DE"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r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Wärmepreise</a:t>
                      </a:r>
                      <a:r>
                        <a:rPr lang="de-DE"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in den nächsten Jahren durch 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de-DE" sz="1200" kern="1200" baseline="-25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de-DE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de-DE"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Bepreisung</a:t>
                      </a:r>
                      <a:endParaRPr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010202"/>
                        </a:buClr>
                        <a:buFont typeface="Arial" panose="020B0604020202020204" pitchFamily="34" charset="0"/>
                        <a:buChar char="•"/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  <a:p>
                      <a:pPr marL="262255" marR="83185" indent="-171450" algn="l">
                        <a:lnSpc>
                          <a:spcPct val="100400"/>
                        </a:lnSpc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</a:pP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Kosten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der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Wärmeversorgung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de-DE"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werd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en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sich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im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privaten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,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gewerblichen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und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öffentlichen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Bereich</a:t>
                      </a:r>
                      <a:r>
                        <a:rPr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de-DE" sz="1200" spc="-5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deutlich erhöhen</a:t>
                      </a:r>
                      <a:endParaRPr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81449" marB="0"/>
                </a:tc>
                <a:tc>
                  <a:txBody>
                    <a:bodyPr/>
                    <a:lstStyle/>
                    <a:p>
                      <a:pPr marL="262255" marR="83185" indent="-171450" algn="l">
                        <a:lnSpc>
                          <a:spcPct val="100400"/>
                        </a:lnSpc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81449" marB="0"/>
                </a:tc>
                <a:tc>
                  <a:txBody>
                    <a:bodyPr/>
                    <a:lstStyle/>
                    <a:p>
                      <a:pPr marL="262255" marR="83185" indent="-171450" algn="l">
                        <a:lnSpc>
                          <a:spcPct val="100400"/>
                        </a:lnSpc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Entsorgung von Abwärme in die  Atmosphäre</a:t>
                      </a:r>
                    </a:p>
                    <a:p>
                      <a:pPr marL="262255" marR="83185" indent="-171450" algn="l">
                        <a:lnSpc>
                          <a:spcPct val="100400"/>
                        </a:lnSpc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Hohe Aufwendungen für deren  Entsorgung (z.B. Ventilation,  Kühltürme)</a:t>
                      </a:r>
                    </a:p>
                    <a:p>
                      <a:pPr marL="262255" marR="83185" indent="-171450" algn="l">
                        <a:lnSpc>
                          <a:spcPct val="100400"/>
                        </a:lnSpc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81449" marB="0"/>
                </a:tc>
                <a:tc>
                  <a:txBody>
                    <a:bodyPr/>
                    <a:lstStyle/>
                    <a:p>
                      <a:pPr marL="262255" marR="83185" indent="-171450" algn="l">
                        <a:lnSpc>
                          <a:spcPct val="100400"/>
                        </a:lnSpc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</a:pPr>
                      <a:endParaRPr sz="120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81449" marB="0"/>
                </a:tc>
                <a:tc>
                  <a:txBody>
                    <a:bodyPr/>
                    <a:lstStyle/>
                    <a:p>
                      <a:pPr marL="262255" marR="83185" indent="-171450" algn="l" defTabSz="685800" rtl="0" eaLnBrk="1" fontAlgn="auto" latinLnBrk="0" hangingPunct="1">
                        <a:lnSpc>
                          <a:spcPct val="100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Die Speicherung und der Transport von ungenutzter Ab(fall)-Wärme in mobilen Latent-Wärmespeichern</a:t>
                      </a:r>
                    </a:p>
                    <a:p>
                      <a:pPr marL="262255" marR="83185" indent="-171450" algn="l" defTabSz="685800" rtl="0" eaLnBrk="1" fontAlgn="auto" latinLnBrk="0" hangingPunct="1">
                        <a:lnSpc>
                          <a:spcPct val="100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Die Substitution fossiler Energie-  träger wie Öl und Gas</a:t>
                      </a:r>
                    </a:p>
                    <a:p>
                      <a:pPr marL="262255" marR="83185" lvl="0" indent="-171450" algn="l" defTabSz="685800" rtl="0" eaLnBrk="1" fontAlgn="auto" latinLnBrk="0" hangingPunct="1">
                        <a:lnSpc>
                          <a:spcPct val="100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Eine drastische Reduzierung des  </a:t>
                      </a:r>
                      <a:r>
                        <a:rPr lang="de-DE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de-DE" sz="120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de-DE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Ausstoßes durch Substitution fossiler Wärmeerzeugung</a:t>
                      </a:r>
                    </a:p>
                    <a:p>
                      <a:pPr marL="262255" marR="83185" indent="-171450" algn="l" defTabSz="685800" rtl="0" eaLnBrk="1" fontAlgn="auto" latinLnBrk="0" hangingPunct="1">
                        <a:lnSpc>
                          <a:spcPct val="100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56540" algn="l"/>
                        </a:tabLst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Heizkostenersparnis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8144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1F06E47-03BB-4474-ADAA-58E27D46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76" y="1582037"/>
            <a:ext cx="1705347" cy="12059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258321" y="1582037"/>
            <a:ext cx="504825" cy="1128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2"/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3619919" y="1582037"/>
            <a:ext cx="849084" cy="10993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2"/>
          </a:p>
        </p:txBody>
      </p:sp>
      <p:sp>
        <p:nvSpPr>
          <p:cNvPr id="8" name="object 8"/>
          <p:cNvSpPr/>
          <p:nvPr/>
        </p:nvSpPr>
        <p:spPr>
          <a:xfrm>
            <a:off x="5573513" y="2710889"/>
            <a:ext cx="248985" cy="640800"/>
          </a:xfrm>
          <a:custGeom>
            <a:avLst/>
            <a:gdLst/>
            <a:ahLst/>
            <a:cxnLst/>
            <a:rect l="l" t="t" r="r" b="b"/>
            <a:pathLst>
              <a:path w="445134" h="901064">
                <a:moveTo>
                  <a:pt x="444962" y="451073"/>
                </a:moveTo>
                <a:lnTo>
                  <a:pt x="222488" y="0"/>
                </a:lnTo>
                <a:lnTo>
                  <a:pt x="0" y="0"/>
                </a:lnTo>
                <a:lnTo>
                  <a:pt x="0" y="900607"/>
                </a:lnTo>
                <a:lnTo>
                  <a:pt x="222488" y="900607"/>
                </a:lnTo>
                <a:lnTo>
                  <a:pt x="444962" y="45107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282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820AC-7329-134E-84F2-88B2E666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373" y="664475"/>
            <a:ext cx="7734390" cy="546894"/>
          </a:xfrm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cs typeface="Century Gothic"/>
              </a:rPr>
              <a:t>Mobile Wärmeversorgung mit mobilen </a:t>
            </a:r>
            <a:r>
              <a:rPr lang="de-DE" sz="1600" dirty="0" err="1">
                <a:solidFill>
                  <a:schemeClr val="tx1"/>
                </a:solidFill>
                <a:cs typeface="Century Gothic"/>
              </a:rPr>
              <a:t>LatentWärmeSpeichern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35591A-9D96-4B87-A515-5EA0B57B44E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362575"/>
            <a:ext cx="1714500" cy="3032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000" kern="1200">
                <a:solidFill>
                  <a:schemeClr val="bg1"/>
                </a:solidFill>
                <a:latin typeface="Antiqua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24EFB8-7AF3-4346-9F3A-4BC876394A32}" type="datetime1">
              <a:rPr lang="de-DE" smtClean="0"/>
              <a:pPr/>
              <a:t>26.09.2023</a:t>
            </a:fld>
            <a:endParaRPr lang="de-DE">
              <a:latin typeface="Antiqua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A1C48F4-D437-4810-9FA9-3950B1F43D03}"/>
              </a:ext>
            </a:extLst>
          </p:cNvPr>
          <p:cNvSpPr/>
          <p:nvPr/>
        </p:nvSpPr>
        <p:spPr>
          <a:xfrm>
            <a:off x="762001" y="24009"/>
            <a:ext cx="7619998" cy="9660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endParaRPr lang="de-DE" sz="1500">
              <a:solidFill>
                <a:srgbClr val="142B3C"/>
              </a:solidFill>
              <a:latin typeface="Century Gothic"/>
              <a:cs typeface="Century Gothic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4BB0B21-2057-D75E-5D47-9AED8C128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141" y="1513718"/>
            <a:ext cx="9144000" cy="38818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B404AE-40DD-03BA-F768-E8A57A8F47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078" y="2646165"/>
            <a:ext cx="1217459" cy="42267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E739C5D-5097-EE18-E48E-A111B99B692D}"/>
              </a:ext>
            </a:extLst>
          </p:cNvPr>
          <p:cNvSpPr/>
          <p:nvPr/>
        </p:nvSpPr>
        <p:spPr>
          <a:xfrm>
            <a:off x="3326296" y="3036627"/>
            <a:ext cx="2325756" cy="83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7E74392-6462-A889-F684-7D7188C57C5B}"/>
              </a:ext>
            </a:extLst>
          </p:cNvPr>
          <p:cNvSpPr txBox="1">
            <a:spLocks/>
          </p:cNvSpPr>
          <p:nvPr/>
        </p:nvSpPr>
        <p:spPr>
          <a:xfrm>
            <a:off x="3715174" y="3157423"/>
            <a:ext cx="1548000" cy="535450"/>
          </a:xfrm>
          <a:prstGeom prst="rect">
            <a:avLst/>
          </a:prstGeom>
          <a:solidFill>
            <a:srgbClr val="FFFFFF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400" dirty="0">
                <a:solidFill>
                  <a:schemeClr val="accent1"/>
                </a:solidFill>
                <a:latin typeface="Antiqua"/>
                <a:cs typeface="Century Gothic"/>
              </a:rPr>
              <a:t>Betreiber</a:t>
            </a:r>
          </a:p>
          <a:p>
            <a:pPr algn="ctr"/>
            <a:r>
              <a:rPr lang="de-DE" sz="900" b="0" dirty="0">
                <a:solidFill>
                  <a:schemeClr val="accent1"/>
                </a:solidFill>
                <a:latin typeface="Antiqua"/>
              </a:rPr>
              <a:t>(Wärmequelle, Wärmesenke oder Dienstleister)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BC377CC-40F0-B6D2-1763-AC53CE2E5BDC}"/>
              </a:ext>
            </a:extLst>
          </p:cNvPr>
          <p:cNvGrpSpPr/>
          <p:nvPr/>
        </p:nvGrpSpPr>
        <p:grpSpPr>
          <a:xfrm>
            <a:off x="6266143" y="3717065"/>
            <a:ext cx="1136374" cy="422670"/>
            <a:chOff x="6224581" y="3481538"/>
            <a:chExt cx="1136374" cy="4226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409C5C6-FFAB-1212-693A-9A8997E1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224581" y="3481538"/>
              <a:ext cx="1136374" cy="42267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A6634E2-1720-D769-08E3-05A02768BCDD}"/>
                </a:ext>
              </a:extLst>
            </p:cNvPr>
            <p:cNvSpPr/>
            <p:nvPr/>
          </p:nvSpPr>
          <p:spPr>
            <a:xfrm>
              <a:off x="6594764" y="3588327"/>
              <a:ext cx="609600" cy="11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4567472-A3AA-B2CD-B018-BAA16B4A1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4764" y="3564400"/>
              <a:ext cx="644237" cy="164663"/>
            </a:xfrm>
            <a:prstGeom prst="rect">
              <a:avLst/>
            </a:prstGeom>
          </p:spPr>
        </p:pic>
      </p:grpSp>
      <p:sp>
        <p:nvSpPr>
          <p:cNvPr id="12" name="Titel 1">
            <a:extLst>
              <a:ext uri="{FF2B5EF4-FFF2-40B4-BE49-F238E27FC236}">
                <a16:creationId xmlns:a16="http://schemas.microsoft.com/office/drawing/2014/main" id="{ADA7ADB8-B6E4-001C-10AC-2498D2FB5EFD}"/>
              </a:ext>
            </a:extLst>
          </p:cNvPr>
          <p:cNvSpPr txBox="1">
            <a:spLocks/>
          </p:cNvSpPr>
          <p:nvPr/>
        </p:nvSpPr>
        <p:spPr>
          <a:xfrm>
            <a:off x="5167096" y="4566676"/>
            <a:ext cx="1548000" cy="53545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2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400" b="0" cap="none" dirty="0">
                <a:solidFill>
                  <a:schemeClr val="accent1"/>
                </a:solidFill>
                <a:latin typeface="Antiqua"/>
              </a:rPr>
              <a:t>bis 10 km Entfernung</a:t>
            </a:r>
          </a:p>
        </p:txBody>
      </p:sp>
    </p:spTree>
    <p:extLst>
      <p:ext uri="{BB962C8B-B14F-4D97-AF65-F5344CB8AC3E}">
        <p14:creationId xmlns:p14="http://schemas.microsoft.com/office/powerpoint/2010/main" val="2837044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7EB9C47-F84A-4E4E-86D2-05B6045B237B}"/>
              </a:ext>
            </a:extLst>
          </p:cNvPr>
          <p:cNvSpPr/>
          <p:nvPr/>
        </p:nvSpPr>
        <p:spPr>
          <a:xfrm>
            <a:off x="762001" y="1"/>
            <a:ext cx="7619998" cy="9660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endParaRPr lang="de-DE" sz="1833">
              <a:solidFill>
                <a:srgbClr val="142B3C"/>
              </a:solidFill>
              <a:latin typeface="Century Gothic"/>
              <a:cs typeface="Century Gothic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15C049-6D4B-264D-A89E-7C0E7F9F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860615"/>
            <a:ext cx="7734390" cy="381000"/>
          </a:xfrm>
        </p:spPr>
        <p:txBody>
          <a:bodyPr/>
          <a:lstStyle/>
          <a:p>
            <a:r>
              <a:rPr lang="de-DE" sz="1600">
                <a:solidFill>
                  <a:schemeClr val="tx1"/>
                </a:solidFill>
              </a:rPr>
              <a:t>Grundlage der PCM Technologie – Phasenwechselmaterial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37EE2E1-6B1A-CA47-AC83-F2275D07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5144214"/>
            <a:ext cx="7734390" cy="230188"/>
          </a:xfrm>
        </p:spPr>
        <p:txBody>
          <a:bodyPr>
            <a:normAutofit/>
          </a:bodyPr>
          <a:lstStyle/>
          <a:p>
            <a:pPr algn="ctr"/>
            <a:r>
              <a:rPr lang="de-DE" sz="1400">
                <a:solidFill>
                  <a:schemeClr val="tx1"/>
                </a:solidFill>
                <a:latin typeface="+mj-lt"/>
                <a:cs typeface="Century Gothic"/>
              </a:rPr>
              <a:t>Hier spricht man von „latenter Energie“</a:t>
            </a:r>
          </a:p>
          <a:p>
            <a:endParaRPr lang="de-DE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38851FEE-50D1-8A5F-9555-0FE8E24C0C7A}"/>
              </a:ext>
            </a:extLst>
          </p:cNvPr>
          <p:cNvSpPr txBox="1">
            <a:spLocks/>
          </p:cNvSpPr>
          <p:nvPr/>
        </p:nvSpPr>
        <p:spPr>
          <a:xfrm>
            <a:off x="1019175" y="1431629"/>
            <a:ext cx="8467724" cy="74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19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19125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3820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de-DE" sz="1400">
                <a:solidFill>
                  <a:schemeClr val="tx1"/>
                </a:solidFill>
                <a:latin typeface="+mj-lt"/>
                <a:cs typeface="Century Gothic"/>
              </a:rPr>
              <a:t>Bekannt und bewährt in der Tasche, umweltfreundlich und nachhaltig im Wärmecontainer:</a:t>
            </a:r>
          </a:p>
          <a:p>
            <a:pPr>
              <a:spcBef>
                <a:spcPts val="300"/>
              </a:spcBef>
            </a:pPr>
            <a:r>
              <a:rPr lang="de-DE" sz="1400">
                <a:solidFill>
                  <a:schemeClr val="tx1"/>
                </a:solidFill>
                <a:latin typeface="+mj-lt"/>
                <a:cs typeface="Century Gothic"/>
              </a:rPr>
              <a:t>Wärmespeicherung im Phasenübergang flüssig-fest</a:t>
            </a:r>
            <a:endParaRPr lang="de-DE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F069EF9-9681-40FB-3D67-6B758F99A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07038" y="1142838"/>
            <a:ext cx="3011742" cy="478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3B56CC6-015F-1BE3-CB12-02F8EAFB7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740" y="2338744"/>
            <a:ext cx="2228850" cy="7715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AB5250F-4930-FC93-842C-392148449F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84" y="3199436"/>
            <a:ext cx="2197315" cy="146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07CE46C-BEBB-95DC-EECF-0BC521BE52F0}"/>
              </a:ext>
            </a:extLst>
          </p:cNvPr>
          <p:cNvSpPr/>
          <p:nvPr/>
        </p:nvSpPr>
        <p:spPr>
          <a:xfrm>
            <a:off x="7776519" y="4670854"/>
            <a:ext cx="1112108" cy="86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65A0E21-3627-46E2-E2BA-1725E33788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41378" y="1932982"/>
            <a:ext cx="2412069" cy="1854934"/>
          </a:xfrm>
          <a:prstGeom prst="rect">
            <a:avLst/>
          </a:prstGeom>
        </p:spPr>
      </p:pic>
      <p:pic>
        <p:nvPicPr>
          <p:cNvPr id="5" name="Grafik 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A6AD47DC-A19D-6CFF-EE39-3A54FEE177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31838" y="3936635"/>
            <a:ext cx="1777415" cy="11821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9EB31F70-F920-90F1-39D5-7E645018E6C8}"/>
              </a:ext>
            </a:extLst>
          </p:cNvPr>
          <p:cNvGrpSpPr>
            <a:grpSpLocks noChangeAspect="1"/>
          </p:cNvGrpSpPr>
          <p:nvPr/>
        </p:nvGrpSpPr>
        <p:grpSpPr>
          <a:xfrm>
            <a:off x="6557803" y="1592142"/>
            <a:ext cx="2029113" cy="3524395"/>
            <a:chOff x="6539180" y="1498599"/>
            <a:chExt cx="2236172" cy="388403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52C301D-6210-47C2-3A66-F824BC7B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7266" y="2144642"/>
              <a:ext cx="2160000" cy="1682255"/>
            </a:xfrm>
            <a:prstGeom prst="rect">
              <a:avLst/>
            </a:prstGeom>
          </p:spPr>
        </p:pic>
        <p:pic>
          <p:nvPicPr>
            <p:cNvPr id="11" name="Grafik 10" descr="Ein Bild, das drinnen, Maschine enthält.&#10;&#10;Automatisch generierte Beschreibung">
              <a:extLst>
                <a:ext uri="{FF2B5EF4-FFF2-40B4-BE49-F238E27FC236}">
                  <a16:creationId xmlns:a16="http://schemas.microsoft.com/office/drawing/2014/main" id="{519766F7-5C57-1C83-5694-0109B376A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3266" y="3853386"/>
              <a:ext cx="2088000" cy="145947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7E776F-F60D-17DE-4C9A-678273FCE369}"/>
                </a:ext>
              </a:extLst>
            </p:cNvPr>
            <p:cNvSpPr/>
            <p:nvPr/>
          </p:nvSpPr>
          <p:spPr>
            <a:xfrm>
              <a:off x="6554218" y="1664522"/>
              <a:ext cx="2221134" cy="453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spcAft>
                  <a:spcPts val="600"/>
                </a:spcAft>
              </a:pPr>
              <a:r>
                <a:rPr lang="de-DE" sz="16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Stationäre Lösung</a:t>
              </a:r>
              <a:endParaRPr lang="de-DE" sz="16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418259D6-F197-9867-5742-3429272A74B6}"/>
                </a:ext>
              </a:extLst>
            </p:cNvPr>
            <p:cNvSpPr/>
            <p:nvPr/>
          </p:nvSpPr>
          <p:spPr>
            <a:xfrm>
              <a:off x="6539180" y="1498599"/>
              <a:ext cx="2236172" cy="3884039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DC9E49B4-BA1F-4074-9BE4-FAF5F0FF1A7F}"/>
              </a:ext>
            </a:extLst>
          </p:cNvPr>
          <p:cNvSpPr/>
          <p:nvPr/>
        </p:nvSpPr>
        <p:spPr>
          <a:xfrm>
            <a:off x="723318" y="621957"/>
            <a:ext cx="7290525" cy="9570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r>
              <a:rPr lang="de-DE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Speichersysteme auf Basis des patentierten CUBEs</a:t>
            </a:r>
            <a:endParaRPr lang="de-DE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6362BED-FD85-37CD-F528-E9118DAA123C}"/>
              </a:ext>
            </a:extLst>
          </p:cNvPr>
          <p:cNvGrpSpPr/>
          <p:nvPr/>
        </p:nvGrpSpPr>
        <p:grpSpPr>
          <a:xfrm>
            <a:off x="3208386" y="1416051"/>
            <a:ext cx="2824320" cy="3876577"/>
            <a:chOff x="3092767" y="1334076"/>
            <a:chExt cx="3226399" cy="4374144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0C4C607-4467-FB54-7627-F7D2657DAE71}"/>
                </a:ext>
              </a:extLst>
            </p:cNvPr>
            <p:cNvSpPr/>
            <p:nvPr/>
          </p:nvSpPr>
          <p:spPr>
            <a:xfrm>
              <a:off x="3109946" y="1334076"/>
              <a:ext cx="3209220" cy="4374144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DB678DA-90AB-8244-C214-C7CB9CAF8198}"/>
                </a:ext>
              </a:extLst>
            </p:cNvPr>
            <p:cNvSpPr txBox="1"/>
            <p:nvPr/>
          </p:nvSpPr>
          <p:spPr>
            <a:xfrm>
              <a:off x="3092767" y="1467337"/>
              <a:ext cx="3226399" cy="38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>
                  <a:latin typeface="Calibri" panose="020F0502020204030204" pitchFamily="34" charset="0"/>
                  <a:cs typeface="Calibri" panose="020F0502020204030204" pitchFamily="34" charset="0"/>
                </a:rPr>
                <a:t>CUBE – Der Grundbaustein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F01DD6C3-FBD1-555C-ADF4-2807A6DCC318}"/>
              </a:ext>
            </a:extLst>
          </p:cNvPr>
          <p:cNvGrpSpPr/>
          <p:nvPr/>
        </p:nvGrpSpPr>
        <p:grpSpPr>
          <a:xfrm>
            <a:off x="406734" y="1595285"/>
            <a:ext cx="2135526" cy="3518109"/>
            <a:chOff x="377825" y="1628139"/>
            <a:chExt cx="2412000" cy="3887953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62A0E4D-F991-0B8D-0B22-39844E82B184}"/>
                </a:ext>
              </a:extLst>
            </p:cNvPr>
            <p:cNvSpPr/>
            <p:nvPr/>
          </p:nvSpPr>
          <p:spPr>
            <a:xfrm>
              <a:off x="473258" y="1823458"/>
              <a:ext cx="2221133" cy="4536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spcAft>
                  <a:spcPts val="600"/>
                </a:spcAft>
              </a:pPr>
              <a:r>
                <a:rPr lang="de-DE" sz="16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Mobile Lösung</a:t>
              </a:r>
              <a:endParaRPr lang="de-DE" sz="16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90B5031-848B-C730-1A4D-DA1457447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825" y="2251606"/>
              <a:ext cx="2412000" cy="155895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67117F9-2ECB-2AD3-6809-CB409E0F2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609" y="3889318"/>
              <a:ext cx="2076433" cy="154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A8AE2894-72BF-A0B5-3EBC-B57C154FC8C9}"/>
                </a:ext>
              </a:extLst>
            </p:cNvPr>
            <p:cNvSpPr/>
            <p:nvPr/>
          </p:nvSpPr>
          <p:spPr>
            <a:xfrm>
              <a:off x="465739" y="1628139"/>
              <a:ext cx="2236172" cy="3887953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chemeClr val="tx1"/>
                </a:solidFill>
              </a:endParaRPr>
            </a:p>
          </p:txBody>
        </p:sp>
      </p:grpSp>
      <p:pic>
        <p:nvPicPr>
          <p:cNvPr id="56" name="Grafik 5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44BEBE-FEA4-EB65-F88A-5F417F4DD9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981" y="482277"/>
            <a:ext cx="758935" cy="568800"/>
          </a:xfrm>
          <a:prstGeom prst="rect">
            <a:avLst/>
          </a:prstGeom>
        </p:spPr>
      </p:pic>
      <p:cxnSp>
        <p:nvCxnSpPr>
          <p:cNvPr id="1034" name="Gerade Verbindung mit Pfeil 1033">
            <a:extLst>
              <a:ext uri="{FF2B5EF4-FFF2-40B4-BE49-F238E27FC236}">
                <a16:creationId xmlns:a16="http://schemas.microsoft.com/office/drawing/2014/main" id="{1C652D79-7567-B999-0885-1DE429FCF80B}"/>
              </a:ext>
            </a:extLst>
          </p:cNvPr>
          <p:cNvCxnSpPr>
            <a:cxnSpLocks/>
            <a:stCxn id="18" idx="3"/>
            <a:endCxn id="51" idx="1"/>
          </p:cNvCxnSpPr>
          <p:nvPr/>
        </p:nvCxnSpPr>
        <p:spPr>
          <a:xfrm>
            <a:off x="6032706" y="3354340"/>
            <a:ext cx="525097" cy="0"/>
          </a:xfrm>
          <a:prstGeom prst="straightConnector1">
            <a:avLst/>
          </a:prstGeom>
          <a:ln w="57150">
            <a:solidFill>
              <a:srgbClr val="F04D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Gerade Verbindung mit Pfeil 1034">
            <a:extLst>
              <a:ext uri="{FF2B5EF4-FFF2-40B4-BE49-F238E27FC236}">
                <a16:creationId xmlns:a16="http://schemas.microsoft.com/office/drawing/2014/main" id="{CB5ED182-47E5-A691-B137-734E7247B8BD}"/>
              </a:ext>
            </a:extLst>
          </p:cNvPr>
          <p:cNvCxnSpPr>
            <a:cxnSpLocks/>
            <a:stCxn id="18" idx="1"/>
            <a:endCxn id="47" idx="3"/>
          </p:cNvCxnSpPr>
          <p:nvPr/>
        </p:nvCxnSpPr>
        <p:spPr>
          <a:xfrm flipH="1">
            <a:off x="2464423" y="3354340"/>
            <a:ext cx="759001" cy="0"/>
          </a:xfrm>
          <a:prstGeom prst="straightConnector1">
            <a:avLst/>
          </a:prstGeom>
          <a:ln w="57150">
            <a:solidFill>
              <a:srgbClr val="F04D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09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820AC-7329-134E-84F2-88B2E666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40467"/>
            <a:ext cx="7734390" cy="546894"/>
          </a:xfrm>
        </p:spPr>
        <p:txBody>
          <a:bodyPr/>
          <a:lstStyle/>
          <a:p>
            <a:r>
              <a:rPr lang="de-DE" sz="1600">
                <a:solidFill>
                  <a:schemeClr val="tx1"/>
                </a:solidFill>
                <a:cs typeface="Century Gothic"/>
              </a:rPr>
              <a:t>PCM-Technologie für mobile Latent-</a:t>
            </a:r>
            <a:r>
              <a:rPr lang="de-DE" sz="1600" err="1">
                <a:solidFill>
                  <a:schemeClr val="tx1"/>
                </a:solidFill>
                <a:cs typeface="Century Gothic"/>
              </a:rPr>
              <a:t>WärmeSpeicher</a:t>
            </a: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C5940E-FA85-3042-989D-32F815A9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4" y="1339577"/>
            <a:ext cx="4671941" cy="4078561"/>
          </a:xfrm>
        </p:spPr>
        <p:txBody>
          <a:bodyPr>
            <a:noAutofit/>
          </a:bodyPr>
          <a:lstStyle/>
          <a:p>
            <a:endParaRPr lang="de-DE" sz="800" b="1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de-DE" sz="1600" b="1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de-DE" sz="1600" b="1">
                <a:solidFill>
                  <a:schemeClr val="tx1"/>
                </a:solidFill>
                <a:latin typeface="+mj-lt"/>
              </a:rPr>
              <a:t>Speicher mit Fahrwerk </a:t>
            </a:r>
            <a:r>
              <a:rPr lang="de-DE" sz="1600" b="1">
                <a:solidFill>
                  <a:srgbClr val="1229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mLWS04-00 58-15</a:t>
            </a:r>
            <a:endParaRPr lang="de-DE" sz="1600" b="1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DE" sz="1400">
                <a:solidFill>
                  <a:schemeClr val="tx1"/>
                </a:solidFill>
                <a:latin typeface="+mj-lt"/>
              </a:rPr>
              <a:t>Maximale Speicherkapazität</a:t>
            </a:r>
          </a:p>
          <a:p>
            <a:pPr>
              <a:spcBef>
                <a:spcPts val="0"/>
              </a:spcBef>
            </a:pPr>
            <a:r>
              <a:rPr lang="de-DE" sz="1400">
                <a:solidFill>
                  <a:schemeClr val="tx1"/>
                </a:solidFill>
                <a:latin typeface="+mj-lt"/>
              </a:rPr>
              <a:t>Mit festem Fahrwerk für effizienten Wechsel </a:t>
            </a:r>
          </a:p>
          <a:p>
            <a:pPr>
              <a:spcBef>
                <a:spcPts val="0"/>
              </a:spcBef>
            </a:pPr>
            <a:endParaRPr lang="de-DE" sz="18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8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8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8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6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DE" sz="1600" b="1">
                <a:solidFill>
                  <a:schemeClr val="tx1"/>
                </a:solidFill>
                <a:latin typeface="+mj-lt"/>
              </a:rPr>
              <a:t>Speicher Container </a:t>
            </a:r>
            <a:r>
              <a:rPr lang="de-DE" sz="1600" b="1">
                <a:solidFill>
                  <a:srgbClr val="1229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mLWS05-00 58-12</a:t>
            </a:r>
            <a:br>
              <a:rPr lang="de-DE" sz="1600" b="1">
                <a:solidFill>
                  <a:schemeClr val="tx1"/>
                </a:solidFill>
                <a:latin typeface="+mj-lt"/>
              </a:rPr>
            </a:br>
            <a:r>
              <a:rPr lang="de-DE" sz="1400">
                <a:solidFill>
                  <a:schemeClr val="tx1"/>
                </a:solidFill>
                <a:latin typeface="+mj-lt"/>
              </a:rPr>
              <a:t>Aufbau auf Wechselbrücke oder </a:t>
            </a:r>
            <a:r>
              <a:rPr lang="de-DE" sz="1400" err="1">
                <a:solidFill>
                  <a:schemeClr val="tx1"/>
                </a:solidFill>
                <a:latin typeface="+mj-lt"/>
              </a:rPr>
              <a:t>Confoot</a:t>
            </a:r>
            <a:r>
              <a:rPr lang="de-DE" sz="1400">
                <a:solidFill>
                  <a:schemeClr val="tx1"/>
                </a:solidFill>
                <a:latin typeface="+mj-lt"/>
              </a:rPr>
              <a:t>-Stützen</a:t>
            </a:r>
          </a:p>
          <a:p>
            <a:pPr>
              <a:spcBef>
                <a:spcPts val="0"/>
              </a:spcBef>
            </a:pPr>
            <a:r>
              <a:rPr lang="de-DE" sz="1400">
                <a:solidFill>
                  <a:schemeClr val="tx1"/>
                </a:solidFill>
                <a:latin typeface="+mj-lt"/>
              </a:rPr>
              <a:t>maximale Flexibilität für verschiedene Transportlösungen</a:t>
            </a:r>
          </a:p>
          <a:p>
            <a:pPr>
              <a:spcBef>
                <a:spcPts val="0"/>
              </a:spcBef>
            </a:pPr>
            <a:endParaRPr lang="de-DE" sz="16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6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60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de-DE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A1C48F4-D437-4810-9FA9-3950B1F43D03}"/>
              </a:ext>
            </a:extLst>
          </p:cNvPr>
          <p:cNvSpPr/>
          <p:nvPr/>
        </p:nvSpPr>
        <p:spPr>
          <a:xfrm>
            <a:off x="762001" y="1"/>
            <a:ext cx="7619998" cy="9660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endParaRPr lang="de-DE" sz="1500">
              <a:solidFill>
                <a:srgbClr val="142B3C"/>
              </a:solidFill>
              <a:latin typeface="Century Gothic"/>
              <a:cs typeface="Century Gothic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6E2457-DC23-8121-9E8B-41800CCE1C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999A41-2DC5-572B-27AF-325FCB0A7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648" y="3380652"/>
            <a:ext cx="2174650" cy="17058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F8FF77-3912-37AF-2BDB-4A3750627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09064" y="1327649"/>
            <a:ext cx="2174650" cy="15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6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C7A0A06-41E1-BAC8-0334-90CD0619822E}"/>
              </a:ext>
            </a:extLst>
          </p:cNvPr>
          <p:cNvSpPr/>
          <p:nvPr/>
        </p:nvSpPr>
        <p:spPr>
          <a:xfrm>
            <a:off x="7873329" y="4396844"/>
            <a:ext cx="903003" cy="115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334BBF-7012-B072-91B7-921ACF233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450" y="2338985"/>
            <a:ext cx="3768725" cy="28096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2" name="Tabelle 14">
            <a:extLst>
              <a:ext uri="{FF2B5EF4-FFF2-40B4-BE49-F238E27FC236}">
                <a16:creationId xmlns:a16="http://schemas.microsoft.com/office/drawing/2014/main" id="{AA71FE94-3959-8288-75A6-8183F793D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83940"/>
              </p:ext>
            </p:extLst>
          </p:nvPr>
        </p:nvGraphicFramePr>
        <p:xfrm>
          <a:off x="446766" y="1457721"/>
          <a:ext cx="8610523" cy="2103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866">
                  <a:extLst>
                    <a:ext uri="{9D8B030D-6E8A-4147-A177-3AD203B41FA5}">
                      <a16:colId xmlns:a16="http://schemas.microsoft.com/office/drawing/2014/main" val="1718496710"/>
                    </a:ext>
                  </a:extLst>
                </a:gridCol>
                <a:gridCol w="8096657">
                  <a:extLst>
                    <a:ext uri="{9D8B030D-6E8A-4147-A177-3AD203B41FA5}">
                      <a16:colId xmlns:a16="http://schemas.microsoft.com/office/drawing/2014/main" val="500653917"/>
                    </a:ext>
                  </a:extLst>
                </a:gridCol>
              </a:tblGrid>
              <a:tr h="792719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effizient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Kapazität pro Speicher: 1,5 MWh*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Kurze Be-/Entladezeiten (4 – 6 h) 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 Speicher im Wechselbetrieb ermöglichen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≈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3 - 4 MWh </a:t>
                      </a:r>
                      <a:r>
                        <a:rPr lang="de-DE" sz="1600" b="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einspeisbare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Wärme pro Tag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Für kurze Wege: Entfernungen bis 10 km</a:t>
                      </a:r>
                    </a:p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	sind wirtschaftlich; 3 – 5 km sind ideal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439835"/>
                  </a:ext>
                </a:extLst>
              </a:tr>
              <a:tr h="792719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1600" b="0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173256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DC9E49B4-BA1F-4074-9BE4-FAF5F0FF1A7F}"/>
              </a:ext>
            </a:extLst>
          </p:cNvPr>
          <p:cNvSpPr/>
          <p:nvPr/>
        </p:nvSpPr>
        <p:spPr>
          <a:xfrm>
            <a:off x="723318" y="621957"/>
            <a:ext cx="7893632" cy="9570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Speicher – Wärme hinbringen, wo sie benötigt wird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le 14">
            <a:extLst>
              <a:ext uri="{FF2B5EF4-FFF2-40B4-BE49-F238E27FC236}">
                <a16:creationId xmlns:a16="http://schemas.microsoft.com/office/drawing/2014/main" id="{9FA4F75B-E973-AB23-6FCA-FCD090E17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02041"/>
              </p:ext>
            </p:extLst>
          </p:nvPr>
        </p:nvGraphicFramePr>
        <p:xfrm>
          <a:off x="435608" y="2813051"/>
          <a:ext cx="4337051" cy="2420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814">
                  <a:extLst>
                    <a:ext uri="{9D8B030D-6E8A-4147-A177-3AD203B41FA5}">
                      <a16:colId xmlns:a16="http://schemas.microsoft.com/office/drawing/2014/main" val="1718496710"/>
                    </a:ext>
                  </a:extLst>
                </a:gridCol>
                <a:gridCol w="3840237">
                  <a:extLst>
                    <a:ext uri="{9D8B030D-6E8A-4147-A177-3AD203B41FA5}">
                      <a16:colId xmlns:a16="http://schemas.microsoft.com/office/drawing/2014/main" val="500653917"/>
                    </a:ext>
                  </a:extLst>
                </a:gridCol>
              </a:tblGrid>
              <a:tr h="141021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de-DE" sz="1400" b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unkompliziert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Anschluss unkompliziert nachrüstbar</a:t>
                      </a:r>
                    </a:p>
                    <a:p>
                      <a:pPr marL="171450" indent="-171450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Schnelle Umsetzung: ohne langfristige Genehmigungsprozesse, ohne aufwändige Umbaumaßnahmen</a:t>
                      </a:r>
                      <a:endParaRPr lang="de-DE" sz="1600" b="0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28690"/>
                  </a:ext>
                </a:extLst>
              </a:tr>
              <a:tr h="1010405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de-DE" sz="1400" b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nachhaltig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Überschüssige Abwärme nutzbar machen</a:t>
                      </a:r>
                    </a:p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de-DE" sz="1600" b="0" kern="120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6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-Einsparung: &gt;170 Tonnen p.a. je 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1.000 MWh genutzter Abwärme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369396"/>
                  </a:ext>
                </a:extLst>
              </a:tr>
            </a:tbl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719E320D-9897-1D7A-34B1-9B8A60ED1949}"/>
              </a:ext>
            </a:extLst>
          </p:cNvPr>
          <p:cNvSpPr/>
          <p:nvPr/>
        </p:nvSpPr>
        <p:spPr>
          <a:xfrm>
            <a:off x="668221" y="5236108"/>
            <a:ext cx="8150225" cy="2808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299988">
              <a:spcAft>
                <a:spcPts val="600"/>
              </a:spcAft>
            </a:pPr>
            <a:r>
              <a:rPr lang="de-DE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Nutzbare Speicherkapazität ≈ 1,2 MWh bei Speichermaterial mit Phasenwechsel bei 58°C und ΔT = 35 K</a:t>
            </a:r>
            <a:endParaRPr lang="pt-BR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988">
              <a:spcAft>
                <a:spcPts val="600"/>
              </a:spcAft>
            </a:pPr>
            <a:endParaRPr lang="de-DE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AE98A9D-850E-8819-AC05-C99274EE0E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364" y="337557"/>
            <a:ext cx="758935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C7A0A06-41E1-BAC8-0334-90CD0619822E}"/>
              </a:ext>
            </a:extLst>
          </p:cNvPr>
          <p:cNvSpPr/>
          <p:nvPr/>
        </p:nvSpPr>
        <p:spPr>
          <a:xfrm>
            <a:off x="7873329" y="4396844"/>
            <a:ext cx="903003" cy="115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graphicFrame>
        <p:nvGraphicFramePr>
          <p:cNvPr id="2" name="Tabelle 14">
            <a:extLst>
              <a:ext uri="{FF2B5EF4-FFF2-40B4-BE49-F238E27FC236}">
                <a16:creationId xmlns:a16="http://schemas.microsoft.com/office/drawing/2014/main" id="{AA71FE94-3959-8288-75A6-8183F793D47D}"/>
              </a:ext>
            </a:extLst>
          </p:cNvPr>
          <p:cNvGraphicFramePr>
            <a:graphicFrameLocks noGrp="1"/>
          </p:cNvGraphicFramePr>
          <p:nvPr/>
        </p:nvGraphicFramePr>
        <p:xfrm>
          <a:off x="512105" y="1295746"/>
          <a:ext cx="8242986" cy="1242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718496710"/>
                    </a:ext>
                  </a:extLst>
                </a:gridCol>
                <a:gridCol w="7738986">
                  <a:extLst>
                    <a:ext uri="{9D8B030D-6E8A-4147-A177-3AD203B41FA5}">
                      <a16:colId xmlns:a16="http://schemas.microsoft.com/office/drawing/2014/main" val="500653917"/>
                    </a:ext>
                  </a:extLst>
                </a:gridCol>
              </a:tblGrid>
              <a:tr h="1242497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Anwendung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Industriehalle mit Fußbodenheizung nutzt Abwärme aus Biogasanlage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Kapazität des Speichers: 2,0 MWh, nutzbar 1,75 MWh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Speicher im Wechselbetrieb ermöglichen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≈ 2 MWh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Wärmetransport pro Tag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439835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DC9E49B4-BA1F-4074-9BE4-FAF5F0FF1A7F}"/>
              </a:ext>
            </a:extLst>
          </p:cNvPr>
          <p:cNvSpPr/>
          <p:nvPr/>
        </p:nvSpPr>
        <p:spPr>
          <a:xfrm>
            <a:off x="723318" y="621957"/>
            <a:ext cx="7893632" cy="9570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Speicher – Industriehalle / MeckPomm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le 14">
            <a:extLst>
              <a:ext uri="{FF2B5EF4-FFF2-40B4-BE49-F238E27FC236}">
                <a16:creationId xmlns:a16="http://schemas.microsoft.com/office/drawing/2014/main" id="{9FA4F75B-E973-AB23-6FCA-FCD090E178B1}"/>
              </a:ext>
            </a:extLst>
          </p:cNvPr>
          <p:cNvGraphicFramePr>
            <a:graphicFrameLocks noGrp="1"/>
          </p:cNvGraphicFramePr>
          <p:nvPr/>
        </p:nvGraphicFramePr>
        <p:xfrm>
          <a:off x="519986" y="2481972"/>
          <a:ext cx="5110899" cy="2279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718496710"/>
                    </a:ext>
                  </a:extLst>
                </a:gridCol>
                <a:gridCol w="4606899">
                  <a:extLst>
                    <a:ext uri="{9D8B030D-6E8A-4147-A177-3AD203B41FA5}">
                      <a16:colId xmlns:a16="http://schemas.microsoft.com/office/drawing/2014/main" val="500653917"/>
                    </a:ext>
                  </a:extLst>
                </a:gridCol>
              </a:tblGrid>
              <a:tr h="113960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Vorteile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Schnelle Umsetzung: unkomplizierte Anschlussmöglichkeiten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ohne aufwändige Umbaumaßnahmen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keine langfristigen Genehmigungen notwendig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28690"/>
                  </a:ext>
                </a:extLst>
              </a:tr>
              <a:tr h="113960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Nachhaltig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Entfernung Biogasanlage zur Halle nur 7 km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Überschüssige Abwärme ersetzt fossile Brennstoffe</a:t>
                      </a:r>
                    </a:p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de-DE" sz="1600" b="0" kern="120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6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-Einsparung: &gt;170 Tonnen p.a. je 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1.000 MWh genutzter Abwärme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369396"/>
                  </a:ext>
                </a:extLst>
              </a:tr>
            </a:tbl>
          </a:graphicData>
        </a:graphic>
      </p:graphicFrame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AE98A9D-850E-8819-AC05-C99274EE0E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364" y="337557"/>
            <a:ext cx="758935" cy="5688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376FF1-B906-4587-DF55-EB43775E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244" y="2400894"/>
            <a:ext cx="2649111" cy="162246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6B02E29-638A-A45F-1D84-1E0B4419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03" y="3934958"/>
            <a:ext cx="2772729" cy="124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6403405-82C4-3D0E-8704-C5C0FB4E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812" y="2484833"/>
            <a:ext cx="3183326" cy="1790621"/>
          </a:xfrm>
          <a:prstGeom prst="rect">
            <a:avLst/>
          </a:prstGeom>
        </p:spPr>
      </p:pic>
      <p:pic>
        <p:nvPicPr>
          <p:cNvPr id="18" name="Grafik 17" descr="Ein Bild, das Text, draußen, Himmel, Rad enthält.&#10;&#10;Automatisch generierte Beschreibung">
            <a:extLst>
              <a:ext uri="{FF2B5EF4-FFF2-40B4-BE49-F238E27FC236}">
                <a16:creationId xmlns:a16="http://schemas.microsoft.com/office/drawing/2014/main" id="{5D78601B-E13D-BD38-AE3C-61F64FA030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083" y="4241201"/>
            <a:ext cx="2100782" cy="131286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C7A0A06-41E1-BAC8-0334-90CD0619822E}"/>
              </a:ext>
            </a:extLst>
          </p:cNvPr>
          <p:cNvSpPr/>
          <p:nvPr/>
        </p:nvSpPr>
        <p:spPr>
          <a:xfrm>
            <a:off x="7873329" y="4396844"/>
            <a:ext cx="903003" cy="115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/>
              </a:solidFill>
            </a:endParaRPr>
          </a:p>
        </p:txBody>
      </p:sp>
      <p:graphicFrame>
        <p:nvGraphicFramePr>
          <p:cNvPr id="2" name="Tabelle 14">
            <a:extLst>
              <a:ext uri="{FF2B5EF4-FFF2-40B4-BE49-F238E27FC236}">
                <a16:creationId xmlns:a16="http://schemas.microsoft.com/office/drawing/2014/main" id="{AA71FE94-3959-8288-75A6-8183F793D47D}"/>
              </a:ext>
            </a:extLst>
          </p:cNvPr>
          <p:cNvGraphicFramePr>
            <a:graphicFrameLocks noGrp="1"/>
          </p:cNvGraphicFramePr>
          <p:nvPr/>
        </p:nvGraphicFramePr>
        <p:xfrm>
          <a:off x="446767" y="1355241"/>
          <a:ext cx="8476516" cy="1157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869">
                  <a:extLst>
                    <a:ext uri="{9D8B030D-6E8A-4147-A177-3AD203B41FA5}">
                      <a16:colId xmlns:a16="http://schemas.microsoft.com/office/drawing/2014/main" val="1718496710"/>
                    </a:ext>
                  </a:extLst>
                </a:gridCol>
                <a:gridCol w="7970647">
                  <a:extLst>
                    <a:ext uri="{9D8B030D-6E8A-4147-A177-3AD203B41FA5}">
                      <a16:colId xmlns:a16="http://schemas.microsoft.com/office/drawing/2014/main" val="500653917"/>
                    </a:ext>
                  </a:extLst>
                </a:gridCol>
              </a:tblGrid>
              <a:tr h="1157224"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Anwendung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Fluss-, Erd-, Abwasserwärme und Power-</a:t>
                      </a:r>
                      <a:r>
                        <a:rPr lang="de-DE" sz="1600" b="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de-DE" sz="1600" b="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heat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aus PV-Strom als Wärmequelle kombiniert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Kindergarten und Industriehalle als Wärmeabnehmer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Kapazität pro Speicher: 1,2 MWh, nutzbar 1,05 MWh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Speicher im Wechselbetrieb ermöglichen 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≈ 2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MWh Entladung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Wärme pro Tag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439835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DC9E49B4-BA1F-4074-9BE4-FAF5F0FF1A7F}"/>
              </a:ext>
            </a:extLst>
          </p:cNvPr>
          <p:cNvSpPr/>
          <p:nvPr/>
        </p:nvSpPr>
        <p:spPr>
          <a:xfrm>
            <a:off x="723318" y="621957"/>
            <a:ext cx="7893632" cy="9570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99988"/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Containerspeicher – </a:t>
            </a:r>
            <a:r>
              <a:rPr lang="de-DE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PWiK</a:t>
            </a:r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Polen nahe Warschau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le 14">
            <a:extLst>
              <a:ext uri="{FF2B5EF4-FFF2-40B4-BE49-F238E27FC236}">
                <a16:creationId xmlns:a16="http://schemas.microsoft.com/office/drawing/2014/main" id="{9FA4F75B-E973-AB23-6FCA-FCD090E178B1}"/>
              </a:ext>
            </a:extLst>
          </p:cNvPr>
          <p:cNvGraphicFramePr>
            <a:graphicFrameLocks noGrp="1"/>
          </p:cNvGraphicFramePr>
          <p:nvPr/>
        </p:nvGraphicFramePr>
        <p:xfrm>
          <a:off x="435608" y="2521382"/>
          <a:ext cx="4705896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065">
                  <a:extLst>
                    <a:ext uri="{9D8B030D-6E8A-4147-A177-3AD203B41FA5}">
                      <a16:colId xmlns:a16="http://schemas.microsoft.com/office/drawing/2014/main" val="1718496710"/>
                    </a:ext>
                  </a:extLst>
                </a:gridCol>
                <a:gridCol w="4166831">
                  <a:extLst>
                    <a:ext uri="{9D8B030D-6E8A-4147-A177-3AD203B41FA5}">
                      <a16:colId xmlns:a16="http://schemas.microsoft.com/office/drawing/2014/main" val="500653917"/>
                    </a:ext>
                  </a:extLst>
                </a:gridCol>
              </a:tblGrid>
              <a:tr h="101797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Vorteile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Schnelle Umsetzung in nur 3 Monaten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mehrere Wärmeabnehmer kombiniert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keine Übergabestationen notwendig</a:t>
                      </a:r>
                    </a:p>
                    <a:p>
                      <a:pPr marL="171450" marR="0" lvl="0" indent="-17145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vollständige Be-/Entladung trotz niedriger Leistung in ca. 10 – 12h 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2x täglich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28690"/>
                  </a:ext>
                </a:extLst>
              </a:tr>
              <a:tr h="1010405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Nachhaltig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Entfernungen nur 3 bzw. 7 km</a:t>
                      </a:r>
                    </a:p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Wärme-Energie bleibt in der Kommune</a:t>
                      </a:r>
                    </a:p>
                    <a:p>
                      <a:pPr marL="171450" indent="-171450" algn="l" defTabSz="180000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Wärmequelle und Abnehmer als langfristige Partner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369396"/>
                  </a:ext>
                </a:extLst>
              </a:tr>
            </a:tbl>
          </a:graphicData>
        </a:graphic>
      </p:graphicFrame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AE98A9D-850E-8819-AC05-C99274EE0E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364" y="337557"/>
            <a:ext cx="758935" cy="568800"/>
          </a:xfrm>
          <a:prstGeom prst="rect">
            <a:avLst/>
          </a:prstGeom>
        </p:spPr>
      </p:pic>
      <p:pic>
        <p:nvPicPr>
          <p:cNvPr id="16" name="Grafik 15" descr="Ein Bild, das Text, Rad, Transport, Reifen enthält.&#10;&#10;Automatisch generierte Beschreibung">
            <a:extLst>
              <a:ext uri="{FF2B5EF4-FFF2-40B4-BE49-F238E27FC236}">
                <a16:creationId xmlns:a16="http://schemas.microsoft.com/office/drawing/2014/main" id="{528401DF-D9D1-1281-2524-795D1FD5A0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055" y="3854178"/>
            <a:ext cx="1788559" cy="12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87876"/>
      </p:ext>
    </p:extLst>
  </p:cSld>
  <p:clrMapOvr>
    <a:masterClrMapping/>
  </p:clrMapOvr>
</p:sld>
</file>

<file path=ppt/theme/theme1.xml><?xml version="1.0" encoding="utf-8"?>
<a:theme xmlns:a="http://schemas.openxmlformats.org/drawingml/2006/main" name="PCM-Energy-Design">
  <a:themeElements>
    <a:clrScheme name="PCM-Eenergy-Farben">
      <a:dk1>
        <a:srgbClr val="1A2B3C"/>
      </a:dk1>
      <a:lt1>
        <a:sysClr val="window" lastClr="FFFFFF"/>
      </a:lt1>
      <a:dk2>
        <a:srgbClr val="1A2B3C"/>
      </a:dk2>
      <a:lt2>
        <a:srgbClr val="E7E6E6"/>
      </a:lt2>
      <a:accent1>
        <a:srgbClr val="F04D06"/>
      </a:accent1>
      <a:accent2>
        <a:srgbClr val="F47A44"/>
      </a:accent2>
      <a:accent3>
        <a:srgbClr val="F7A682"/>
      </a:accent3>
      <a:accent4>
        <a:srgbClr val="1A2B3C"/>
      </a:accent4>
      <a:accent5>
        <a:srgbClr val="53606D"/>
      </a:accent5>
      <a:accent6>
        <a:srgbClr val="8C959D"/>
      </a:accent6>
      <a:hlink>
        <a:srgbClr val="0563C1"/>
      </a:hlink>
      <a:folHlink>
        <a:srgbClr val="F04D06"/>
      </a:folHlink>
    </a:clrScheme>
    <a:fontScheme name="PCM-Energy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CM-Energy-Design" id="{4EDB1919-9E2F-4821-A199-7515A138F9FA}" vid="{E97D11D5-6EAC-4093-99BF-FF82A8AF61F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a008e1-25b2-4d0a-938b-ce820f1624f9" xsi:nil="true"/>
    <lcf76f155ced4ddcb4097134ff3c332f xmlns="40f53516-8a75-459d-877a-c55c9af4c9d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8063029E97904483A1ADF5835119CA" ma:contentTypeVersion="13" ma:contentTypeDescription="Ein neues Dokument erstellen." ma:contentTypeScope="" ma:versionID="87912e00fab0caddaeba6c6fc7ec3d1e">
  <xsd:schema xmlns:xsd="http://www.w3.org/2001/XMLSchema" xmlns:xs="http://www.w3.org/2001/XMLSchema" xmlns:p="http://schemas.microsoft.com/office/2006/metadata/properties" xmlns:ns2="40f53516-8a75-459d-877a-c55c9af4c9db" xmlns:ns3="74a008e1-25b2-4d0a-938b-ce820f1624f9" targetNamespace="http://schemas.microsoft.com/office/2006/metadata/properties" ma:root="true" ma:fieldsID="409e3b77cce781bcf94530144d500a62" ns2:_="" ns3:_="">
    <xsd:import namespace="40f53516-8a75-459d-877a-c55c9af4c9db"/>
    <xsd:import namespace="74a008e1-25b2-4d0a-938b-ce820f162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53516-8a75-459d-877a-c55c9af4c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6b30832f-a084-48c6-8b7e-90ca87f54e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008e1-25b2-4d0a-938b-ce820f1624f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5a71b44-7a84-4511-979f-fcd8fb7a05a9}" ma:internalName="TaxCatchAll" ma:showField="CatchAllData" ma:web="74a008e1-25b2-4d0a-938b-ce820f1624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D1BAC2-81C2-46EF-BA82-98107B2F15D2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40f53516-8a75-459d-877a-c55c9af4c9db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4a008e1-25b2-4d0a-938b-ce820f1624f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4629CE-EC7A-4784-B33B-C5D9802408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8D7A28-29CF-4B14-85E7-1622C14BBB2B}">
  <ds:schemaRefs>
    <ds:schemaRef ds:uri="40f53516-8a75-459d-877a-c55c9af4c9db"/>
    <ds:schemaRef ds:uri="74a008e1-25b2-4d0a-938b-ce820f1624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PCM-Energy-Design</Template>
  <TotalTime>0</TotalTime>
  <Words>704</Words>
  <Application>Microsoft Office PowerPoint</Application>
  <PresentationFormat>Bildschirmpräsentation (16:10)</PresentationFormat>
  <Paragraphs>137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Antiqua</vt:lpstr>
      <vt:lpstr>Arial</vt:lpstr>
      <vt:lpstr>Calibri</vt:lpstr>
      <vt:lpstr>Century Gothic</vt:lpstr>
      <vt:lpstr>PCM-Energy-Design</vt:lpstr>
      <vt:lpstr>PowerPoint-Präsentation</vt:lpstr>
      <vt:lpstr>PowerPoint-Präsentation</vt:lpstr>
      <vt:lpstr>Mobile Wärmeversorgung mit mobilen LatentWärmeSpeichern</vt:lpstr>
      <vt:lpstr>Grundlage der PCM Technologie – Phasenwechselmaterial</vt:lpstr>
      <vt:lpstr>PowerPoint-Präsentation</vt:lpstr>
      <vt:lpstr>PCM-Technologie für mobile Latent-WärmeSpeicher</vt:lpstr>
      <vt:lpstr>PowerPoint-Präsentation</vt:lpstr>
      <vt:lpstr>PowerPoint-Präsentation</vt:lpstr>
      <vt:lpstr>PowerPoint-Präsentation</vt:lpstr>
      <vt:lpstr>CO2-neutrale Wärmeversorgung aus Abwärme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PCM-Energy mobile+stationäre Wärmespeicher</dc:title>
  <dc:creator>Marcel Steppuhn</dc:creator>
  <cp:lastModifiedBy>Marcel Steppuhn</cp:lastModifiedBy>
  <cp:revision>3</cp:revision>
  <dcterms:created xsi:type="dcterms:W3CDTF">2022-02-16T11:11:03Z</dcterms:created>
  <dcterms:modified xsi:type="dcterms:W3CDTF">2023-09-28T09:53:58Z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0x010100518063029E97904483A1ADF5835119CA</vt:lpwstr>
  </property>
  <property fmtid="{D5CDD505-2E9C-101B-9397-08002B2CF9AE}" pid="3" name="MediaServiceImageTags">
    <vt:lpwstr/>
  </property>
</Properties>
</file>