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13.xml.rels" ContentType="application/vnd.openxmlformats-package.relationships+xml"/>
  <Override PartName="/ppt/slideMasters/slideMaster9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8.xml" ContentType="application/vnd.openxmlformats-officedocument.presentationml.slideMaster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15.xml" ContentType="application/vnd.openxmlformats-officedocument.theme+xml"/>
  <Override PartName="/ppt/theme/theme14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10.xml" ContentType="application/vnd.openxmlformats-officedocument.theme+xml"/>
  <Override PartName="/ppt/theme/theme5.xml" ContentType="application/vnd.openxmlformats-officedocument.theme+xml"/>
  <Override PartName="/ppt/theme/theme11.xml" ContentType="application/vnd.openxmlformats-officedocument.theme+xml"/>
  <Override PartName="/ppt/theme/theme6.xml" ContentType="application/vnd.openxmlformats-officedocument.theme+xml"/>
  <Override PartName="/ppt/theme/theme12.xml" ContentType="application/vnd.openxmlformats-officedocument.theme+xml"/>
  <Override PartName="/ppt/theme/theme7.xml" ContentType="application/vnd.openxmlformats-officedocument.theme+xml"/>
  <Override PartName="/ppt/theme/theme13.xml" ContentType="application/vnd.openxmlformats-officedocument.theme+xml"/>
  <Override PartName="/ppt/notesSlides/_rels/notesSlide40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5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41.xml.rels" ContentType="application/vnd.openxmlformats-package.relationships+xml"/>
  <Override PartName="/ppt/notesSlides/_rels/notesSlide7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9.xml.rels" ContentType="application/vnd.openxmlformats-package.relationships+xml"/>
  <Override PartName="/ppt/notesSlides/_rels/notesSlide48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57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49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35.xml.rels" ContentType="application/vnd.openxmlformats-package.relationships+xml"/>
  <Override PartName="/ppt/notesSlides/notesSlide41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0.xml" ContentType="application/vnd.openxmlformats-officedocument.presentationml.notesSlide+xml"/>
  <Override PartName="/ppt/_rels/presentation.xml.rels" ContentType="application/vnd.openxmlformats-package.relationships+xml"/>
  <Override PartName="/ppt/media/image126.jpeg" ContentType="image/jpeg"/>
  <Override PartName="/ppt/media/image125.jpeg" ContentType="image/jpeg"/>
  <Override PartName="/ppt/media/image124.png" ContentType="image/png"/>
  <Override PartName="/ppt/media/image123.jpeg" ContentType="image/jpeg"/>
  <Override PartName="/ppt/media/image122.jpeg" ContentType="image/jpeg"/>
  <Override PartName="/ppt/media/image115.jpeg" ContentType="image/jpeg"/>
  <Override PartName="/ppt/media/image108.jpeg" ContentType="image/jpeg"/>
  <Override PartName="/ppt/media/image105.jpeg" ContentType="image/jpeg"/>
  <Override PartName="/ppt/media/image97.jpeg" ContentType="image/jpeg"/>
  <Override PartName="/ppt/media/image62.png" ContentType="image/png"/>
  <Override PartName="/ppt/media/image94.jpeg" ContentType="image/jpeg"/>
  <Override PartName="/ppt/media/image32.png" ContentType="image/png"/>
  <Override PartName="/ppt/media/image91.jpeg" ContentType="image/jpeg"/>
  <Override PartName="/ppt/media/image111.png" ContentType="image/png"/>
  <Override PartName="/ppt/media/image106.jpeg" ContentType="image/jpeg"/>
  <Override PartName="/ppt/media/image86.jpeg" ContentType="image/jpeg"/>
  <Override PartName="/ppt/media/image119.jpeg" ContentType="image/jpeg"/>
  <Override PartName="/ppt/media/image39.png" ContentType="image/png"/>
  <Override PartName="/ppt/media/image102.jpeg" ContentType="image/jpeg"/>
  <Override PartName="/ppt/media/image85.png" ContentType="image/png"/>
  <Override PartName="/ppt/media/image110.jpeg" ContentType="image/jpeg"/>
  <Override PartName="/ppt/media/image17.png" ContentType="image/png"/>
  <Override PartName="/ppt/media/image104.jpeg" ContentType="image/jpeg"/>
  <Override PartName="/ppt/media/image84.jpeg" ContentType="image/jpeg"/>
  <Override PartName="/ppt/media/image77.png" ContentType="image/png"/>
  <Override PartName="/ppt/media/image116.jpeg" ContentType="image/jpeg"/>
  <Override PartName="/ppt/media/image121.jpeg" ContentType="image/jpeg"/>
  <Override PartName="/ppt/media/image76.png" ContentType="image/png"/>
  <Override PartName="/ppt/media/image118.jpeg" ContentType="image/jpeg"/>
  <Override PartName="/ppt/media/image29.png" ContentType="image/png"/>
  <Override PartName="/ppt/media/image101.jpeg" ContentType="image/jpeg"/>
  <Override PartName="/ppt/media/image75.png" ContentType="image/png"/>
  <Override PartName="/ppt/media/image79.jpeg" ContentType="image/jpeg"/>
  <Override PartName="/ppt/media/image78.jpeg" ContentType="image/jpeg"/>
  <Override PartName="/ppt/media/image65.png" ContentType="image/png"/>
  <Override PartName="/ppt/media/image11.jpeg" ContentType="image/jpeg"/>
  <Override PartName="/ppt/media/image87.jpeg" ContentType="image/jpeg"/>
  <Override PartName="/ppt/media/image28.jpeg" ContentType="image/jpeg"/>
  <Override PartName="/ppt/media/image107.jpeg" ContentType="image/jpeg"/>
  <Override PartName="/ppt/media/image127.png" ContentType="image/png"/>
  <Override PartName="/ppt/media/image12.gif" ContentType="image/gif"/>
  <Override PartName="/ppt/media/image92.jpeg" ContentType="image/jpeg"/>
  <Override PartName="/ppt/media/image80.png" ContentType="image/png"/>
  <Override PartName="/ppt/media/image37.png" ContentType="image/png"/>
  <Override PartName="/ppt/media/image112.jpeg" ContentType="image/jpeg"/>
  <Override PartName="/ppt/media/image2.jpeg" ContentType="image/jpeg"/>
  <Override PartName="/ppt/media/image31.png" ContentType="image/png"/>
  <Override PartName="/ppt/media/image150.jpeg" ContentType="image/jpeg"/>
  <Override PartName="/ppt/media/image35.png" ContentType="image/png"/>
  <Override PartName="/ppt/media/image43.jpeg" ContentType="image/jpeg"/>
  <Override PartName="/ppt/media/image9.jpeg" ContentType="image/jpeg"/>
  <Override PartName="/ppt/media/image36.png" ContentType="image/png"/>
  <Override PartName="/ppt/media/image40.png" ContentType="image/png"/>
  <Override PartName="/ppt/media/image137.png" ContentType="image/png"/>
  <Override PartName="/ppt/media/image38.png" ContentType="image/png"/>
  <Override PartName="/ppt/media/image44.jpeg" ContentType="image/jpeg"/>
  <Override PartName="/ppt/media/image46.jpeg" ContentType="image/jpeg"/>
  <Override PartName="/ppt/media/image58.png" ContentType="image/png"/>
  <Override PartName="/ppt/media/image48.jpeg" ContentType="image/jpeg"/>
  <Override PartName="/ppt/media/image145.jpeg" ContentType="image/jpeg"/>
  <Override PartName="/ppt/media/image3.jpeg" ContentType="image/jpeg"/>
  <Override PartName="/ppt/media/image138.png" ContentType="image/png"/>
  <Override PartName="/ppt/media/image151.jpeg" ContentType="image/jpeg"/>
  <Override PartName="/ppt/media/image142.jpeg" ContentType="image/jpeg"/>
  <Override PartName="/ppt/media/image146.jpeg" ContentType="image/jpeg"/>
  <Override PartName="/ppt/media/image50.jpeg" ContentType="image/jpeg"/>
  <Override PartName="/ppt/media/image148.png" ContentType="image/png"/>
  <Override PartName="/ppt/media/image51.png" ContentType="image/png"/>
  <Override PartName="/ppt/media/image56.png" ContentType="image/png"/>
  <Override PartName="/ppt/media/image152.png" ContentType="image/png"/>
  <Override PartName="/ppt/media/image157.png" ContentType="image/png"/>
  <Override PartName="/ppt/media/image60.png" ContentType="image/png"/>
  <Override PartName="/ppt/media/image90.jpeg" ContentType="image/jpeg"/>
  <Override PartName="/ppt/media/image33.png" ContentType="image/png"/>
  <Override PartName="/ppt/media/image147.jpeg" ContentType="image/jpeg"/>
  <Override PartName="/ppt/media/image130.jpeg" ContentType="image/jpeg"/>
  <Override PartName="/ppt/media/image68.png" ContentType="image/png"/>
  <Override PartName="/ppt/media/image47.jpeg" ContentType="image/jpeg"/>
  <Override PartName="/ppt/media/image154.png" ContentType="image/png"/>
  <Override PartName="/ppt/media/image144.png" ContentType="image/png"/>
  <Override PartName="/ppt/media/image158.jpeg" ContentType="image/jpeg"/>
  <Override PartName="/ppt/media/image149.jpeg" ContentType="image/jpeg"/>
  <Override PartName="/ppt/media/image132.jpeg" ContentType="image/jpeg"/>
  <Override PartName="/ppt/media/image160.png" ContentType="image/png"/>
  <Override PartName="/ppt/media/image162.png" ContentType="image/png"/>
  <Override PartName="/ppt/media/image143.jpeg" ContentType="image/jpeg"/>
  <Override PartName="/ppt/media/image161.png" ContentType="image/png"/>
  <Override PartName="/ppt/media/image95.jpeg" ContentType="image/jpeg"/>
  <Override PartName="/ppt/media/image45.jpeg" ContentType="image/jpeg"/>
  <Override PartName="/ppt/media/image55.png" ContentType="image/png"/>
  <Override PartName="/ppt/media/image141.png" ContentType="image/png"/>
  <Override PartName="/ppt/media/image109.jpeg" ContentType="image/jpeg"/>
  <Override PartName="/ppt/media/image139.png" ContentType="image/png"/>
  <Override PartName="/ppt/media/image140.png" ContentType="image/png"/>
  <Override PartName="/ppt/media/image69.jpeg" ContentType="image/jpeg"/>
  <Override PartName="/ppt/media/image89.png" ContentType="image/png"/>
  <Override PartName="/ppt/media/image7.jpeg" ContentType="image/jpeg"/>
  <Override PartName="/ppt/media/image4.png" ContentType="image/png"/>
  <Override PartName="/ppt/media/image129.jpeg" ContentType="image/jpeg"/>
  <Override PartName="/ppt/media/image128.jpeg" ContentType="image/jpeg"/>
  <Override PartName="/ppt/media/image16.png" ContentType="image/png"/>
  <Override PartName="/ppt/media/image136.jpeg" ContentType="image/jpeg"/>
  <Override PartName="/ppt/media/image71.jpeg" ContentType="image/jpeg"/>
  <Override PartName="/ppt/media/image63.png" ContentType="image/png"/>
  <Override PartName="/ppt/media/image81.png" ContentType="image/png"/>
  <Override PartName="/ppt/media/image155.jpeg" ContentType="image/jpeg"/>
  <Override PartName="/ppt/media/image133.jpeg" ContentType="image/jpeg"/>
  <Override PartName="/ppt/media/image54.png" ContentType="image/png"/>
  <Override PartName="/ppt/media/image18.png" ContentType="image/png"/>
  <Override PartName="/ppt/media/image42.jpeg" ContentType="image/jpeg"/>
  <Override PartName="/ppt/media/image15.png" ContentType="image/png"/>
  <Override PartName="/ppt/media/image83.png" ContentType="image/png"/>
  <Override PartName="/ppt/media/image6.jpeg" ContentType="image/jpeg"/>
  <Override PartName="/ppt/media/image5.jpeg" ContentType="image/jpeg"/>
  <Override PartName="/ppt/media/image61.png" ContentType="image/png"/>
  <Override PartName="/ppt/media/image153.jpeg" ContentType="image/jpeg"/>
  <Override PartName="/ppt/media/image23.png" ContentType="image/png"/>
  <Override PartName="/ppt/media/image156.jpeg" ContentType="image/jpeg"/>
  <Override PartName="/ppt/media/image8.jpeg" ContentType="image/jpeg"/>
  <Override PartName="/ppt/media/image26.png" ContentType="image/png"/>
  <Override PartName="/ppt/media/image34.png" ContentType="image/png"/>
  <Override PartName="/ppt/media/image131.jpeg" ContentType="image/jpeg"/>
  <Override PartName="/ppt/media/image27.png" ContentType="image/png"/>
  <Override PartName="/ppt/media/image114.jpeg" ContentType="image/jpeg"/>
  <Override PartName="/ppt/media/image57.png" ContentType="image/png"/>
  <Override PartName="/ppt/media/image13.jpeg" ContentType="image/jpeg"/>
  <Override PartName="/ppt/media/image20.png" ContentType="image/png"/>
  <Override PartName="/ppt/media/image10.png" ContentType="image/png"/>
  <Override PartName="/ppt/media/image1.jpeg" ContentType="image/jpeg"/>
  <Override PartName="/ppt/media/image21.png" ContentType="image/png"/>
  <Override PartName="/ppt/media/image41.jpeg" ContentType="image/jpeg"/>
  <Override PartName="/ppt/media/image120.jpeg" ContentType="image/jpeg"/>
  <Override PartName="/ppt/media/image30.png" ContentType="image/png"/>
  <Override PartName="/ppt/media/image14.jpeg" ContentType="image/jpeg"/>
  <Override PartName="/ppt/media/image49.jpeg" ContentType="image/jpeg"/>
  <Override PartName="/ppt/media/image88.png" ContentType="image/png"/>
  <Override PartName="/ppt/media/image99.jpeg" ContentType="image/jpeg"/>
  <Override PartName="/ppt/media/image82.png" ContentType="image/png"/>
  <Override PartName="/ppt/media/image98.jpeg" ContentType="image/jpeg"/>
  <Override PartName="/ppt/media/image59.png" ContentType="image/png"/>
  <Override PartName="/ppt/media/image66.jpeg" ContentType="image/jpeg"/>
  <Override PartName="/ppt/media/image24.jpeg" ContentType="image/jpeg"/>
  <Override PartName="/ppt/media/image103.jpeg" ContentType="image/jpeg"/>
  <Override PartName="/ppt/media/image22.png" ContentType="image/png"/>
  <Override PartName="/ppt/media/image93.jpeg" ContentType="image/jpeg"/>
  <Override PartName="/ppt/media/image25.png" ContentType="image/png"/>
  <Override PartName="/ppt/media/image113.jpeg" ContentType="image/jpeg"/>
  <Override PartName="/ppt/media/image52.png" ContentType="image/png"/>
  <Override PartName="/ppt/media/image96.jpeg" ContentType="image/jpeg"/>
  <Override PartName="/ppt/media/image64.png" ContentType="image/png"/>
  <Override PartName="/ppt/media/image134.jpeg" ContentType="image/jpeg"/>
  <Override PartName="/ppt/media/image100.jpeg" ContentType="image/jpeg"/>
  <Override PartName="/ppt/media/image19.png" ContentType="image/png"/>
  <Override PartName="/ppt/media/image117.jpeg" ContentType="image/jpeg"/>
  <Override PartName="/ppt/media/image67.jpeg" ContentType="image/jpeg"/>
  <Override PartName="/ppt/media/image159.jpeg" ContentType="image/jpeg"/>
  <Override PartName="/ppt/media/image53.png" ContentType="image/png"/>
  <Override PartName="/ppt/media/image70.jpeg" ContentType="image/jpeg"/>
  <Override PartName="/ppt/media/image72.jpeg" ContentType="image/jpeg"/>
  <Override PartName="/ppt/media/image73.png" ContentType="image/png"/>
  <Override PartName="/ppt/media/image135.jpeg" ContentType="image/jpeg"/>
  <Override PartName="/ppt/media/image74.png" ContentType="image/png"/>
  <Override PartName="/ppt/slideLayouts/_rels/slideLayout78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167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166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161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60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6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163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46.xml.rels" ContentType="application/vnd.openxmlformats-package.relationships+xml"/>
  <Override PartName="/ppt/slideLayouts/_rels/slideLayout150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159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15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5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14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5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52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48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5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168.xml.rels" ContentType="application/vnd.openxmlformats-package.relationships+xml"/>
  <Override PartName="/ppt/slideLayouts/_rels/slideLayout153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49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15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145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54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162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165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6.xml.rels" ContentType="application/vnd.openxmlformats-package.relationships+xml"/>
  <Override PartName="/ppt/slideLayouts/slideLayout124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charts/chart3.xml" ContentType="application/vnd.openxmlformats-officedocument.drawingml.char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57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40.xml" ContentType="application/vnd.openxmlformats-officedocument.presentationml.slide+xml"/>
  <Override PartName="/ppt/slides/slide6.xml" ContentType="application/vnd.openxmlformats-officedocument.presentationml.slide+xml"/>
  <Override PartName="/ppt/slides/slide41.xml" ContentType="application/vnd.openxmlformats-officedocument.presentationml.slide+xml"/>
  <Override PartName="/ppt/slides/slide7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39.xml" ContentType="application/vnd.openxmlformats-officedocument.presentationml.slide+xml"/>
  <Override PartName="/ppt/slides/slide50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_rels/slide47.xml.rels" ContentType="application/vnd.openxmlformats-package.relationships+xml"/>
  <Override PartName="/ppt/slides/_rels/slide54.xml.rels" ContentType="application/vnd.openxmlformats-package.relationships+xml"/>
  <Override PartName="/ppt/slides/_rels/slide4.xml.rels" ContentType="application/vnd.openxmlformats-package.relationships+xml"/>
  <Override PartName="/ppt/slides/_rels/slide8.xml.rels" ContentType="application/vnd.openxmlformats-package.relationships+xml"/>
  <Override PartName="/ppt/slides/_rels/slide43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1.xml.rels" ContentType="application/vnd.openxmlformats-package.relationships+xml"/>
  <Override PartName="/ppt/slides/_rels/slide27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44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2.xml.rels" ContentType="application/vnd.openxmlformats-package.relationships+xml"/>
  <Override PartName="/ppt/slides/_rels/slide28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31.xml.rels" ContentType="application/vnd.openxmlformats-package.relationships+xml"/>
  <Override PartName="/ppt/slides/_rels/slide39.xml.rels" ContentType="application/vnd.openxmlformats-package.relationships+xml"/>
  <Override PartName="/ppt/slides/_rels/slide15.xml.rels" ContentType="application/vnd.openxmlformats-package.relationships+xml"/>
  <Override PartName="/ppt/slides/_rels/slide24.xml.rels" ContentType="application/vnd.openxmlformats-package.relationships+xml"/>
  <Override PartName="/ppt/slides/_rels/slide53.xml.rels" ContentType="application/vnd.openxmlformats-package.relationships+xml"/>
  <Override PartName="/ppt/slides/_rels/slide46.xml.rels" ContentType="application/vnd.openxmlformats-package.relationships+xml"/>
  <Override PartName="/ppt/slides/_rels/slide52.xml.rels" ContentType="application/vnd.openxmlformats-package.relationships+xml"/>
  <Override PartName="/ppt/slides/_rels/slide45.xml.rels" ContentType="application/vnd.openxmlformats-package.relationships+xml"/>
  <Override PartName="/ppt/slides/_rels/slide14.xml.rels" ContentType="application/vnd.openxmlformats-package.relationships+xml"/>
  <Override PartName="/ppt/slides/_rels/slide30.xml.rels" ContentType="application/vnd.openxmlformats-package.relationships+xml"/>
  <Override PartName="/ppt/slides/_rels/slide29.xml.rels" ContentType="application/vnd.openxmlformats-package.relationships+xml"/>
  <Override PartName="/ppt/slides/_rels/slide38.xml.rels" ContentType="application/vnd.openxmlformats-package.relationships+xml"/>
  <Override PartName="/ppt/slides/_rels/slide23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20.xml.rels" ContentType="application/vnd.openxmlformats-package.relationships+xml"/>
  <Override PartName="/ppt/slides/_rels/slide51.xml.rels" ContentType="application/vnd.openxmlformats-package.relationships+xml"/>
  <Override PartName="/ppt/slides/_rels/slide35.xml.rels" ContentType="application/vnd.openxmlformats-package.relationships+xml"/>
  <Override PartName="/ppt/slides/_rels/slide57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56.xml.rels" ContentType="application/vnd.openxmlformats-package.relationships+xml"/>
  <Override PartName="/ppt/slides/_rels/slide50.xml.rels" ContentType="application/vnd.openxmlformats-package.relationships+xml"/>
  <Override PartName="/ppt/slides/_rels/slide34.xml.rels" ContentType="application/vnd.openxmlformats-package.relationships+xml"/>
  <Override PartName="/ppt/slides/_rels/slide49.xml.rels" ContentType="application/vnd.openxmlformats-package.relationships+xml"/>
  <Override PartName="/ppt/slides/_rels/slide6.xml.rels" ContentType="application/vnd.openxmlformats-package.relationships+xml"/>
  <Override PartName="/ppt/slides/_rels/slide40.xml.rels" ContentType="application/vnd.openxmlformats-package.relationships+xml"/>
  <Override PartName="/ppt/slides/_rels/slide55.xml.rels" ContentType="application/vnd.openxmlformats-package.relationships+xml"/>
  <Override PartName="/ppt/slides/_rels/slide5.xml.rels" ContentType="application/vnd.openxmlformats-package.relationships+xml"/>
  <Override PartName="/ppt/slides/_rels/slide33.xml.rels" ContentType="application/vnd.openxmlformats-package.relationships+xml"/>
  <Override PartName="/ppt/slides/_rels/slide48.xml.rels" ContentType="application/vnd.openxmlformats-package.relationships+xml"/>
  <Override PartName="/ppt/slides/_rels/slide32.xml.rels" ContentType="application/vnd.openxmlformats-package.relationships+xml"/>
  <Override PartName="/ppt/slides/_rels/slide10.xml.rels" ContentType="application/vnd.openxmlformats-package.relationships+xml"/>
  <Override PartName="/ppt/slides/_rels/slide25.xml.rels" ContentType="application/vnd.openxmlformats-package.relationships+xml"/>
  <Override PartName="/ppt/slides/_rels/slide16.xml.rels" ContentType="application/vnd.openxmlformats-package.relationships+xml"/>
  <Override PartName="/ppt/slides/slide30.xml" ContentType="application/vnd.openxmlformats-officedocument.presentationml.slide+xml"/>
  <Override PartName="/ppt/slides/slide49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9.xml" ContentType="application/vnd.openxmlformats-officedocument.presentationml.slide+xml"/>
  <Override PartName="/ppt/slides/slide44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  <p:sldMasterId id="2147483804" r:id="rId14"/>
    <p:sldMasterId id="2147483817" r:id="rId15"/>
  </p:sldMasterIdLst>
  <p:notesMasterIdLst>
    <p:notesMasterId r:id="rId16"/>
  </p:notesMasterIdLst>
  <p:sldIdLst>
    <p:sldId id="256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277" r:id="rId38"/>
    <p:sldId id="278" r:id="rId39"/>
    <p:sldId id="279" r:id="rId40"/>
    <p:sldId id="280" r:id="rId41"/>
    <p:sldId id="281" r:id="rId42"/>
    <p:sldId id="282" r:id="rId43"/>
    <p:sldId id="283" r:id="rId44"/>
    <p:sldId id="284" r:id="rId45"/>
    <p:sldId id="285" r:id="rId46"/>
    <p:sldId id="286" r:id="rId47"/>
    <p:sldId id="287" r:id="rId48"/>
    <p:sldId id="288" r:id="rId49"/>
    <p:sldId id="289" r:id="rId50"/>
    <p:sldId id="290" r:id="rId51"/>
    <p:sldId id="291" r:id="rId52"/>
    <p:sldId id="292" r:id="rId53"/>
    <p:sldId id="293" r:id="rId54"/>
    <p:sldId id="294" r:id="rId55"/>
    <p:sldId id="295" r:id="rId56"/>
    <p:sldId id="296" r:id="rId57"/>
    <p:sldId id="297" r:id="rId58"/>
    <p:sldId id="298" r:id="rId59"/>
    <p:sldId id="299" r:id="rId60"/>
    <p:sldId id="300" r:id="rId61"/>
    <p:sldId id="301" r:id="rId62"/>
    <p:sldId id="302" r:id="rId63"/>
    <p:sldId id="303" r:id="rId64"/>
    <p:sldId id="304" r:id="rId65"/>
    <p:sldId id="305" r:id="rId66"/>
    <p:sldId id="306" r:id="rId67"/>
    <p:sldId id="307" r:id="rId68"/>
    <p:sldId id="308" r:id="rId69"/>
    <p:sldId id="309" r:id="rId70"/>
    <p:sldId id="310" r:id="rId71"/>
    <p:sldId id="311" r:id="rId72"/>
    <p:sldId id="312" r:id="rId73"/>
  </p:sldIdLst>
  <p:sldSz cx="10080625" cy="7559675"/>
  <p:notesSz cx="6797675" cy="9926637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notesMaster" Target="notesMasters/notesMaster1.xml"/><Relationship Id="rId17" Type="http://schemas.openxmlformats.org/officeDocument/2006/relationships/slide" Target="slides/slide1.xml"/><Relationship Id="rId18" Type="http://schemas.openxmlformats.org/officeDocument/2006/relationships/slide" Target="slides/slide2.xml"/><Relationship Id="rId19" Type="http://schemas.openxmlformats.org/officeDocument/2006/relationships/slide" Target="slides/slide3.xml"/><Relationship Id="rId20" Type="http://schemas.openxmlformats.org/officeDocument/2006/relationships/slide" Target="slides/slide4.xml"/><Relationship Id="rId21" Type="http://schemas.openxmlformats.org/officeDocument/2006/relationships/slide" Target="slides/slide5.xml"/><Relationship Id="rId22" Type="http://schemas.openxmlformats.org/officeDocument/2006/relationships/slide" Target="slides/slide6.xml"/><Relationship Id="rId23" Type="http://schemas.openxmlformats.org/officeDocument/2006/relationships/slide" Target="slides/slide7.xml"/><Relationship Id="rId24" Type="http://schemas.openxmlformats.org/officeDocument/2006/relationships/slide" Target="slides/slide8.xml"/><Relationship Id="rId25" Type="http://schemas.openxmlformats.org/officeDocument/2006/relationships/slide" Target="slides/slide9.xml"/><Relationship Id="rId26" Type="http://schemas.openxmlformats.org/officeDocument/2006/relationships/slide" Target="slides/slide10.xml"/><Relationship Id="rId27" Type="http://schemas.openxmlformats.org/officeDocument/2006/relationships/slide" Target="slides/slide11.xml"/><Relationship Id="rId28" Type="http://schemas.openxmlformats.org/officeDocument/2006/relationships/slide" Target="slides/slide12.xml"/><Relationship Id="rId29" Type="http://schemas.openxmlformats.org/officeDocument/2006/relationships/slide" Target="slides/slide13.xml"/><Relationship Id="rId30" Type="http://schemas.openxmlformats.org/officeDocument/2006/relationships/slide" Target="slides/slide14.xml"/><Relationship Id="rId31" Type="http://schemas.openxmlformats.org/officeDocument/2006/relationships/slide" Target="slides/slide15.xml"/><Relationship Id="rId32" Type="http://schemas.openxmlformats.org/officeDocument/2006/relationships/slide" Target="slides/slide16.xml"/><Relationship Id="rId33" Type="http://schemas.openxmlformats.org/officeDocument/2006/relationships/slide" Target="slides/slide17.xml"/><Relationship Id="rId34" Type="http://schemas.openxmlformats.org/officeDocument/2006/relationships/slide" Target="slides/slide18.xml"/><Relationship Id="rId35" Type="http://schemas.openxmlformats.org/officeDocument/2006/relationships/slide" Target="slides/slide19.xml"/><Relationship Id="rId36" Type="http://schemas.openxmlformats.org/officeDocument/2006/relationships/slide" Target="slides/slide20.xml"/><Relationship Id="rId37" Type="http://schemas.openxmlformats.org/officeDocument/2006/relationships/slide" Target="slides/slide21.xml"/><Relationship Id="rId38" Type="http://schemas.openxmlformats.org/officeDocument/2006/relationships/slide" Target="slides/slide22.xml"/><Relationship Id="rId39" Type="http://schemas.openxmlformats.org/officeDocument/2006/relationships/slide" Target="slides/slide23.xml"/><Relationship Id="rId40" Type="http://schemas.openxmlformats.org/officeDocument/2006/relationships/slide" Target="slides/slide24.xml"/><Relationship Id="rId41" Type="http://schemas.openxmlformats.org/officeDocument/2006/relationships/slide" Target="slides/slide25.xml"/><Relationship Id="rId42" Type="http://schemas.openxmlformats.org/officeDocument/2006/relationships/slide" Target="slides/slide26.xml"/><Relationship Id="rId43" Type="http://schemas.openxmlformats.org/officeDocument/2006/relationships/slide" Target="slides/slide27.xml"/><Relationship Id="rId44" Type="http://schemas.openxmlformats.org/officeDocument/2006/relationships/slide" Target="slides/slide28.xml"/><Relationship Id="rId45" Type="http://schemas.openxmlformats.org/officeDocument/2006/relationships/slide" Target="slides/slide29.xml"/><Relationship Id="rId46" Type="http://schemas.openxmlformats.org/officeDocument/2006/relationships/slide" Target="slides/slide30.xml"/><Relationship Id="rId47" Type="http://schemas.openxmlformats.org/officeDocument/2006/relationships/slide" Target="slides/slide31.xml"/><Relationship Id="rId48" Type="http://schemas.openxmlformats.org/officeDocument/2006/relationships/slide" Target="slides/slide32.xml"/><Relationship Id="rId49" Type="http://schemas.openxmlformats.org/officeDocument/2006/relationships/slide" Target="slides/slide33.xml"/><Relationship Id="rId50" Type="http://schemas.openxmlformats.org/officeDocument/2006/relationships/slide" Target="slides/slide34.xml"/><Relationship Id="rId51" Type="http://schemas.openxmlformats.org/officeDocument/2006/relationships/slide" Target="slides/slide35.xml"/><Relationship Id="rId52" Type="http://schemas.openxmlformats.org/officeDocument/2006/relationships/slide" Target="slides/slide36.xml"/><Relationship Id="rId53" Type="http://schemas.openxmlformats.org/officeDocument/2006/relationships/slide" Target="slides/slide37.xml"/><Relationship Id="rId54" Type="http://schemas.openxmlformats.org/officeDocument/2006/relationships/slide" Target="slides/slide38.xml"/><Relationship Id="rId55" Type="http://schemas.openxmlformats.org/officeDocument/2006/relationships/slide" Target="slides/slide39.xml"/><Relationship Id="rId56" Type="http://schemas.openxmlformats.org/officeDocument/2006/relationships/slide" Target="slides/slide40.xml"/><Relationship Id="rId57" Type="http://schemas.openxmlformats.org/officeDocument/2006/relationships/slide" Target="slides/slide41.xml"/><Relationship Id="rId58" Type="http://schemas.openxmlformats.org/officeDocument/2006/relationships/slide" Target="slides/slide42.xml"/><Relationship Id="rId59" Type="http://schemas.openxmlformats.org/officeDocument/2006/relationships/slide" Target="slides/slide43.xml"/><Relationship Id="rId60" Type="http://schemas.openxmlformats.org/officeDocument/2006/relationships/slide" Target="slides/slide44.xml"/><Relationship Id="rId61" Type="http://schemas.openxmlformats.org/officeDocument/2006/relationships/slide" Target="slides/slide45.xml"/><Relationship Id="rId62" Type="http://schemas.openxmlformats.org/officeDocument/2006/relationships/slide" Target="slides/slide46.xml"/><Relationship Id="rId63" Type="http://schemas.openxmlformats.org/officeDocument/2006/relationships/slide" Target="slides/slide47.xml"/><Relationship Id="rId64" Type="http://schemas.openxmlformats.org/officeDocument/2006/relationships/slide" Target="slides/slide48.xml"/><Relationship Id="rId65" Type="http://schemas.openxmlformats.org/officeDocument/2006/relationships/slide" Target="slides/slide49.xml"/><Relationship Id="rId66" Type="http://schemas.openxmlformats.org/officeDocument/2006/relationships/slide" Target="slides/slide50.xml"/><Relationship Id="rId67" Type="http://schemas.openxmlformats.org/officeDocument/2006/relationships/slide" Target="slides/slide51.xml"/><Relationship Id="rId68" Type="http://schemas.openxmlformats.org/officeDocument/2006/relationships/slide" Target="slides/slide52.xml"/><Relationship Id="rId69" Type="http://schemas.openxmlformats.org/officeDocument/2006/relationships/slide" Target="slides/slide53.xml"/><Relationship Id="rId70" Type="http://schemas.openxmlformats.org/officeDocument/2006/relationships/slide" Target="slides/slide54.xml"/><Relationship Id="rId71" Type="http://schemas.openxmlformats.org/officeDocument/2006/relationships/slide" Target="slides/slide55.xml"/><Relationship Id="rId72" Type="http://schemas.openxmlformats.org/officeDocument/2006/relationships/slide" Target="slides/slide56.xml"/><Relationship Id="rId73" Type="http://schemas.openxmlformats.org/officeDocument/2006/relationships/slide" Target="slides/slide57.xml"/>
</Relationships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486141801881432"/>
          <c:y val="0.0281385281385281"/>
          <c:w val="0.816528821263969"/>
          <c:h val="0.869648869648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Costs €/l</c:v>
                </c:pt>
              </c:strCache>
            </c:strRef>
          </c:tx>
          <c:spPr>
            <a:solidFill>
              <a:srgbClr val="9999ff"/>
            </a:solidFill>
            <a:ln w="12600">
              <a:solidFill>
                <a:srgbClr val="000000"/>
              </a:solidFill>
              <a:round/>
            </a:ln>
          </c:spPr>
          <c:invertIfNegative val="0"/>
          <c:dLbls>
            <c:numFmt formatCode="General" sourceLinked="0"/>
            <c:txPr>
              <a:bodyPr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Arial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4"/>
                <c:pt idx="0">
                  <c:v>Super</c:v>
                </c:pt>
                <c:pt idx="1">
                  <c:v>Diesel </c:v>
                </c:pt>
                <c:pt idx="2">
                  <c:v>LPG</c:v>
                </c:pt>
                <c:pt idx="3">
                  <c:v>Biogas 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1.67</c:v>
                </c:pt>
                <c:pt idx="1">
                  <c:v>1.5</c:v>
                </c:pt>
                <c:pt idx="2">
                  <c:v>0.78</c:v>
                </c:pt>
                <c:pt idx="3">
                  <c:v>1.15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Energy kWh/l</c:v>
                </c:pt>
              </c:strCache>
            </c:strRef>
          </c:tx>
          <c:spPr>
            <a:solidFill>
              <a:srgbClr val="993366"/>
            </a:solidFill>
            <a:ln w="12600">
              <a:solidFill>
                <a:srgbClr val="000000"/>
              </a:solidFill>
              <a:round/>
            </a:ln>
          </c:spPr>
          <c:invertIfNegative val="0"/>
          <c:dLbls>
            <c:numFmt formatCode="General" sourceLinked="0"/>
            <c:txPr>
              <a:bodyPr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Arial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4"/>
                <c:pt idx="0">
                  <c:v>Super</c:v>
                </c:pt>
                <c:pt idx="1">
                  <c:v>Diesel </c:v>
                </c:pt>
                <c:pt idx="2">
                  <c:v>LPG</c:v>
                </c:pt>
                <c:pt idx="3">
                  <c:v>Biogas 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4"/>
                <c:pt idx="0">
                  <c:v>8.6</c:v>
                </c:pt>
                <c:pt idx="1">
                  <c:v>9.7</c:v>
                </c:pt>
                <c:pt idx="2">
                  <c:v>6.9</c:v>
                </c:pt>
                <c:pt idx="3">
                  <c:v>13.2</c:v>
                </c:pt>
              </c:numCache>
            </c:numRef>
          </c:val>
        </c:ser>
        <c:gapWidth val="150"/>
        <c:overlap val="0"/>
        <c:axId val="95773950"/>
        <c:axId val="69388771"/>
      </c:barChart>
      <c:catAx>
        <c:axId val="95773950"/>
        <c:scaling>
          <c:orientation val="minMax"/>
        </c:scaling>
        <c:delete val="0"/>
        <c:axPos val="b"/>
        <c:numFmt formatCode="[$-407]dd/mm/yyyy" sourceLinked="1"/>
        <c:majorTickMark val="out"/>
        <c:minorTickMark val="none"/>
        <c:tickLblPos val="low"/>
        <c:spPr>
          <a:ln w="3240">
            <a:solidFill>
              <a:srgbClr val="000000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Arial"/>
                <a:ea typeface="Arial"/>
              </a:defRPr>
            </a:pPr>
          </a:p>
        </c:txPr>
        <c:crossAx val="69388771"/>
        <c:crosses val="autoZero"/>
        <c:auto val="1"/>
        <c:lblAlgn val="ctr"/>
        <c:lblOffset val="100"/>
        <c:noMultiLvlLbl val="0"/>
      </c:catAx>
      <c:valAx>
        <c:axId val="69388771"/>
        <c:scaling>
          <c:orientation val="minMax"/>
        </c:scaling>
        <c:delete val="0"/>
        <c:axPos val="l"/>
        <c:majorGridlines>
          <c:spPr>
            <a:ln w="3240">
              <a:solidFill>
                <a:srgbClr val="000000"/>
              </a:solidFill>
              <a:round/>
            </a:ln>
          </c:spPr>
        </c:majorGridlines>
        <c:numFmt formatCode="General" sourceLinked="0"/>
        <c:majorTickMark val="out"/>
        <c:minorTickMark val="none"/>
        <c:tickLblPos val="low"/>
        <c:spPr>
          <a:ln w="3240">
            <a:solidFill>
              <a:srgbClr val="000000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Arial"/>
                <a:ea typeface="Arial"/>
              </a:defRPr>
            </a:pPr>
          </a:p>
        </c:txPr>
        <c:crossAx val="95773950"/>
        <c:crosses val="autoZero"/>
        <c:crossBetween val="between"/>
      </c:valAx>
      <c:spPr>
        <a:solidFill>
          <a:srgbClr val="c0c0c0"/>
        </a:solidFill>
        <a:ln w="12600">
          <a:solidFill>
            <a:srgbClr val="808080"/>
          </a:solidFill>
          <a:round/>
        </a:ln>
      </c:spPr>
    </c:plotArea>
    <c:legend>
      <c:legendPos val="r"/>
      <c:layout>
        <c:manualLayout>
          <c:xMode val="edge"/>
          <c:yMode val="edge"/>
          <c:x val="0.876976480254219"/>
          <c:y val="0.444241239918003"/>
          <c:w val="0.113382182282026"/>
          <c:h val="0.0786106481215395"/>
        </c:manualLayout>
      </c:layout>
      <c:overlay val="0"/>
      <c:spPr>
        <a:solidFill>
          <a:srgbClr val="ffffff"/>
        </a:solidFill>
        <a:ln w="3240">
          <a:solidFill>
            <a:srgbClr val="000000"/>
          </a:solidFill>
          <a:round/>
        </a:ln>
      </c:spPr>
      <c:txPr>
        <a:bodyPr/>
        <a:lstStyle/>
        <a:p>
          <a:pPr>
            <a:defRPr b="0" sz="920" spc="-1" strike="noStrike">
              <a:solidFill>
                <a:srgbClr val="000000"/>
              </a:solidFill>
              <a:latin typeface="Arial"/>
              <a:ea typeface="Arial"/>
            </a:defRPr>
          </a:pPr>
        </a:p>
      </c:txPr>
    </c:legend>
    <c:plotVisOnly val="1"/>
    <c:dispBlanksAs val="gap"/>
  </c:chart>
  <c:spPr>
    <a:solidFill>
      <a:srgbClr val="ffffff"/>
    </a:solidFill>
    <a:ln w="3240">
      <a:solidFill>
        <a:srgbClr val="000000"/>
      </a:solidFill>
      <a:round/>
    </a:ln>
  </c:spPr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Folie mittels Klicken verschieben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56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de-DE" sz="2000" spc="-1" strike="noStrike">
                <a:latin typeface="Arial"/>
              </a:rPr>
              <a:t>Format der Notizen mittels Klicken bearbeiten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56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de-DE" sz="1400" spc="-1" strike="noStrike">
                <a:latin typeface="Times New Roman"/>
              </a:rPr>
              <a:t>&lt;Kopfzeile&gt;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56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de-DE" sz="1400" spc="-1" strike="noStrike">
                <a:latin typeface="Times New Roman"/>
              </a:rPr>
              <a:t>&lt;Datum/Uhrzeit&gt;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57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de-DE" sz="1400" spc="-1" strike="noStrike">
                <a:latin typeface="Times New Roman"/>
              </a:rPr>
              <a:t>&lt;Fußzeile&gt;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57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5757750C-EC75-42F0-A3E9-95AC541CFD01}" type="slidenum">
              <a:rPr b="0" lang="de-DE" sz="1400" spc="-1" strike="noStrike">
                <a:latin typeface="Times New Roman"/>
              </a:rPr>
              <a:t>&lt;Foliennummer&gt;</a:t>
            </a:fld>
            <a:endParaRPr b="0" lang="de-D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48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
</Relationships>
</file>

<file path=ppt/notesSlides/_rels/notesSlide49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57.xml.rels><?xml version="1.0" encoding="UTF-8"?>
<Relationships xmlns="http://schemas.openxmlformats.org/package/2006/relationships"><Relationship Id="rId1" Type="http://schemas.openxmlformats.org/officeDocument/2006/relationships/slide" Target="../slides/slide57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CustomShape 1"/>
          <p:cNvSpPr/>
          <p:nvPr/>
        </p:nvSpPr>
        <p:spPr>
          <a:xfrm>
            <a:off x="3846600" y="9429840"/>
            <a:ext cx="2948040" cy="49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663480"/>
                <a:tab algn="l" pos="1327320"/>
                <a:tab algn="l" pos="1989000"/>
                <a:tab algn="l" pos="2652840"/>
              </a:tabLst>
            </a:pPr>
            <a:fld id="{6120F5F4-A6E1-4784-81A8-FB016EE26E59}" type="slidenum">
              <a:rPr b="0" lang="de-DE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49</a:t>
            </a:fld>
            <a:endParaRPr b="0" lang="de-DE" sz="1300" spc="-1" strike="noStrike">
              <a:latin typeface="Arial"/>
            </a:endParaRPr>
          </a:p>
        </p:txBody>
      </p:sp>
      <p:sp>
        <p:nvSpPr>
          <p:cNvPr id="1007" name="PlaceHolder 2"/>
          <p:cNvSpPr>
            <a:spLocks noGrp="1"/>
          </p:cNvSpPr>
          <p:nvPr>
            <p:ph type="sldImg"/>
          </p:nvPr>
        </p:nvSpPr>
        <p:spPr>
          <a:xfrm>
            <a:off x="915840" y="754200"/>
            <a:ext cx="4962600" cy="3721320"/>
          </a:xfrm>
          <a:prstGeom prst="rect">
            <a:avLst/>
          </a:prstGeom>
        </p:spPr>
      </p:sp>
      <p:sp>
        <p:nvSpPr>
          <p:cNvPr id="1008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7440" cy="4465800"/>
          </a:xfrm>
          <a:prstGeom prst="rect">
            <a:avLst/>
          </a:prstGeom>
        </p:spPr>
        <p:txBody>
          <a:bodyPr lIns="83880" rIns="83880" tIns="41760" bIns="4176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CustomShape 1"/>
          <p:cNvSpPr/>
          <p:nvPr/>
        </p:nvSpPr>
        <p:spPr>
          <a:xfrm>
            <a:off x="3885840" y="0"/>
            <a:ext cx="2893680" cy="4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1800" rIns="91800" tIns="46080" bIns="46080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9160"/>
                <a:tab algn="l" pos="2743560"/>
                <a:tab algn="l" pos="3657960"/>
                <a:tab algn="l" pos="4572360"/>
                <a:tab algn="l" pos="5487120"/>
                <a:tab algn="l" pos="6401520"/>
                <a:tab algn="l" pos="7315920"/>
                <a:tab algn="l" pos="8230320"/>
                <a:tab algn="l" pos="9145080"/>
                <a:tab algn="l" pos="10059480"/>
              </a:tabLst>
            </a:pPr>
            <a:fld id="{EBD424F6-F887-491F-AB93-B3C4BB9216F5}" type="datetime">
              <a:rPr b="0" lang="de-DE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27.09.23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1028" name="CustomShape 2"/>
          <p:cNvSpPr/>
          <p:nvPr/>
        </p:nvSpPr>
        <p:spPr>
          <a:xfrm>
            <a:off x="3885840" y="9447120"/>
            <a:ext cx="2893680" cy="4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1800" rIns="91800" tIns="46080" bIns="4608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9160"/>
                <a:tab algn="l" pos="2743560"/>
                <a:tab algn="l" pos="3657960"/>
                <a:tab algn="l" pos="4572360"/>
                <a:tab algn="l" pos="5487120"/>
                <a:tab algn="l" pos="6401520"/>
                <a:tab algn="l" pos="7315920"/>
                <a:tab algn="l" pos="8230320"/>
                <a:tab algn="l" pos="9145080"/>
                <a:tab algn="l" pos="10059480"/>
              </a:tabLst>
            </a:pPr>
            <a:fld id="{A862F6FD-CF80-47B7-A360-86572258882F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49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1029" name="PlaceHolder 3"/>
          <p:cNvSpPr>
            <a:spLocks noGrp="1"/>
          </p:cNvSpPr>
          <p:nvPr>
            <p:ph type="sldImg"/>
          </p:nvPr>
        </p:nvSpPr>
        <p:spPr>
          <a:xfrm>
            <a:off x="919080" y="746280"/>
            <a:ext cx="4956840" cy="3717000"/>
          </a:xfrm>
          <a:prstGeom prst="rect">
            <a:avLst/>
          </a:prstGeom>
        </p:spPr>
      </p:sp>
      <p:sp>
        <p:nvSpPr>
          <p:cNvPr id="1030" name="PlaceHolder 4"/>
          <p:cNvSpPr>
            <a:spLocks noGrp="1"/>
          </p:cNvSpPr>
          <p:nvPr>
            <p:ph type="body"/>
          </p:nvPr>
        </p:nvSpPr>
        <p:spPr>
          <a:xfrm>
            <a:off x="908280" y="4713480"/>
            <a:ext cx="4981680" cy="4471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CustomShape 1"/>
          <p:cNvSpPr/>
          <p:nvPr/>
        </p:nvSpPr>
        <p:spPr>
          <a:xfrm>
            <a:off x="3885840" y="0"/>
            <a:ext cx="2893680" cy="4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1800" rIns="91800" tIns="46080" bIns="46080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9160"/>
                <a:tab algn="l" pos="2743560"/>
                <a:tab algn="l" pos="3657960"/>
                <a:tab algn="l" pos="4572360"/>
                <a:tab algn="l" pos="5487120"/>
                <a:tab algn="l" pos="6401520"/>
                <a:tab algn="l" pos="7315920"/>
                <a:tab algn="l" pos="8230320"/>
                <a:tab algn="l" pos="9145080"/>
                <a:tab algn="l" pos="10059480"/>
              </a:tabLst>
            </a:pPr>
            <a:fld id="{65673CFC-D4F0-435F-AEFF-49A3890C6F93}" type="datetime">
              <a:rPr b="0" lang="de-DE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27.09.23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1032" name="CustomShape 2"/>
          <p:cNvSpPr/>
          <p:nvPr/>
        </p:nvSpPr>
        <p:spPr>
          <a:xfrm>
            <a:off x="3885840" y="9447120"/>
            <a:ext cx="2893680" cy="4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1800" rIns="91800" tIns="46080" bIns="4608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9160"/>
                <a:tab algn="l" pos="2743560"/>
                <a:tab algn="l" pos="3657960"/>
                <a:tab algn="l" pos="4572360"/>
                <a:tab algn="l" pos="5487120"/>
                <a:tab algn="l" pos="6401520"/>
                <a:tab algn="l" pos="7315920"/>
                <a:tab algn="l" pos="8230320"/>
                <a:tab algn="l" pos="9145080"/>
                <a:tab algn="l" pos="10059480"/>
              </a:tabLst>
            </a:pPr>
            <a:fld id="{923C73D2-0766-4B84-99C0-81D1B44F0A77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49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1033" name="PlaceHolder 3"/>
          <p:cNvSpPr>
            <a:spLocks noGrp="1"/>
          </p:cNvSpPr>
          <p:nvPr>
            <p:ph type="sldImg"/>
          </p:nvPr>
        </p:nvSpPr>
        <p:spPr>
          <a:xfrm>
            <a:off x="919080" y="746280"/>
            <a:ext cx="4956840" cy="3717000"/>
          </a:xfrm>
          <a:prstGeom prst="rect">
            <a:avLst/>
          </a:prstGeom>
        </p:spPr>
      </p:sp>
      <p:sp>
        <p:nvSpPr>
          <p:cNvPr id="1034" name="PlaceHolder 4"/>
          <p:cNvSpPr>
            <a:spLocks noGrp="1"/>
          </p:cNvSpPr>
          <p:nvPr>
            <p:ph type="body"/>
          </p:nvPr>
        </p:nvSpPr>
        <p:spPr>
          <a:xfrm>
            <a:off x="908280" y="4713480"/>
            <a:ext cx="4981680" cy="4471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CustomShape 1"/>
          <p:cNvSpPr/>
          <p:nvPr/>
        </p:nvSpPr>
        <p:spPr>
          <a:xfrm>
            <a:off x="3846600" y="9429840"/>
            <a:ext cx="2948040" cy="49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663480"/>
                <a:tab algn="l" pos="1327320"/>
                <a:tab algn="l" pos="1989000"/>
                <a:tab algn="l" pos="2652840"/>
              </a:tabLst>
            </a:pPr>
            <a:fld id="{410BBFDA-E68E-4C18-981B-A6AFE11FD067}" type="slidenum">
              <a:rPr b="0" lang="de-DE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49</a:t>
            </a:fld>
            <a:endParaRPr b="0" lang="de-DE" sz="1300" spc="-1" strike="noStrike">
              <a:latin typeface="Arial"/>
            </a:endParaRPr>
          </a:p>
        </p:txBody>
      </p:sp>
      <p:sp>
        <p:nvSpPr>
          <p:cNvPr id="1036" name="PlaceHolder 2"/>
          <p:cNvSpPr>
            <a:spLocks noGrp="1"/>
          </p:cNvSpPr>
          <p:nvPr>
            <p:ph type="sldImg"/>
          </p:nvPr>
        </p:nvSpPr>
        <p:spPr>
          <a:xfrm>
            <a:off x="915840" y="754200"/>
            <a:ext cx="4962600" cy="3721320"/>
          </a:xfrm>
          <a:prstGeom prst="rect">
            <a:avLst/>
          </a:prstGeom>
        </p:spPr>
      </p:sp>
      <p:sp>
        <p:nvSpPr>
          <p:cNvPr id="1037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7440" cy="4381560"/>
          </a:xfrm>
          <a:prstGeom prst="rect">
            <a:avLst/>
          </a:prstGeom>
        </p:spPr>
        <p:txBody>
          <a:bodyPr lIns="83880" rIns="83880" tIns="41760" bIns="4176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CustomShape 1"/>
          <p:cNvSpPr/>
          <p:nvPr/>
        </p:nvSpPr>
        <p:spPr>
          <a:xfrm>
            <a:off x="3846600" y="9429840"/>
            <a:ext cx="2948040" cy="49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663480"/>
                <a:tab algn="l" pos="1327320"/>
                <a:tab algn="l" pos="1989000"/>
                <a:tab algn="l" pos="2652840"/>
              </a:tabLst>
            </a:pPr>
            <a:fld id="{643C5960-BAB8-411C-A854-6E142037F4CF}" type="slidenum">
              <a:rPr b="0" lang="de-DE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49</a:t>
            </a:fld>
            <a:endParaRPr b="0" lang="de-DE" sz="1300" spc="-1" strike="noStrike">
              <a:latin typeface="Arial"/>
            </a:endParaRPr>
          </a:p>
        </p:txBody>
      </p:sp>
      <p:sp>
        <p:nvSpPr>
          <p:cNvPr id="1039" name="PlaceHolder 2"/>
          <p:cNvSpPr>
            <a:spLocks noGrp="1"/>
          </p:cNvSpPr>
          <p:nvPr>
            <p:ph type="sldImg"/>
          </p:nvPr>
        </p:nvSpPr>
        <p:spPr>
          <a:xfrm>
            <a:off x="915840" y="754200"/>
            <a:ext cx="4962600" cy="3721320"/>
          </a:xfrm>
          <a:prstGeom prst="rect">
            <a:avLst/>
          </a:prstGeom>
        </p:spPr>
      </p:sp>
      <p:sp>
        <p:nvSpPr>
          <p:cNvPr id="1040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7440" cy="4381560"/>
          </a:xfrm>
          <a:prstGeom prst="rect">
            <a:avLst/>
          </a:prstGeom>
        </p:spPr>
        <p:txBody>
          <a:bodyPr lIns="83880" rIns="83880" tIns="41760" bIns="4176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CustomShape 1"/>
          <p:cNvSpPr/>
          <p:nvPr/>
        </p:nvSpPr>
        <p:spPr>
          <a:xfrm>
            <a:off x="3846600" y="9429840"/>
            <a:ext cx="2948040" cy="49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663480"/>
                <a:tab algn="l" pos="1327320"/>
                <a:tab algn="l" pos="1989000"/>
                <a:tab algn="l" pos="2652840"/>
              </a:tabLst>
            </a:pPr>
            <a:fld id="{29242A31-942C-4532-9209-0669EA73BFD8}" type="slidenum">
              <a:rPr b="0" lang="de-DE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49</a:t>
            </a:fld>
            <a:endParaRPr b="0" lang="de-DE" sz="1300" spc="-1" strike="noStrike">
              <a:latin typeface="Arial"/>
            </a:endParaRPr>
          </a:p>
        </p:txBody>
      </p:sp>
      <p:sp>
        <p:nvSpPr>
          <p:cNvPr id="1042" name="PlaceHolder 2"/>
          <p:cNvSpPr>
            <a:spLocks noGrp="1"/>
          </p:cNvSpPr>
          <p:nvPr>
            <p:ph type="sldImg"/>
          </p:nvPr>
        </p:nvSpPr>
        <p:spPr>
          <a:xfrm>
            <a:off x="915840" y="754200"/>
            <a:ext cx="4962600" cy="3721320"/>
          </a:xfrm>
          <a:prstGeom prst="rect">
            <a:avLst/>
          </a:prstGeom>
        </p:spPr>
      </p:sp>
      <p:sp>
        <p:nvSpPr>
          <p:cNvPr id="1043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7440" cy="438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CustomShape 1"/>
          <p:cNvSpPr/>
          <p:nvPr/>
        </p:nvSpPr>
        <p:spPr>
          <a:xfrm>
            <a:off x="3885840" y="0"/>
            <a:ext cx="2893680" cy="4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1800" rIns="91800" tIns="46080" bIns="46080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9160"/>
                <a:tab algn="l" pos="2743560"/>
                <a:tab algn="l" pos="3657960"/>
                <a:tab algn="l" pos="4572360"/>
                <a:tab algn="l" pos="5487120"/>
                <a:tab algn="l" pos="6401520"/>
                <a:tab algn="l" pos="7315920"/>
                <a:tab algn="l" pos="8230320"/>
                <a:tab algn="l" pos="9145080"/>
                <a:tab algn="l" pos="10059480"/>
              </a:tabLst>
            </a:pPr>
            <a:fld id="{C047A98B-1A0F-40AA-9813-A542A11D15EB}" type="datetime">
              <a:rPr b="0" lang="de-DE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27.09.23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1045" name="CustomShape 2"/>
          <p:cNvSpPr/>
          <p:nvPr/>
        </p:nvSpPr>
        <p:spPr>
          <a:xfrm>
            <a:off x="3885840" y="9447120"/>
            <a:ext cx="2893680" cy="4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1800" rIns="91800" tIns="46080" bIns="4608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9160"/>
                <a:tab algn="l" pos="2743560"/>
                <a:tab algn="l" pos="3657960"/>
                <a:tab algn="l" pos="4572360"/>
                <a:tab algn="l" pos="5487120"/>
                <a:tab algn="l" pos="6401520"/>
                <a:tab algn="l" pos="7315920"/>
                <a:tab algn="l" pos="8230320"/>
                <a:tab algn="l" pos="9145080"/>
                <a:tab algn="l" pos="10059480"/>
              </a:tabLst>
            </a:pPr>
            <a:fld id="{2E383646-1826-4478-9D30-F0302F10665C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49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1046" name="PlaceHolder 3"/>
          <p:cNvSpPr>
            <a:spLocks noGrp="1"/>
          </p:cNvSpPr>
          <p:nvPr>
            <p:ph type="sldImg"/>
          </p:nvPr>
        </p:nvSpPr>
        <p:spPr>
          <a:xfrm>
            <a:off x="919080" y="746280"/>
            <a:ext cx="4956840" cy="3717000"/>
          </a:xfrm>
          <a:prstGeom prst="rect">
            <a:avLst/>
          </a:prstGeom>
        </p:spPr>
      </p:sp>
      <p:sp>
        <p:nvSpPr>
          <p:cNvPr id="1047" name="PlaceHolder 4"/>
          <p:cNvSpPr>
            <a:spLocks noGrp="1"/>
          </p:cNvSpPr>
          <p:nvPr>
            <p:ph type="body"/>
          </p:nvPr>
        </p:nvSpPr>
        <p:spPr>
          <a:xfrm>
            <a:off x="908280" y="4713480"/>
            <a:ext cx="4981680" cy="4471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CustomShape 1"/>
          <p:cNvSpPr/>
          <p:nvPr/>
        </p:nvSpPr>
        <p:spPr>
          <a:xfrm>
            <a:off x="3846600" y="9429840"/>
            <a:ext cx="2948040" cy="49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663480"/>
                <a:tab algn="l" pos="1327320"/>
                <a:tab algn="l" pos="1989000"/>
                <a:tab algn="l" pos="2652840"/>
              </a:tabLst>
            </a:pPr>
            <a:fld id="{67F467E6-92EF-4C95-893B-93B5D2545629}" type="slidenum">
              <a:rPr b="0" lang="de-DE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&lt;Foliennummer&gt;</a:t>
            </a:fld>
            <a:endParaRPr b="0" lang="de-DE" sz="1300" spc="-1" strike="noStrike">
              <a:latin typeface="Arial"/>
            </a:endParaRPr>
          </a:p>
        </p:txBody>
      </p:sp>
      <p:sp>
        <p:nvSpPr>
          <p:cNvPr id="1049" name="PlaceHolder 2"/>
          <p:cNvSpPr>
            <a:spLocks noGrp="1"/>
          </p:cNvSpPr>
          <p:nvPr>
            <p:ph type="sldImg"/>
          </p:nvPr>
        </p:nvSpPr>
        <p:spPr>
          <a:xfrm>
            <a:off x="915840" y="754200"/>
            <a:ext cx="4962600" cy="3721320"/>
          </a:xfrm>
          <a:prstGeom prst="rect">
            <a:avLst/>
          </a:prstGeom>
        </p:spPr>
      </p:sp>
      <p:sp>
        <p:nvSpPr>
          <p:cNvPr id="1050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7440" cy="4381560"/>
          </a:xfrm>
          <a:prstGeom prst="rect">
            <a:avLst/>
          </a:prstGeom>
        </p:spPr>
        <p:txBody>
          <a:bodyPr lIns="83880" rIns="83880" tIns="41760" bIns="4176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CustomShape 1"/>
          <p:cNvSpPr/>
          <p:nvPr/>
        </p:nvSpPr>
        <p:spPr>
          <a:xfrm>
            <a:off x="3846600" y="9429840"/>
            <a:ext cx="2948040" cy="49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663480"/>
                <a:tab algn="l" pos="1327320"/>
                <a:tab algn="l" pos="1989000"/>
                <a:tab algn="l" pos="2652840"/>
              </a:tabLst>
            </a:pPr>
            <a:fld id="{B080B01E-F276-4E78-B4D2-29D5DCEAB1E6}" type="slidenum">
              <a:rPr b="0" lang="de-DE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49</a:t>
            </a:fld>
            <a:endParaRPr b="0" lang="de-DE" sz="1300" spc="-1" strike="noStrike">
              <a:latin typeface="Arial"/>
            </a:endParaRPr>
          </a:p>
        </p:txBody>
      </p:sp>
      <p:sp>
        <p:nvSpPr>
          <p:cNvPr id="1010" name="PlaceHolder 2"/>
          <p:cNvSpPr>
            <a:spLocks noGrp="1"/>
          </p:cNvSpPr>
          <p:nvPr>
            <p:ph type="sldImg"/>
          </p:nvPr>
        </p:nvSpPr>
        <p:spPr>
          <a:xfrm>
            <a:off x="915840" y="754200"/>
            <a:ext cx="4962600" cy="3721320"/>
          </a:xfrm>
          <a:prstGeom prst="rect">
            <a:avLst/>
          </a:prstGeom>
        </p:spPr>
      </p:sp>
      <p:sp>
        <p:nvSpPr>
          <p:cNvPr id="1011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7440" cy="4381560"/>
          </a:xfrm>
          <a:prstGeom prst="rect">
            <a:avLst/>
          </a:prstGeom>
        </p:spPr>
        <p:txBody>
          <a:bodyPr lIns="83880" rIns="83880" tIns="41760" bIns="4176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CustomShape 1"/>
          <p:cNvSpPr/>
          <p:nvPr/>
        </p:nvSpPr>
        <p:spPr>
          <a:xfrm>
            <a:off x="3846600" y="9429840"/>
            <a:ext cx="2948040" cy="49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663480"/>
                <a:tab algn="l" pos="1327320"/>
                <a:tab algn="l" pos="1989000"/>
                <a:tab algn="l" pos="2652840"/>
              </a:tabLst>
            </a:pPr>
            <a:fld id="{21F8E2AF-4397-4414-803F-B9D4661BC55D}" type="slidenum">
              <a:rPr b="0" lang="de-DE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&lt;Foliennummer&gt;</a:t>
            </a:fld>
            <a:endParaRPr b="0" lang="de-DE" sz="1300" spc="-1" strike="noStrike">
              <a:latin typeface="Arial"/>
            </a:endParaRPr>
          </a:p>
        </p:txBody>
      </p:sp>
      <p:sp>
        <p:nvSpPr>
          <p:cNvPr id="1052" name="CustomShape 2"/>
          <p:cNvSpPr/>
          <p:nvPr/>
        </p:nvSpPr>
        <p:spPr>
          <a:xfrm>
            <a:off x="3849840" y="9428040"/>
            <a:ext cx="2944800" cy="4953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8960" bIns="4896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955800"/>
                <a:tab algn="l" pos="1911240"/>
                <a:tab algn="l" pos="2867040"/>
                <a:tab algn="l" pos="3822840"/>
                <a:tab algn="l" pos="4778280"/>
                <a:tab algn="l" pos="5734080"/>
                <a:tab algn="l" pos="6688080"/>
                <a:tab algn="l" pos="7643880"/>
                <a:tab algn="l" pos="8599320"/>
                <a:tab algn="l" pos="9555120"/>
                <a:tab algn="l" pos="10510920"/>
              </a:tabLst>
            </a:pPr>
            <a:fld id="{741D4E27-BD68-448D-A449-EE6BB9E1C07A}" type="slidenum">
              <a:rPr b="0" lang="fi-FI" sz="1300" spc="-1" strike="noStrike">
                <a:solidFill>
                  <a:srgbClr val="000000"/>
                </a:solidFill>
                <a:latin typeface="Arial"/>
                <a:ea typeface="+mn-ea"/>
              </a:rPr>
              <a:t>&lt;Foliennummer&gt;</a:t>
            </a:fld>
            <a:endParaRPr b="0" lang="de-DE" sz="1300" spc="-1" strike="noStrike">
              <a:latin typeface="Arial"/>
            </a:endParaRPr>
          </a:p>
        </p:txBody>
      </p:sp>
      <p:sp>
        <p:nvSpPr>
          <p:cNvPr id="1053" name="CustomShape 3"/>
          <p:cNvSpPr/>
          <p:nvPr/>
        </p:nvSpPr>
        <p:spPr>
          <a:xfrm>
            <a:off x="0" y="9428040"/>
            <a:ext cx="2944800" cy="4953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54" name="CustomShape 4"/>
          <p:cNvSpPr/>
          <p:nvPr/>
        </p:nvSpPr>
        <p:spPr>
          <a:xfrm>
            <a:off x="0" y="0"/>
            <a:ext cx="2944800" cy="4953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55" name="CustomShape 5"/>
          <p:cNvSpPr/>
          <p:nvPr/>
        </p:nvSpPr>
        <p:spPr>
          <a:xfrm>
            <a:off x="3849840" y="0"/>
            <a:ext cx="2944800" cy="4953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56" name="CustomShape 6"/>
          <p:cNvSpPr/>
          <p:nvPr/>
        </p:nvSpPr>
        <p:spPr>
          <a:xfrm>
            <a:off x="917640" y="744480"/>
            <a:ext cx="4962600" cy="3722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57" name="PlaceHolder 7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7440" cy="4465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CustomShape 1"/>
          <p:cNvSpPr/>
          <p:nvPr/>
        </p:nvSpPr>
        <p:spPr>
          <a:xfrm>
            <a:off x="3846600" y="9429840"/>
            <a:ext cx="2948040" cy="49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663480"/>
                <a:tab algn="l" pos="1327320"/>
                <a:tab algn="l" pos="1989000"/>
                <a:tab algn="l" pos="2652840"/>
              </a:tabLst>
            </a:pPr>
            <a:fld id="{018E6879-9E9A-4C8D-8F04-68C1D8975FC8}" type="slidenum">
              <a:rPr b="0" lang="de-DE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&lt;Foliennummer&gt;</a:t>
            </a:fld>
            <a:endParaRPr b="0" lang="de-DE" sz="1300" spc="-1" strike="noStrike">
              <a:latin typeface="Arial"/>
            </a:endParaRPr>
          </a:p>
        </p:txBody>
      </p:sp>
      <p:sp>
        <p:nvSpPr>
          <p:cNvPr id="1059" name="PlaceHolder 2"/>
          <p:cNvSpPr>
            <a:spLocks noGrp="1"/>
          </p:cNvSpPr>
          <p:nvPr>
            <p:ph type="sldImg"/>
          </p:nvPr>
        </p:nvSpPr>
        <p:spPr>
          <a:xfrm>
            <a:off x="915840" y="754200"/>
            <a:ext cx="4962600" cy="3721320"/>
          </a:xfrm>
          <a:prstGeom prst="rect">
            <a:avLst/>
          </a:prstGeom>
        </p:spPr>
      </p:sp>
      <p:sp>
        <p:nvSpPr>
          <p:cNvPr id="1060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7440" cy="4381560"/>
          </a:xfrm>
          <a:prstGeom prst="rect">
            <a:avLst/>
          </a:prstGeom>
        </p:spPr>
        <p:txBody>
          <a:bodyPr lIns="83880" rIns="83880" tIns="41760" bIns="4176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CustomShape 1"/>
          <p:cNvSpPr/>
          <p:nvPr/>
        </p:nvSpPr>
        <p:spPr>
          <a:xfrm>
            <a:off x="3846600" y="9429840"/>
            <a:ext cx="2948040" cy="49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663480"/>
                <a:tab algn="l" pos="1327320"/>
                <a:tab algn="l" pos="1989000"/>
                <a:tab algn="l" pos="2652840"/>
              </a:tabLst>
            </a:pPr>
            <a:fld id="{85A7CBD5-D13A-418F-BAC9-66228D3067E2}" type="slidenum">
              <a:rPr b="0" lang="de-DE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&lt;Foliennummer&gt;</a:t>
            </a:fld>
            <a:endParaRPr b="0" lang="de-DE" sz="1300" spc="-1" strike="noStrike">
              <a:latin typeface="Arial"/>
            </a:endParaRPr>
          </a:p>
        </p:txBody>
      </p:sp>
      <p:sp>
        <p:nvSpPr>
          <p:cNvPr id="1062" name="PlaceHolder 2"/>
          <p:cNvSpPr>
            <a:spLocks noGrp="1"/>
          </p:cNvSpPr>
          <p:nvPr>
            <p:ph type="sldImg"/>
          </p:nvPr>
        </p:nvSpPr>
        <p:spPr>
          <a:xfrm>
            <a:off x="915840" y="754200"/>
            <a:ext cx="4962600" cy="3721320"/>
          </a:xfrm>
          <a:prstGeom prst="rect">
            <a:avLst/>
          </a:prstGeom>
        </p:spPr>
      </p:sp>
      <p:sp>
        <p:nvSpPr>
          <p:cNvPr id="1063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7440" cy="4381560"/>
          </a:xfrm>
          <a:prstGeom prst="rect">
            <a:avLst/>
          </a:prstGeom>
        </p:spPr>
        <p:txBody>
          <a:bodyPr lIns="83880" rIns="83880" tIns="41760" bIns="4176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CustomShape 1"/>
          <p:cNvSpPr/>
          <p:nvPr/>
        </p:nvSpPr>
        <p:spPr>
          <a:xfrm>
            <a:off x="3846600" y="9429840"/>
            <a:ext cx="2948040" cy="49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663480"/>
                <a:tab algn="l" pos="1327320"/>
                <a:tab algn="l" pos="1989000"/>
                <a:tab algn="l" pos="2652840"/>
              </a:tabLst>
            </a:pPr>
            <a:fld id="{9D42CC36-EB1A-462B-88B4-457A48CF33AE}" type="slidenum">
              <a:rPr b="0" lang="de-DE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&lt;Foliennummer&gt;</a:t>
            </a:fld>
            <a:endParaRPr b="0" lang="de-DE" sz="1300" spc="-1" strike="noStrike">
              <a:latin typeface="Arial"/>
            </a:endParaRPr>
          </a:p>
        </p:txBody>
      </p:sp>
      <p:sp>
        <p:nvSpPr>
          <p:cNvPr id="1065" name="PlaceHolder 2"/>
          <p:cNvSpPr>
            <a:spLocks noGrp="1"/>
          </p:cNvSpPr>
          <p:nvPr>
            <p:ph type="sldImg"/>
          </p:nvPr>
        </p:nvSpPr>
        <p:spPr>
          <a:xfrm>
            <a:off x="915840" y="754200"/>
            <a:ext cx="4962600" cy="3721320"/>
          </a:xfrm>
          <a:prstGeom prst="rect">
            <a:avLst/>
          </a:prstGeom>
        </p:spPr>
      </p:sp>
      <p:sp>
        <p:nvSpPr>
          <p:cNvPr id="1066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7440" cy="4381560"/>
          </a:xfrm>
          <a:prstGeom prst="rect">
            <a:avLst/>
          </a:prstGeom>
        </p:spPr>
        <p:txBody>
          <a:bodyPr lIns="83880" rIns="83880" tIns="41760" bIns="4176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CustomShape 1"/>
          <p:cNvSpPr/>
          <p:nvPr/>
        </p:nvSpPr>
        <p:spPr>
          <a:xfrm>
            <a:off x="3846600" y="9429840"/>
            <a:ext cx="2948040" cy="49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663480"/>
                <a:tab algn="l" pos="1327320"/>
                <a:tab algn="l" pos="1989000"/>
                <a:tab algn="l" pos="2652840"/>
              </a:tabLst>
            </a:pPr>
            <a:fld id="{198C27BA-7A6D-45E6-A150-86D366A5052B}" type="slidenum">
              <a:rPr b="0" lang="de-DE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&lt;Foliennummer&gt;</a:t>
            </a:fld>
            <a:endParaRPr b="0" lang="de-DE" sz="1300" spc="-1" strike="noStrike">
              <a:latin typeface="Arial"/>
            </a:endParaRPr>
          </a:p>
        </p:txBody>
      </p:sp>
      <p:sp>
        <p:nvSpPr>
          <p:cNvPr id="1068" name="PlaceHolder 2"/>
          <p:cNvSpPr>
            <a:spLocks noGrp="1"/>
          </p:cNvSpPr>
          <p:nvPr>
            <p:ph type="sldImg"/>
          </p:nvPr>
        </p:nvSpPr>
        <p:spPr>
          <a:xfrm>
            <a:off x="915840" y="754200"/>
            <a:ext cx="4962600" cy="3721320"/>
          </a:xfrm>
          <a:prstGeom prst="rect">
            <a:avLst/>
          </a:prstGeom>
        </p:spPr>
      </p:sp>
      <p:sp>
        <p:nvSpPr>
          <p:cNvPr id="1069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7440" cy="4381560"/>
          </a:xfrm>
          <a:prstGeom prst="rect">
            <a:avLst/>
          </a:prstGeom>
        </p:spPr>
        <p:txBody>
          <a:bodyPr lIns="83880" rIns="83880" tIns="41760" bIns="4176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CustomShape 1"/>
          <p:cNvSpPr/>
          <p:nvPr/>
        </p:nvSpPr>
        <p:spPr>
          <a:xfrm>
            <a:off x="3846600" y="9429840"/>
            <a:ext cx="2948040" cy="49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663480"/>
                <a:tab algn="l" pos="1327320"/>
                <a:tab algn="l" pos="1989000"/>
                <a:tab algn="l" pos="2652840"/>
              </a:tabLst>
            </a:pPr>
            <a:fld id="{04742D7D-F1D5-48E6-A583-A29C5822F83E}" type="slidenum">
              <a:rPr b="0" lang="de-DE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&lt;Foliennummer&gt;</a:t>
            </a:fld>
            <a:endParaRPr b="0" lang="de-DE" sz="1300" spc="-1" strike="noStrike">
              <a:latin typeface="Arial"/>
            </a:endParaRPr>
          </a:p>
        </p:txBody>
      </p:sp>
      <p:sp>
        <p:nvSpPr>
          <p:cNvPr id="1071" name="PlaceHolder 2"/>
          <p:cNvSpPr>
            <a:spLocks noGrp="1"/>
          </p:cNvSpPr>
          <p:nvPr>
            <p:ph type="sldImg"/>
          </p:nvPr>
        </p:nvSpPr>
        <p:spPr>
          <a:xfrm>
            <a:off x="915840" y="754200"/>
            <a:ext cx="4962600" cy="3721320"/>
          </a:xfrm>
          <a:prstGeom prst="rect">
            <a:avLst/>
          </a:prstGeom>
        </p:spPr>
      </p:sp>
      <p:sp>
        <p:nvSpPr>
          <p:cNvPr id="1072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7440" cy="4381560"/>
          </a:xfrm>
          <a:prstGeom prst="rect">
            <a:avLst/>
          </a:prstGeom>
        </p:spPr>
        <p:txBody>
          <a:bodyPr lIns="83880" rIns="83880" tIns="41760" bIns="4176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CustomShape 1"/>
          <p:cNvSpPr/>
          <p:nvPr/>
        </p:nvSpPr>
        <p:spPr>
          <a:xfrm>
            <a:off x="3846600" y="9429840"/>
            <a:ext cx="2948040" cy="49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663480"/>
                <a:tab algn="l" pos="1327320"/>
                <a:tab algn="l" pos="1989000"/>
                <a:tab algn="l" pos="2652840"/>
              </a:tabLst>
            </a:pPr>
            <a:fld id="{AEEF9928-F44E-466F-80C7-C966CA355D02}" type="slidenum">
              <a:rPr b="0" lang="de-DE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&lt;Foliennummer&gt;</a:t>
            </a:fld>
            <a:endParaRPr b="0" lang="de-DE" sz="1300" spc="-1" strike="noStrike">
              <a:latin typeface="Arial"/>
            </a:endParaRPr>
          </a:p>
        </p:txBody>
      </p:sp>
      <p:sp>
        <p:nvSpPr>
          <p:cNvPr id="1074" name="PlaceHolder 2"/>
          <p:cNvSpPr>
            <a:spLocks noGrp="1"/>
          </p:cNvSpPr>
          <p:nvPr>
            <p:ph type="sldImg"/>
          </p:nvPr>
        </p:nvSpPr>
        <p:spPr>
          <a:xfrm>
            <a:off x="915840" y="754200"/>
            <a:ext cx="4962600" cy="3721320"/>
          </a:xfrm>
          <a:prstGeom prst="rect">
            <a:avLst/>
          </a:prstGeom>
        </p:spPr>
      </p:sp>
      <p:sp>
        <p:nvSpPr>
          <p:cNvPr id="1075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7440" cy="4381560"/>
          </a:xfrm>
          <a:prstGeom prst="rect">
            <a:avLst/>
          </a:prstGeom>
        </p:spPr>
        <p:txBody>
          <a:bodyPr lIns="83880" rIns="83880" tIns="41760" bIns="4176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CustomShape 1"/>
          <p:cNvSpPr/>
          <p:nvPr/>
        </p:nvSpPr>
        <p:spPr>
          <a:xfrm>
            <a:off x="3846600" y="9429840"/>
            <a:ext cx="2948040" cy="49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663480"/>
                <a:tab algn="l" pos="1327320"/>
                <a:tab algn="l" pos="1989000"/>
                <a:tab algn="l" pos="2652840"/>
              </a:tabLst>
            </a:pPr>
            <a:fld id="{47077441-8ED2-41E0-BFD7-AAD06EA21326}" type="slidenum">
              <a:rPr b="0" lang="de-DE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&lt;Foliennummer&gt;</a:t>
            </a:fld>
            <a:endParaRPr b="0" lang="de-DE" sz="1300" spc="-1" strike="noStrike">
              <a:latin typeface="Arial"/>
            </a:endParaRPr>
          </a:p>
        </p:txBody>
      </p:sp>
      <p:sp>
        <p:nvSpPr>
          <p:cNvPr id="1077" name="PlaceHolder 2"/>
          <p:cNvSpPr>
            <a:spLocks noGrp="1"/>
          </p:cNvSpPr>
          <p:nvPr>
            <p:ph type="sldImg"/>
          </p:nvPr>
        </p:nvSpPr>
        <p:spPr>
          <a:xfrm>
            <a:off x="915840" y="754200"/>
            <a:ext cx="4962600" cy="3721320"/>
          </a:xfrm>
          <a:prstGeom prst="rect">
            <a:avLst/>
          </a:prstGeom>
        </p:spPr>
      </p:sp>
      <p:sp>
        <p:nvSpPr>
          <p:cNvPr id="1078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7440" cy="4381560"/>
          </a:xfrm>
          <a:prstGeom prst="rect">
            <a:avLst/>
          </a:prstGeom>
        </p:spPr>
        <p:txBody>
          <a:bodyPr lIns="83880" rIns="83880" tIns="41760" bIns="4176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CustomShape 1"/>
          <p:cNvSpPr/>
          <p:nvPr/>
        </p:nvSpPr>
        <p:spPr>
          <a:xfrm>
            <a:off x="3846600" y="9429840"/>
            <a:ext cx="2948040" cy="49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663480"/>
                <a:tab algn="l" pos="1327320"/>
                <a:tab algn="l" pos="1989000"/>
                <a:tab algn="l" pos="2652840"/>
              </a:tabLst>
            </a:pPr>
            <a:fld id="{E922E0B1-4E64-4653-AF0A-A1BA36C0B454}" type="slidenum">
              <a:rPr b="0" lang="de-DE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&lt;Foliennummer&gt;</a:t>
            </a:fld>
            <a:endParaRPr b="0" lang="de-DE" sz="1300" spc="-1" strike="noStrike">
              <a:latin typeface="Arial"/>
            </a:endParaRPr>
          </a:p>
        </p:txBody>
      </p:sp>
      <p:sp>
        <p:nvSpPr>
          <p:cNvPr id="1080" name="PlaceHolder 2"/>
          <p:cNvSpPr>
            <a:spLocks noGrp="1"/>
          </p:cNvSpPr>
          <p:nvPr>
            <p:ph type="sldImg"/>
          </p:nvPr>
        </p:nvSpPr>
        <p:spPr>
          <a:xfrm>
            <a:off x="942840" y="766800"/>
            <a:ext cx="4900680" cy="3675240"/>
          </a:xfrm>
          <a:prstGeom prst="rect">
            <a:avLst/>
          </a:prstGeom>
        </p:spPr>
      </p:sp>
      <p:sp>
        <p:nvSpPr>
          <p:cNvPr id="1081" name="PlaceHolder 3"/>
          <p:cNvSpPr>
            <a:spLocks noGrp="1"/>
          </p:cNvSpPr>
          <p:nvPr>
            <p:ph type="body"/>
          </p:nvPr>
        </p:nvSpPr>
        <p:spPr>
          <a:xfrm>
            <a:off x="914400" y="4749840"/>
            <a:ext cx="4950000" cy="4443480"/>
          </a:xfrm>
          <a:prstGeom prst="rect">
            <a:avLst/>
          </a:prstGeom>
        </p:spPr>
        <p:txBody>
          <a:bodyPr lIns="83880" rIns="83880" tIns="41760" bIns="4176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CustomShape 1"/>
          <p:cNvSpPr/>
          <p:nvPr/>
        </p:nvSpPr>
        <p:spPr>
          <a:xfrm>
            <a:off x="3846600" y="9429840"/>
            <a:ext cx="2948040" cy="49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663480"/>
                <a:tab algn="l" pos="1327320"/>
                <a:tab algn="l" pos="1989000"/>
                <a:tab algn="l" pos="2652840"/>
              </a:tabLst>
            </a:pPr>
            <a:fld id="{7739440E-11BF-495D-B622-B1CEB8A09BA7}" type="slidenum">
              <a:rPr b="0" lang="de-DE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&lt;Foliennummer&gt;</a:t>
            </a:fld>
            <a:endParaRPr b="0" lang="de-DE" sz="1300" spc="-1" strike="noStrike">
              <a:latin typeface="Arial"/>
            </a:endParaRPr>
          </a:p>
        </p:txBody>
      </p:sp>
      <p:sp>
        <p:nvSpPr>
          <p:cNvPr id="1083" name="PlaceHolder 2"/>
          <p:cNvSpPr>
            <a:spLocks noGrp="1"/>
          </p:cNvSpPr>
          <p:nvPr>
            <p:ph type="sldImg"/>
          </p:nvPr>
        </p:nvSpPr>
        <p:spPr>
          <a:xfrm>
            <a:off x="915840" y="754200"/>
            <a:ext cx="4962600" cy="3721320"/>
          </a:xfrm>
          <a:prstGeom prst="rect">
            <a:avLst/>
          </a:prstGeom>
        </p:spPr>
      </p:sp>
      <p:sp>
        <p:nvSpPr>
          <p:cNvPr id="1084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7440" cy="4381560"/>
          </a:xfrm>
          <a:prstGeom prst="rect">
            <a:avLst/>
          </a:prstGeom>
        </p:spPr>
        <p:txBody>
          <a:bodyPr lIns="83880" rIns="83880" tIns="41760" bIns="4176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CustomShape 1"/>
          <p:cNvSpPr/>
          <p:nvPr/>
        </p:nvSpPr>
        <p:spPr>
          <a:xfrm>
            <a:off x="3846600" y="9429840"/>
            <a:ext cx="2948040" cy="49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663480"/>
                <a:tab algn="l" pos="1327320"/>
                <a:tab algn="l" pos="1989000"/>
                <a:tab algn="l" pos="2652840"/>
              </a:tabLst>
            </a:pPr>
            <a:fld id="{C3BF278D-0F7C-44EF-BB27-FCD530B016F4}" type="slidenum">
              <a:rPr b="0" lang="de-DE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&lt;Foliennummer&gt;</a:t>
            </a:fld>
            <a:endParaRPr b="0" lang="de-DE" sz="1300" spc="-1" strike="noStrike">
              <a:latin typeface="Arial"/>
            </a:endParaRPr>
          </a:p>
        </p:txBody>
      </p:sp>
      <p:sp>
        <p:nvSpPr>
          <p:cNvPr id="1086" name="PlaceHolder 2"/>
          <p:cNvSpPr>
            <a:spLocks noGrp="1"/>
          </p:cNvSpPr>
          <p:nvPr>
            <p:ph type="sldImg"/>
          </p:nvPr>
        </p:nvSpPr>
        <p:spPr>
          <a:xfrm>
            <a:off x="917640" y="744480"/>
            <a:ext cx="4962600" cy="3721320"/>
          </a:xfrm>
          <a:prstGeom prst="rect">
            <a:avLst/>
          </a:prstGeom>
        </p:spPr>
      </p:sp>
      <p:sp>
        <p:nvSpPr>
          <p:cNvPr id="1087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7440" cy="4465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CustomShape 1"/>
          <p:cNvSpPr/>
          <p:nvPr/>
        </p:nvSpPr>
        <p:spPr>
          <a:xfrm>
            <a:off x="3846600" y="9429840"/>
            <a:ext cx="2948040" cy="49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663480"/>
                <a:tab algn="l" pos="1327320"/>
                <a:tab algn="l" pos="1989000"/>
                <a:tab algn="l" pos="2652840"/>
              </a:tabLst>
            </a:pPr>
            <a:fld id="{3AC97BAA-0C56-45C1-B362-8A2BC21A34B4}" type="slidenum">
              <a:rPr b="0" lang="de-DE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&lt;Foliennummer&gt;</a:t>
            </a:fld>
            <a:endParaRPr b="0" lang="de-DE" sz="1300" spc="-1" strike="noStrike">
              <a:latin typeface="Arial"/>
            </a:endParaRPr>
          </a:p>
        </p:txBody>
      </p:sp>
      <p:sp>
        <p:nvSpPr>
          <p:cNvPr id="1089" name="PlaceHolder 2"/>
          <p:cNvSpPr>
            <a:spLocks noGrp="1"/>
          </p:cNvSpPr>
          <p:nvPr>
            <p:ph type="sldImg"/>
          </p:nvPr>
        </p:nvSpPr>
        <p:spPr>
          <a:xfrm>
            <a:off x="917640" y="744480"/>
            <a:ext cx="4962600" cy="3721320"/>
          </a:xfrm>
          <a:prstGeom prst="rect">
            <a:avLst/>
          </a:prstGeom>
        </p:spPr>
      </p:sp>
      <p:sp>
        <p:nvSpPr>
          <p:cNvPr id="1090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7440" cy="4465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CustomShape 1"/>
          <p:cNvSpPr/>
          <p:nvPr/>
        </p:nvSpPr>
        <p:spPr>
          <a:xfrm>
            <a:off x="3846600" y="9429840"/>
            <a:ext cx="2948040" cy="49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663480"/>
                <a:tab algn="l" pos="1327320"/>
                <a:tab algn="l" pos="1989000"/>
                <a:tab algn="l" pos="2652840"/>
              </a:tabLst>
            </a:pPr>
            <a:fld id="{B5D4B696-6F09-4E10-88C0-BEFB936B4298}" type="slidenum">
              <a:rPr b="0" lang="de-DE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&lt;Foliennummer&gt;</a:t>
            </a:fld>
            <a:endParaRPr b="0" lang="de-DE" sz="1300" spc="-1" strike="noStrike">
              <a:latin typeface="Arial"/>
            </a:endParaRPr>
          </a:p>
        </p:txBody>
      </p:sp>
      <p:sp>
        <p:nvSpPr>
          <p:cNvPr id="1092" name="PlaceHolder 2"/>
          <p:cNvSpPr>
            <a:spLocks noGrp="1"/>
          </p:cNvSpPr>
          <p:nvPr>
            <p:ph type="sldImg"/>
          </p:nvPr>
        </p:nvSpPr>
        <p:spPr>
          <a:xfrm>
            <a:off x="917640" y="744480"/>
            <a:ext cx="4962600" cy="3721320"/>
          </a:xfrm>
          <a:prstGeom prst="rect">
            <a:avLst/>
          </a:prstGeom>
        </p:spPr>
      </p:sp>
      <p:sp>
        <p:nvSpPr>
          <p:cNvPr id="1093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7440" cy="4465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CustomShape 1"/>
          <p:cNvSpPr/>
          <p:nvPr/>
        </p:nvSpPr>
        <p:spPr>
          <a:xfrm>
            <a:off x="3884760" y="0"/>
            <a:ext cx="2892600" cy="45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93000"/>
              </a:lnSpc>
            </a:pPr>
            <a:fld id="{3F62135C-A264-44D6-8FDC-EC0FB620F1C5}" type="datetime1">
              <a:rPr b="0" lang="de-DE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27.09.2023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1095" name="CustomShape 2"/>
          <p:cNvSpPr/>
          <p:nvPr/>
        </p:nvSpPr>
        <p:spPr>
          <a:xfrm>
            <a:off x="3884760" y="9445680"/>
            <a:ext cx="2892600" cy="45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93000"/>
              </a:lnSpc>
            </a:pPr>
            <a:fld id="{C6655BB6-C621-4AD6-884A-4E23667B8544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1096" name="PlaceHolder 3"/>
          <p:cNvSpPr>
            <a:spLocks noGrp="1"/>
          </p:cNvSpPr>
          <p:nvPr>
            <p:ph type="sldImg"/>
          </p:nvPr>
        </p:nvSpPr>
        <p:spPr>
          <a:xfrm>
            <a:off x="922320" y="749160"/>
            <a:ext cx="4953240" cy="3714840"/>
          </a:xfrm>
          <a:prstGeom prst="rect">
            <a:avLst/>
          </a:prstGeom>
        </p:spPr>
      </p:sp>
      <p:sp>
        <p:nvSpPr>
          <p:cNvPr id="1097" name="PlaceHolder 4"/>
          <p:cNvSpPr>
            <a:spLocks noGrp="1"/>
          </p:cNvSpPr>
          <p:nvPr>
            <p:ph type="body"/>
          </p:nvPr>
        </p:nvSpPr>
        <p:spPr>
          <a:xfrm>
            <a:off x="907920" y="4714200"/>
            <a:ext cx="4980240" cy="4465080"/>
          </a:xfrm>
          <a:prstGeom prst="rect">
            <a:avLst/>
          </a:prstGeom>
        </p:spPr>
        <p:txBody>
          <a:bodyPr lIns="91800" rIns="91800" tIns="46080" bIns="46080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4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PlaceHolder 1"/>
          <p:cNvSpPr>
            <a:spLocks noGrp="1"/>
          </p:cNvSpPr>
          <p:nvPr>
            <p:ph type="sldImg"/>
          </p:nvPr>
        </p:nvSpPr>
        <p:spPr>
          <a:xfrm>
            <a:off x="88920" y="743040"/>
            <a:ext cx="6618600" cy="3722760"/>
          </a:xfrm>
          <a:prstGeom prst="rect">
            <a:avLst/>
          </a:prstGeom>
        </p:spPr>
      </p:sp>
      <p:sp>
        <p:nvSpPr>
          <p:cNvPr id="1099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6720" cy="4465440"/>
          </a:xfrm>
          <a:prstGeom prst="rect">
            <a:avLst/>
          </a:prstGeom>
        </p:spPr>
        <p:txBody>
          <a:bodyPr lIns="95400" rIns="95400" tIns="47880" bIns="47880"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1100" name="CustomShape 3"/>
          <p:cNvSpPr/>
          <p:nvPr/>
        </p:nvSpPr>
        <p:spPr>
          <a:xfrm>
            <a:off x="3850560" y="9428760"/>
            <a:ext cx="2944080" cy="49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5400" rIns="95400" tIns="47880" bIns="47880" anchor="b">
            <a:noAutofit/>
          </a:bodyPr>
          <a:p>
            <a:pPr algn="r">
              <a:lnSpc>
                <a:spcPct val="100000"/>
              </a:lnSpc>
            </a:pPr>
            <a:fld id="{FBFFA80F-3C19-4C2B-81E2-3D00010DA6E1}" type="slidenum">
              <a:rPr b="0" lang="de-CH" sz="1300" spc="-1" strike="noStrike">
                <a:solidFill>
                  <a:srgbClr val="000000"/>
                </a:solidFill>
                <a:latin typeface="Times New Roman"/>
              </a:rPr>
              <a:t>&lt;Foliennummer&gt;</a:t>
            </a:fld>
            <a:endParaRPr b="0" lang="de-DE" sz="1300" spc="-1" strike="noStrike">
              <a:latin typeface="Arial"/>
            </a:endParaRPr>
          </a:p>
        </p:txBody>
      </p:sp>
    </p:spTree>
  </p:cSld>
</p:notes>
</file>

<file path=ppt/notesSlides/notesSlide4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PlaceHolder 1"/>
          <p:cNvSpPr>
            <a:spLocks noGrp="1"/>
          </p:cNvSpPr>
          <p:nvPr>
            <p:ph type="sldImg"/>
          </p:nvPr>
        </p:nvSpPr>
        <p:spPr>
          <a:xfrm>
            <a:off x="88920" y="743040"/>
            <a:ext cx="6618600" cy="3722760"/>
          </a:xfrm>
          <a:prstGeom prst="rect">
            <a:avLst/>
          </a:prstGeom>
        </p:spPr>
      </p:sp>
      <p:sp>
        <p:nvSpPr>
          <p:cNvPr id="1102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6720" cy="4465440"/>
          </a:xfrm>
          <a:prstGeom prst="rect">
            <a:avLst/>
          </a:prstGeom>
        </p:spPr>
        <p:txBody>
          <a:bodyPr lIns="95400" rIns="95400" tIns="47880" bIns="47880"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1103" name="CustomShape 3"/>
          <p:cNvSpPr/>
          <p:nvPr/>
        </p:nvSpPr>
        <p:spPr>
          <a:xfrm>
            <a:off x="3850560" y="9428760"/>
            <a:ext cx="2944080" cy="49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5400" rIns="95400" tIns="47880" bIns="47880" anchor="b">
            <a:noAutofit/>
          </a:bodyPr>
          <a:p>
            <a:pPr algn="r">
              <a:lnSpc>
                <a:spcPct val="100000"/>
              </a:lnSpc>
            </a:pPr>
            <a:fld id="{7E508861-5EFA-4687-819E-45E1BFDA578D}" type="slidenum">
              <a:rPr b="0" lang="de-CH" sz="1300" spc="-1" strike="noStrike">
                <a:solidFill>
                  <a:srgbClr val="000000"/>
                </a:solidFill>
                <a:latin typeface="Times New Roman"/>
              </a:rPr>
              <a:t>&lt;Foliennummer&gt;</a:t>
            </a:fld>
            <a:endParaRPr b="0" lang="de-DE" sz="13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CustomShape 1"/>
          <p:cNvSpPr/>
          <p:nvPr/>
        </p:nvSpPr>
        <p:spPr>
          <a:xfrm>
            <a:off x="3846600" y="9429840"/>
            <a:ext cx="2948040" cy="49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663480"/>
                <a:tab algn="l" pos="1327320"/>
                <a:tab algn="l" pos="1989000"/>
                <a:tab algn="l" pos="2652840"/>
              </a:tabLst>
            </a:pPr>
            <a:fld id="{36E00668-6AF6-4A53-BCAA-639CD6D681FA}" type="slidenum">
              <a:rPr b="0" lang="de-DE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49</a:t>
            </a:fld>
            <a:endParaRPr b="0" lang="de-DE" sz="1300" spc="-1" strike="noStrike">
              <a:latin typeface="Arial"/>
            </a:endParaRPr>
          </a:p>
        </p:txBody>
      </p:sp>
      <p:sp>
        <p:nvSpPr>
          <p:cNvPr id="1013" name="PlaceHolder 2"/>
          <p:cNvSpPr>
            <a:spLocks noGrp="1"/>
          </p:cNvSpPr>
          <p:nvPr>
            <p:ph type="sldImg"/>
          </p:nvPr>
        </p:nvSpPr>
        <p:spPr>
          <a:xfrm>
            <a:off x="915840" y="754200"/>
            <a:ext cx="4962600" cy="3721320"/>
          </a:xfrm>
          <a:prstGeom prst="rect">
            <a:avLst/>
          </a:prstGeom>
        </p:spPr>
      </p:sp>
      <p:sp>
        <p:nvSpPr>
          <p:cNvPr id="1014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7440" cy="4381560"/>
          </a:xfrm>
          <a:prstGeom prst="rect">
            <a:avLst/>
          </a:prstGeom>
        </p:spPr>
        <p:txBody>
          <a:bodyPr lIns="83880" rIns="83880" tIns="41760" bIns="4176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5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CustomShape 1"/>
          <p:cNvSpPr/>
          <p:nvPr/>
        </p:nvSpPr>
        <p:spPr>
          <a:xfrm>
            <a:off x="3846600" y="9429840"/>
            <a:ext cx="2948040" cy="49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663480"/>
                <a:tab algn="l" pos="1327320"/>
                <a:tab algn="l" pos="1989000"/>
                <a:tab algn="l" pos="2652840"/>
              </a:tabLst>
            </a:pPr>
            <a:fld id="{0998B2D1-05E8-4894-B657-13CE1E2A176B}" type="slidenum">
              <a:rPr b="0" lang="de-DE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&lt;Foliennummer&gt;</a:t>
            </a:fld>
            <a:endParaRPr b="0" lang="de-DE" sz="1300" spc="-1" strike="noStrike">
              <a:latin typeface="Arial"/>
            </a:endParaRPr>
          </a:p>
        </p:txBody>
      </p:sp>
      <p:sp>
        <p:nvSpPr>
          <p:cNvPr id="1105" name="PlaceHolder 2"/>
          <p:cNvSpPr>
            <a:spLocks noGrp="1"/>
          </p:cNvSpPr>
          <p:nvPr>
            <p:ph type="sldImg"/>
          </p:nvPr>
        </p:nvSpPr>
        <p:spPr>
          <a:xfrm>
            <a:off x="915840" y="754200"/>
            <a:ext cx="4962600" cy="3721320"/>
          </a:xfrm>
          <a:prstGeom prst="rect">
            <a:avLst/>
          </a:prstGeom>
        </p:spPr>
      </p:sp>
      <p:sp>
        <p:nvSpPr>
          <p:cNvPr id="1106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7440" cy="4381560"/>
          </a:xfrm>
          <a:prstGeom prst="rect">
            <a:avLst/>
          </a:prstGeom>
        </p:spPr>
        <p:txBody>
          <a:bodyPr lIns="83880" rIns="83880" tIns="41760" bIns="4176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CustomShape 1"/>
          <p:cNvSpPr/>
          <p:nvPr/>
        </p:nvSpPr>
        <p:spPr>
          <a:xfrm>
            <a:off x="3846600" y="9429840"/>
            <a:ext cx="2948040" cy="49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663480"/>
                <a:tab algn="l" pos="1327320"/>
                <a:tab algn="l" pos="1989000"/>
                <a:tab algn="l" pos="2652840"/>
              </a:tabLst>
            </a:pPr>
            <a:fld id="{0D4EB9D4-150B-4B9E-9542-12BBCEF60018}" type="slidenum">
              <a:rPr b="0" lang="de-DE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49</a:t>
            </a:fld>
            <a:endParaRPr b="0" lang="de-DE" sz="1300" spc="-1" strike="noStrike">
              <a:latin typeface="Arial"/>
            </a:endParaRPr>
          </a:p>
        </p:txBody>
      </p:sp>
      <p:sp>
        <p:nvSpPr>
          <p:cNvPr id="1016" name="PlaceHolder 2"/>
          <p:cNvSpPr>
            <a:spLocks noGrp="1"/>
          </p:cNvSpPr>
          <p:nvPr>
            <p:ph type="sldImg"/>
          </p:nvPr>
        </p:nvSpPr>
        <p:spPr>
          <a:xfrm>
            <a:off x="915840" y="754200"/>
            <a:ext cx="4962600" cy="3721320"/>
          </a:xfrm>
          <a:prstGeom prst="rect">
            <a:avLst/>
          </a:prstGeom>
        </p:spPr>
      </p:sp>
      <p:sp>
        <p:nvSpPr>
          <p:cNvPr id="1017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7440" cy="4381560"/>
          </a:xfrm>
          <a:prstGeom prst="rect">
            <a:avLst/>
          </a:prstGeom>
        </p:spPr>
        <p:txBody>
          <a:bodyPr lIns="83880" rIns="83880" tIns="41760" bIns="4176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CustomShape 1"/>
          <p:cNvSpPr/>
          <p:nvPr/>
        </p:nvSpPr>
        <p:spPr>
          <a:xfrm>
            <a:off x="3846600" y="9429840"/>
            <a:ext cx="2948040" cy="49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663480"/>
                <a:tab algn="l" pos="1327320"/>
                <a:tab algn="l" pos="1989000"/>
                <a:tab algn="l" pos="2652840"/>
              </a:tabLst>
            </a:pPr>
            <a:fld id="{A3FD1353-6E91-4185-91BE-99FE1EB41FDA}" type="slidenum">
              <a:rPr b="0" lang="de-DE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49</a:t>
            </a:fld>
            <a:endParaRPr b="0" lang="de-DE" sz="1300" spc="-1" strike="noStrike">
              <a:latin typeface="Arial"/>
            </a:endParaRPr>
          </a:p>
        </p:txBody>
      </p:sp>
      <p:sp>
        <p:nvSpPr>
          <p:cNvPr id="1019" name="PlaceHolder 2"/>
          <p:cNvSpPr>
            <a:spLocks noGrp="1"/>
          </p:cNvSpPr>
          <p:nvPr>
            <p:ph type="sldImg"/>
          </p:nvPr>
        </p:nvSpPr>
        <p:spPr>
          <a:xfrm>
            <a:off x="915840" y="754200"/>
            <a:ext cx="4962600" cy="3721320"/>
          </a:xfrm>
          <a:prstGeom prst="rect">
            <a:avLst/>
          </a:prstGeom>
        </p:spPr>
      </p:sp>
      <p:sp>
        <p:nvSpPr>
          <p:cNvPr id="1020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7440" cy="4381560"/>
          </a:xfrm>
          <a:prstGeom prst="rect">
            <a:avLst/>
          </a:prstGeom>
        </p:spPr>
        <p:txBody>
          <a:bodyPr lIns="83880" rIns="83880" tIns="41760" bIns="4176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CustomShape 1"/>
          <p:cNvSpPr/>
          <p:nvPr/>
        </p:nvSpPr>
        <p:spPr>
          <a:xfrm>
            <a:off x="3846600" y="9429840"/>
            <a:ext cx="2948040" cy="49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663480"/>
                <a:tab algn="l" pos="1327320"/>
                <a:tab algn="l" pos="1989000"/>
                <a:tab algn="l" pos="2652840"/>
              </a:tabLst>
            </a:pPr>
            <a:fld id="{5D2CAC8A-C73D-4863-BFF5-2900BC775083}" type="slidenum">
              <a:rPr b="0" lang="de-DE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49</a:t>
            </a:fld>
            <a:endParaRPr b="0" lang="de-DE" sz="1300" spc="-1" strike="noStrike">
              <a:latin typeface="Arial"/>
            </a:endParaRPr>
          </a:p>
        </p:txBody>
      </p:sp>
      <p:sp>
        <p:nvSpPr>
          <p:cNvPr id="1022" name="PlaceHolder 2"/>
          <p:cNvSpPr>
            <a:spLocks noGrp="1"/>
          </p:cNvSpPr>
          <p:nvPr>
            <p:ph type="sldImg"/>
          </p:nvPr>
        </p:nvSpPr>
        <p:spPr>
          <a:xfrm>
            <a:off x="915840" y="754200"/>
            <a:ext cx="4962600" cy="3721320"/>
          </a:xfrm>
          <a:prstGeom prst="rect">
            <a:avLst/>
          </a:prstGeom>
        </p:spPr>
      </p:sp>
      <p:sp>
        <p:nvSpPr>
          <p:cNvPr id="1023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7440" cy="4381560"/>
          </a:xfrm>
          <a:prstGeom prst="rect">
            <a:avLst/>
          </a:prstGeom>
        </p:spPr>
        <p:txBody>
          <a:bodyPr lIns="83880" rIns="83880" tIns="41760" bIns="4176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CustomShape 1"/>
          <p:cNvSpPr/>
          <p:nvPr/>
        </p:nvSpPr>
        <p:spPr>
          <a:xfrm>
            <a:off x="3846600" y="9429840"/>
            <a:ext cx="2948040" cy="49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663480"/>
                <a:tab algn="l" pos="1327320"/>
                <a:tab algn="l" pos="1989000"/>
                <a:tab algn="l" pos="2652840"/>
              </a:tabLst>
            </a:pPr>
            <a:fld id="{72C1CA37-8F57-44A2-8866-CB266B93C26A}" type="slidenum">
              <a:rPr b="0" lang="de-DE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49</a:t>
            </a:fld>
            <a:endParaRPr b="0" lang="de-DE" sz="1300" spc="-1" strike="noStrike">
              <a:latin typeface="Arial"/>
            </a:endParaRPr>
          </a:p>
        </p:txBody>
      </p:sp>
      <p:sp>
        <p:nvSpPr>
          <p:cNvPr id="1025" name="PlaceHolder 2"/>
          <p:cNvSpPr>
            <a:spLocks noGrp="1"/>
          </p:cNvSpPr>
          <p:nvPr>
            <p:ph type="sldImg"/>
          </p:nvPr>
        </p:nvSpPr>
        <p:spPr>
          <a:xfrm>
            <a:off x="915840" y="754200"/>
            <a:ext cx="4962600" cy="3721320"/>
          </a:xfrm>
          <a:prstGeom prst="rect">
            <a:avLst/>
          </a:prstGeom>
        </p:spPr>
      </p:sp>
      <p:sp>
        <p:nvSpPr>
          <p:cNvPr id="1026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7440" cy="4381560"/>
          </a:xfrm>
          <a:prstGeom prst="rect">
            <a:avLst/>
          </a:prstGeom>
        </p:spPr>
        <p:txBody>
          <a:bodyPr lIns="83880" rIns="83880" tIns="41760" bIns="4176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3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3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4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4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4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4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5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5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53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57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58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59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60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6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7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7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7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7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8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8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8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8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8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9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9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9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93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9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96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97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98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99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00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0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1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1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1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2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2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2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2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2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3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3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33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36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37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38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39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40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4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5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5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5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5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6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6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6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66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6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6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7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7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7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74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7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77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78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79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80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81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8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9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9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9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9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0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0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0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0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06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0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1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1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14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17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18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19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20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21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3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3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1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4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4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4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4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4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4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4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5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5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5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5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5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58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61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62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63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64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65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20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52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58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59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8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92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98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99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16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32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36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37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38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39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6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6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73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77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78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79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80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9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9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0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0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0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0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1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13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16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17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18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19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20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5.xml"/><Relationship Id="rId8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12.gif"/><Relationship Id="rId3" Type="http://schemas.openxmlformats.org/officeDocument/2006/relationships/image" Target="../media/image13.jpeg"/><Relationship Id="rId4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6.xml"/><Relationship Id="rId8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44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49.xml"/><Relationship Id="rId8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56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58.xml"/><Relationship Id="rId8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5.xml"/><Relationship Id="rId15" Type="http://schemas.openxmlformats.org/officeDocument/2006/relationships/slideLayout" Target="../slideLayouts/slideLayout166.xml"/><Relationship Id="rId16" Type="http://schemas.openxmlformats.org/officeDocument/2006/relationships/slideLayout" Target="../slideLayouts/slideLayout167.xml"/><Relationship Id="rId17" Type="http://schemas.openxmlformats.org/officeDocument/2006/relationships/slideLayout" Target="../slideLayouts/slideLayout168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59400" y="7164360"/>
            <a:ext cx="9992160" cy="49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>
            <a:spAutoFit/>
          </a:bodyPr>
          <a:p>
            <a:pPr>
              <a:lnSpc>
                <a:spcPct val="93000"/>
              </a:lnSpc>
            </a:pP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Biogastagung Mücheln 28.09. 2023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Biomethan Mobilität 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fld id="{975DCD90-E0EB-4A5B-9CA1-37CB8B07555F}" type="slidenum"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&lt;Foliennummer&gt;</a:t>
            </a:fld>
            <a:endParaRPr b="0" lang="de-DE" sz="1400" spc="-1" strike="noStrike">
              <a:latin typeface="Arial"/>
            </a:endParaRPr>
          </a:p>
        </p:txBody>
      </p:sp>
      <p:pic>
        <p:nvPicPr>
          <p:cNvPr id="1" name="Picture 2" descr="Z:\DATEN\TEXTE\1_FnBB-eV\Werbemittel\FnBB-Logos\Logo_Mit_Langform_zweizeilig\FnBB_Logo_Text_300dpi.jpg"/>
          <p:cNvPicPr/>
          <p:nvPr/>
        </p:nvPicPr>
        <p:blipFill>
          <a:blip r:embed="rId2"/>
          <a:stretch/>
        </p:blipFill>
        <p:spPr>
          <a:xfrm>
            <a:off x="431640" y="72000"/>
            <a:ext cx="1190880" cy="826200"/>
          </a:xfrm>
          <a:prstGeom prst="rect">
            <a:avLst/>
          </a:prstGeom>
          <a:ln>
            <a:noFill/>
          </a:ln>
        </p:spPr>
      </p:pic>
      <p:sp>
        <p:nvSpPr>
          <p:cNvPr id="2" name="CustomShape 2"/>
          <p:cNvSpPr/>
          <p:nvPr/>
        </p:nvSpPr>
        <p:spPr>
          <a:xfrm>
            <a:off x="0" y="2800440"/>
            <a:ext cx="10079280" cy="2634120"/>
          </a:xfrm>
          <a:prstGeom prst="rect">
            <a:avLst/>
          </a:prstGeom>
          <a:solidFill>
            <a:srgbClr val="f9a72b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PlaceHolder 3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Picture 2" descr=""/>
          <p:cNvPicPr/>
          <p:nvPr/>
        </p:nvPicPr>
        <p:blipFill>
          <a:blip r:embed="rId2"/>
          <a:stretch/>
        </p:blipFill>
        <p:spPr>
          <a:xfrm>
            <a:off x="8052840" y="420480"/>
            <a:ext cx="1333440" cy="1026360"/>
          </a:xfrm>
          <a:prstGeom prst="rect">
            <a:avLst/>
          </a:prstGeom>
          <a:ln>
            <a:noFill/>
          </a:ln>
        </p:spPr>
      </p:pic>
      <p:sp>
        <p:nvSpPr>
          <p:cNvPr id="362" name="CustomShape 1"/>
          <p:cNvSpPr/>
          <p:nvPr/>
        </p:nvSpPr>
        <p:spPr>
          <a:xfrm>
            <a:off x="17280" y="7125480"/>
            <a:ext cx="6030000" cy="28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Biogastagung Mücheln 28.09. 2023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Biomethan Mobilität 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CustomShape 1"/>
          <p:cNvSpPr/>
          <p:nvPr/>
        </p:nvSpPr>
        <p:spPr>
          <a:xfrm>
            <a:off x="59400" y="7164360"/>
            <a:ext cx="9992160" cy="49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>
            <a:spAutoFit/>
          </a:bodyPr>
          <a:p>
            <a:pPr>
              <a:lnSpc>
                <a:spcPct val="93000"/>
              </a:lnSpc>
            </a:pP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Biogastagung Mücheln 28.09. 2023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Biomethan Mobilität 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fld id="{23B29222-FDCA-45B8-916F-3AB6269EF5DF}" type="slidenum"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&lt;Foliennummer&gt;</a:t>
            </a:fld>
            <a:endParaRPr b="0" lang="de-DE" sz="1400" spc="-1" strike="noStrike">
              <a:latin typeface="Arial"/>
            </a:endParaRPr>
          </a:p>
        </p:txBody>
      </p:sp>
      <p:pic>
        <p:nvPicPr>
          <p:cNvPr id="402" name="Picture 2" descr="Z:\DATEN\TEXTE\1_FnBB-eV\Werbemittel\FnBB-Logos\Logo_Mit_Langform_zweizeilig\FnBB_Logo_Text_300dpi.jpg"/>
          <p:cNvPicPr/>
          <p:nvPr/>
        </p:nvPicPr>
        <p:blipFill>
          <a:blip r:embed="rId2"/>
          <a:stretch/>
        </p:blipFill>
        <p:spPr>
          <a:xfrm>
            <a:off x="431640" y="72000"/>
            <a:ext cx="1190880" cy="826200"/>
          </a:xfrm>
          <a:prstGeom prst="rect">
            <a:avLst/>
          </a:prstGeom>
          <a:ln>
            <a:noFill/>
          </a:ln>
        </p:spPr>
      </p:pic>
      <p:sp>
        <p:nvSpPr>
          <p:cNvPr id="403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404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rafik 8" descr=""/>
          <p:cNvPicPr/>
          <p:nvPr/>
        </p:nvPicPr>
        <p:blipFill>
          <a:blip r:embed="rId2"/>
          <a:stretch/>
        </p:blipFill>
        <p:spPr>
          <a:xfrm>
            <a:off x="0" y="6449760"/>
            <a:ext cx="10079280" cy="812520"/>
          </a:xfrm>
          <a:prstGeom prst="rect">
            <a:avLst/>
          </a:prstGeom>
          <a:ln w="9360">
            <a:noFill/>
          </a:ln>
        </p:spPr>
      </p:pic>
      <p:pic>
        <p:nvPicPr>
          <p:cNvPr id="442" name="Picture 2_0" descr="Z:\DATEN\TEXTE\1_FnBB-eV\Werbemittel\FnBB-Logos\Logo_Mit_Langform_zweizeilig\FnBB_Logo_Text_300dpi.jpg"/>
          <p:cNvPicPr/>
          <p:nvPr/>
        </p:nvPicPr>
        <p:blipFill>
          <a:blip r:embed="rId3"/>
          <a:stretch/>
        </p:blipFill>
        <p:spPr>
          <a:xfrm>
            <a:off x="431640" y="72360"/>
            <a:ext cx="1190880" cy="826200"/>
          </a:xfrm>
          <a:prstGeom prst="rect">
            <a:avLst/>
          </a:prstGeom>
          <a:ln>
            <a:noFill/>
          </a:ln>
        </p:spPr>
      </p:pic>
      <p:sp>
        <p:nvSpPr>
          <p:cNvPr id="443" name="CustomShape 1"/>
          <p:cNvSpPr/>
          <p:nvPr/>
        </p:nvSpPr>
        <p:spPr>
          <a:xfrm>
            <a:off x="59400" y="7164360"/>
            <a:ext cx="9992160" cy="49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>
            <a:spAutoFit/>
          </a:bodyPr>
          <a:p>
            <a:pPr>
              <a:lnSpc>
                <a:spcPct val="93000"/>
              </a:lnSpc>
            </a:pP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Biogastagung Mücheln 28.09. 2023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Biomethan Mobilität 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fld id="{809066EF-4FB9-4601-9A4A-96CC0AF0064B}" type="slidenum"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&lt;Foliennummer&gt;</a:t>
            </a:fld>
            <a:endParaRPr b="0" lang="de-DE" sz="1400" spc="-1" strike="noStrike">
              <a:latin typeface="Arial"/>
            </a:endParaRPr>
          </a:p>
        </p:txBody>
      </p:sp>
      <p:sp>
        <p:nvSpPr>
          <p:cNvPr id="444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445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CustomShape 1"/>
          <p:cNvSpPr/>
          <p:nvPr/>
        </p:nvSpPr>
        <p:spPr>
          <a:xfrm>
            <a:off x="59400" y="7164360"/>
            <a:ext cx="9992160" cy="49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>
            <a:spAutoFit/>
          </a:bodyPr>
          <a:p>
            <a:pPr>
              <a:lnSpc>
                <a:spcPct val="93000"/>
              </a:lnSpc>
            </a:pP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Biogastagung Mücheln 28.09. 2023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Biomethan Mobilität 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fld id="{18FA5FD9-4454-4180-9714-EE29DF41C103}" type="slidenum"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&lt;Foliennummer&gt;</a:t>
            </a:fld>
            <a:endParaRPr b="0" lang="de-DE" sz="1400" spc="-1" strike="noStrike">
              <a:latin typeface="Arial"/>
            </a:endParaRPr>
          </a:p>
        </p:txBody>
      </p:sp>
      <p:pic>
        <p:nvPicPr>
          <p:cNvPr id="483" name="Picture 2" descr="Z:\DATEN\TEXTE\1_FnBB-eV\Werbemittel\FnBB-Logos\Logo_Mit_Langform_zweizeilig\FnBB_Logo_Text_300dpi.jpg"/>
          <p:cNvPicPr/>
          <p:nvPr/>
        </p:nvPicPr>
        <p:blipFill>
          <a:blip r:embed="rId2"/>
          <a:stretch/>
        </p:blipFill>
        <p:spPr>
          <a:xfrm>
            <a:off x="431640" y="72000"/>
            <a:ext cx="1190880" cy="826200"/>
          </a:xfrm>
          <a:prstGeom prst="rect">
            <a:avLst/>
          </a:prstGeom>
          <a:ln>
            <a:noFill/>
          </a:ln>
        </p:spPr>
      </p:pic>
      <p:sp>
        <p:nvSpPr>
          <p:cNvPr id="484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485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CustomShape 1"/>
          <p:cNvSpPr/>
          <p:nvPr/>
        </p:nvSpPr>
        <p:spPr>
          <a:xfrm>
            <a:off x="8623800" y="7017840"/>
            <a:ext cx="2267640" cy="40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fld id="{D7E93B41-7630-4E44-9F94-C582E80077B2}" type="datetime">
              <a:rPr b="0" lang="fr-FR" sz="1200" spc="-1" strike="noStrike">
                <a:solidFill>
                  <a:srgbClr val="8b8f93"/>
                </a:solidFill>
                <a:latin typeface="Calibri"/>
              </a:rPr>
              <a:t>27/09/2023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23" name="CustomShape 2"/>
          <p:cNvSpPr/>
          <p:nvPr/>
        </p:nvSpPr>
        <p:spPr>
          <a:xfrm>
            <a:off x="4875120" y="7017840"/>
            <a:ext cx="329760" cy="40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1545C9A-A933-40C7-8695-EC8A75E2DF07}" type="slidenum">
              <a:rPr b="0" lang="fr-FR" sz="1200" spc="-1" strike="noStrike">
                <a:solidFill>
                  <a:srgbClr val="8b8f93"/>
                </a:solidFill>
                <a:latin typeface="Calibr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pic>
        <p:nvPicPr>
          <p:cNvPr id="524" name="Picture 6" descr=""/>
          <p:cNvPicPr/>
          <p:nvPr/>
        </p:nvPicPr>
        <p:blipFill>
          <a:blip r:embed="rId2"/>
          <a:stretch/>
        </p:blipFill>
        <p:spPr>
          <a:xfrm>
            <a:off x="9614160" y="0"/>
            <a:ext cx="466200" cy="7559280"/>
          </a:xfrm>
          <a:prstGeom prst="rect">
            <a:avLst/>
          </a:prstGeom>
          <a:ln>
            <a:noFill/>
          </a:ln>
        </p:spPr>
      </p:pic>
      <p:pic>
        <p:nvPicPr>
          <p:cNvPr id="525" name="Picture 4" descr=""/>
          <p:cNvPicPr/>
          <p:nvPr/>
        </p:nvPicPr>
        <p:blipFill>
          <a:blip r:embed="rId3"/>
          <a:stretch/>
        </p:blipFill>
        <p:spPr>
          <a:xfrm>
            <a:off x="692640" y="171360"/>
            <a:ext cx="482040" cy="542520"/>
          </a:xfrm>
          <a:prstGeom prst="rect">
            <a:avLst/>
          </a:prstGeom>
          <a:ln>
            <a:noFill/>
          </a:ln>
        </p:spPr>
      </p:pic>
      <p:pic>
        <p:nvPicPr>
          <p:cNvPr id="526" name="Picture 3" descr=""/>
          <p:cNvPicPr/>
          <p:nvPr/>
        </p:nvPicPr>
        <p:blipFill>
          <a:blip r:embed="rId4"/>
          <a:stretch/>
        </p:blipFill>
        <p:spPr>
          <a:xfrm>
            <a:off x="9396360" y="6168240"/>
            <a:ext cx="557280" cy="923040"/>
          </a:xfrm>
          <a:prstGeom prst="rect">
            <a:avLst/>
          </a:prstGeom>
          <a:ln>
            <a:noFill/>
          </a:ln>
        </p:spPr>
      </p:pic>
      <p:pic>
        <p:nvPicPr>
          <p:cNvPr id="527" name="Grafik 8" descr=""/>
          <p:cNvPicPr/>
          <p:nvPr/>
        </p:nvPicPr>
        <p:blipFill>
          <a:blip r:embed="rId5"/>
          <a:stretch/>
        </p:blipFill>
        <p:spPr>
          <a:xfrm>
            <a:off x="8473320" y="51480"/>
            <a:ext cx="1041840" cy="753120"/>
          </a:xfrm>
          <a:prstGeom prst="rect">
            <a:avLst/>
          </a:prstGeom>
          <a:ln>
            <a:noFill/>
          </a:ln>
        </p:spPr>
      </p:pic>
      <p:sp>
        <p:nvSpPr>
          <p:cNvPr id="528" name="PlaceHolder 3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236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fr-FR" sz="2150" spc="-1" strike="noStrike">
                <a:solidFill>
                  <a:srgbClr val="112e43"/>
                </a:solidFill>
                <a:latin typeface="Calibri"/>
              </a:rPr>
              <a:t>Format des Titeltextes durch Klicken bearbeiten</a:t>
            </a:r>
            <a:endParaRPr b="0" lang="fr-FR" sz="2150" spc="-1" strike="noStrike">
              <a:solidFill>
                <a:srgbClr val="112e43"/>
              </a:solidFill>
              <a:latin typeface="Calibri"/>
            </a:endParaRPr>
          </a:p>
        </p:txBody>
      </p:sp>
      <p:sp>
        <p:nvSpPr>
          <p:cNvPr id="529" name="PlaceHolder 4"/>
          <p:cNvSpPr>
            <a:spLocks noGrp="1"/>
          </p:cNvSpPr>
          <p:nvPr>
            <p:ph type="body"/>
          </p:nvPr>
        </p:nvSpPr>
        <p:spPr>
          <a:xfrm>
            <a:off x="503640" y="1768320"/>
            <a:ext cx="907236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56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090" spc="-1" strike="noStrike">
                <a:solidFill>
                  <a:srgbClr val="112e43"/>
                </a:solidFill>
                <a:latin typeface="Calibri"/>
              </a:rPr>
              <a:t>Format des Gliederungstextes durch Klicken bearbeiten</a:t>
            </a:r>
            <a:endParaRPr b="0" lang="fr-FR" sz="3090" spc="-1" strike="noStrike">
              <a:solidFill>
                <a:srgbClr val="112e43"/>
              </a:solidFill>
              <a:latin typeface="Calibri"/>
            </a:endParaRPr>
          </a:p>
          <a:p>
            <a:pPr lvl="1" marL="864000" indent="-324000">
              <a:spcBef>
                <a:spcPts val="124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210" spc="-1" strike="noStrike">
                <a:solidFill>
                  <a:srgbClr val="112e43"/>
                </a:solidFill>
                <a:latin typeface="Calibri"/>
              </a:rPr>
              <a:t>Zweite Gliederungsebene</a:t>
            </a:r>
            <a:endParaRPr b="0" lang="fr-FR" sz="2210" spc="-1" strike="noStrike">
              <a:solidFill>
                <a:srgbClr val="112e43"/>
              </a:solidFill>
              <a:latin typeface="Calibri"/>
            </a:endParaRPr>
          </a:p>
          <a:p>
            <a:pPr lvl="2" marL="1296000" indent="-288000">
              <a:spcBef>
                <a:spcPts val="9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979" spc="-1" strike="noStrike">
                <a:solidFill>
                  <a:srgbClr val="112e43"/>
                </a:solidFill>
                <a:latin typeface="Calibri"/>
              </a:rPr>
              <a:t>Dritte Gliederungsebene</a:t>
            </a:r>
            <a:endParaRPr b="0" lang="fr-FR" sz="1979" spc="-1" strike="noStrike">
              <a:solidFill>
                <a:srgbClr val="112e43"/>
              </a:solidFill>
              <a:latin typeface="Calibri"/>
            </a:endParaRPr>
          </a:p>
          <a:p>
            <a:pPr lvl="3" marL="1728000" indent="-216000">
              <a:spcBef>
                <a:spcPts val="62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979" spc="-1" strike="noStrike">
                <a:solidFill>
                  <a:srgbClr val="112e43"/>
                </a:solidFill>
                <a:latin typeface="Calibri"/>
              </a:rPr>
              <a:t>Vierte Gliederungsebene</a:t>
            </a:r>
            <a:endParaRPr b="0" lang="fr-FR" sz="1979" spc="-1" strike="noStrike">
              <a:solidFill>
                <a:srgbClr val="112e43"/>
              </a:solidFill>
              <a:latin typeface="Calibri"/>
            </a:endParaRPr>
          </a:p>
          <a:p>
            <a:pPr lvl="4" marL="2160000" indent="-216000">
              <a:spcBef>
                <a:spcPts val="3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210" spc="-1" strike="noStrike">
                <a:solidFill>
                  <a:srgbClr val="112e43"/>
                </a:solidFill>
                <a:latin typeface="Calibri"/>
              </a:rPr>
              <a:t>Fünfte Gliederungsebene</a:t>
            </a:r>
            <a:endParaRPr b="0" lang="fr-FR" sz="2210" spc="-1" strike="noStrike">
              <a:solidFill>
                <a:srgbClr val="112e43"/>
              </a:solidFill>
              <a:latin typeface="Calibri"/>
            </a:endParaRPr>
          </a:p>
          <a:p>
            <a:pPr lvl="5" marL="2592000" indent="-216000">
              <a:spcBef>
                <a:spcPts val="3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210" spc="-1" strike="noStrike">
                <a:solidFill>
                  <a:srgbClr val="112e43"/>
                </a:solidFill>
                <a:latin typeface="Calibri"/>
              </a:rPr>
              <a:t>Sechste Gliederungsebene</a:t>
            </a:r>
            <a:endParaRPr b="0" lang="fr-FR" sz="2210" spc="-1" strike="noStrike">
              <a:solidFill>
                <a:srgbClr val="112e43"/>
              </a:solidFill>
              <a:latin typeface="Calibri"/>
            </a:endParaRPr>
          </a:p>
          <a:p>
            <a:pPr lvl="6" marL="3024000" indent="-216000">
              <a:spcBef>
                <a:spcPts val="3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210" spc="-1" strike="noStrike">
                <a:solidFill>
                  <a:srgbClr val="112e43"/>
                </a:solidFill>
                <a:latin typeface="Calibri"/>
              </a:rPr>
              <a:t>Siebte Gliederungsebene</a:t>
            </a:r>
            <a:endParaRPr b="0" lang="fr-FR" sz="2210" spc="-1" strike="noStrike">
              <a:solidFill>
                <a:srgbClr val="112e43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59400" y="7164360"/>
            <a:ext cx="9992160" cy="49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>
            <a:spAutoFit/>
          </a:bodyPr>
          <a:p>
            <a:pPr>
              <a:lnSpc>
                <a:spcPct val="93000"/>
              </a:lnSpc>
            </a:pP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Biogastagung Mücheln 28.09. 2023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Biomethan Mobilität 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fld id="{73BDFC9C-84EE-493C-9628-B7EC567D5CB4}" type="slidenum"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&lt;Foliennummer&gt;</a:t>
            </a:fld>
            <a:endParaRPr b="0" lang="de-DE" sz="1400" spc="-1" strike="noStrike">
              <a:latin typeface="Arial"/>
            </a:endParaRPr>
          </a:p>
        </p:txBody>
      </p:sp>
      <p:pic>
        <p:nvPicPr>
          <p:cNvPr id="42" name="Picture 2" descr="Z:\DATEN\TEXTE\1_FnBB-eV\Werbemittel\FnBB-Logos\Logo_Mit_Langform_zweizeilig\FnBB_Logo_Text_300dpi.jpg"/>
          <p:cNvPicPr/>
          <p:nvPr/>
        </p:nvPicPr>
        <p:blipFill>
          <a:blip r:embed="rId2"/>
          <a:stretch/>
        </p:blipFill>
        <p:spPr>
          <a:xfrm>
            <a:off x="431640" y="72000"/>
            <a:ext cx="1190880" cy="826200"/>
          </a:xfrm>
          <a:prstGeom prst="rect">
            <a:avLst/>
          </a:prstGeom>
          <a:ln>
            <a:noFill/>
          </a:ln>
        </p:spPr>
      </p:pic>
      <p:sp>
        <p:nvSpPr>
          <p:cNvPr id="43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59400" y="7164360"/>
            <a:ext cx="9992160" cy="49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>
            <a:spAutoFit/>
          </a:bodyPr>
          <a:p>
            <a:pPr>
              <a:lnSpc>
                <a:spcPct val="93000"/>
              </a:lnSpc>
            </a:pP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Biogastagung Mücheln 28.09. 2023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Biomethan Mobilität 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fld id="{87404182-B4B3-4EC7-B981-0F165B4BE9B9}" type="slidenum"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&lt;Foliennummer&gt;</a:t>
            </a:fld>
            <a:endParaRPr b="0" lang="de-DE" sz="1400" spc="-1" strike="noStrike">
              <a:latin typeface="Arial"/>
            </a:endParaRPr>
          </a:p>
        </p:txBody>
      </p:sp>
      <p:pic>
        <p:nvPicPr>
          <p:cNvPr id="82" name="Picture 2" descr="Z:\DATEN\TEXTE\1_FnBB-eV\Werbemittel\FnBB-Logos\Logo_Mit_Langform_zweizeilig\FnBB_Logo_Text_300dpi.jpg"/>
          <p:cNvPicPr/>
          <p:nvPr/>
        </p:nvPicPr>
        <p:blipFill>
          <a:blip r:embed="rId2"/>
          <a:stretch/>
        </p:blipFill>
        <p:spPr>
          <a:xfrm>
            <a:off x="431640" y="72000"/>
            <a:ext cx="1190880" cy="826200"/>
          </a:xfrm>
          <a:prstGeom prst="rect">
            <a:avLst/>
          </a:prstGeom>
          <a:ln>
            <a:noFill/>
          </a:ln>
        </p:spPr>
      </p:pic>
      <p:sp>
        <p:nvSpPr>
          <p:cNvPr id="83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rafik 4" descr=""/>
          <p:cNvPicPr/>
          <p:nvPr/>
        </p:nvPicPr>
        <p:blipFill>
          <a:blip r:embed="rId2"/>
          <a:stretch/>
        </p:blipFill>
        <p:spPr>
          <a:xfrm>
            <a:off x="8215920" y="108000"/>
            <a:ext cx="1507320" cy="826920"/>
          </a:xfrm>
          <a:prstGeom prst="rect">
            <a:avLst/>
          </a:prstGeom>
          <a:ln>
            <a:noFill/>
          </a:ln>
        </p:spPr>
      </p:pic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59400" y="7164360"/>
            <a:ext cx="9992160" cy="49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>
            <a:spAutoFit/>
          </a:bodyPr>
          <a:p>
            <a:pPr>
              <a:lnSpc>
                <a:spcPct val="93000"/>
              </a:lnSpc>
            </a:pP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Biogastagung Mücheln 28.09. 2023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Biomethan Mobilität 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fld id="{A375BAE9-29FC-472F-991D-E21325764DC6}" type="slidenum"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&lt;Foliennummer&gt;</a:t>
            </a:fld>
            <a:endParaRPr b="0" lang="de-DE" sz="1400" spc="-1" strike="noStrike">
              <a:latin typeface="Arial"/>
            </a:endParaRPr>
          </a:p>
        </p:txBody>
      </p:sp>
      <p:pic>
        <p:nvPicPr>
          <p:cNvPr id="161" name="Picture 2" descr="Z:\DATEN\TEXTE\1_FnBB-eV\Werbemittel\FnBB-Logos\Logo_Mit_Langform_zweizeilig\FnBB_Logo_Text_300dpi.jpg"/>
          <p:cNvPicPr/>
          <p:nvPr/>
        </p:nvPicPr>
        <p:blipFill>
          <a:blip r:embed="rId2"/>
          <a:stretch/>
        </p:blipFill>
        <p:spPr>
          <a:xfrm>
            <a:off x="431640" y="72000"/>
            <a:ext cx="1190880" cy="826200"/>
          </a:xfrm>
          <a:prstGeom prst="rect">
            <a:avLst/>
          </a:prstGeom>
          <a:ln>
            <a:noFill/>
          </a:ln>
        </p:spPr>
      </p:pic>
      <p:sp>
        <p:nvSpPr>
          <p:cNvPr id="162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59400" y="7164360"/>
            <a:ext cx="9992160" cy="49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>
            <a:spAutoFit/>
          </a:bodyPr>
          <a:p>
            <a:pPr>
              <a:lnSpc>
                <a:spcPct val="93000"/>
              </a:lnSpc>
            </a:pP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Biogastagung Mücheln 28.09. 2023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Biomethan Mobilität 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 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fld id="{06694AB0-317F-4D01-95F0-7762C1F60AAD}" type="slidenum"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&lt;Foliennummer&gt;</a:t>
            </a:fld>
            <a:endParaRPr b="0" lang="de-DE" sz="1400" spc="-1" strike="noStrike">
              <a:latin typeface="Arial"/>
            </a:endParaRPr>
          </a:p>
        </p:txBody>
      </p:sp>
      <p:pic>
        <p:nvPicPr>
          <p:cNvPr id="201" name="Picture 2" descr="Z:\DATEN\TEXTE\1_FnBB-eV\Werbemittel\FnBB-Logos\Logo_Mit_Langform_zweizeilig\FnBB_Logo_Text_300dpi.jpg"/>
          <p:cNvPicPr/>
          <p:nvPr/>
        </p:nvPicPr>
        <p:blipFill>
          <a:blip r:embed="rId2"/>
          <a:stretch/>
        </p:blipFill>
        <p:spPr>
          <a:xfrm>
            <a:off x="431640" y="72000"/>
            <a:ext cx="1190880" cy="826200"/>
          </a:xfrm>
          <a:prstGeom prst="rect">
            <a:avLst/>
          </a:prstGeom>
          <a:ln>
            <a:noFill/>
          </a:ln>
        </p:spPr>
      </p:pic>
      <p:sp>
        <p:nvSpPr>
          <p:cNvPr id="202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59400" y="7164360"/>
            <a:ext cx="9992160" cy="49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>
            <a:spAutoFit/>
          </a:bodyPr>
          <a:p>
            <a:pPr>
              <a:lnSpc>
                <a:spcPct val="93000"/>
              </a:lnSpc>
            </a:pP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Biogastagung Mücheln 28.09. 2023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Biomethan Mobilität 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fld id="{1ED673F5-F45B-4D29-8176-AD8CBB10F35F}" type="slidenum"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&lt;Foliennummer&gt;</a:t>
            </a:fld>
            <a:endParaRPr b="0" lang="de-DE" sz="1400" spc="-1" strike="noStrike">
              <a:latin typeface="Arial"/>
            </a:endParaRPr>
          </a:p>
        </p:txBody>
      </p:sp>
      <p:pic>
        <p:nvPicPr>
          <p:cNvPr id="241" name="Picture 2" descr="Z:\DATEN\TEXTE\1_FnBB-eV\Werbemittel\FnBB-Logos\Logo_Mit_Langform_zweizeilig\FnBB_Logo_Text_300dpi.jpg"/>
          <p:cNvPicPr/>
          <p:nvPr/>
        </p:nvPicPr>
        <p:blipFill>
          <a:blip r:embed="rId2"/>
          <a:stretch/>
        </p:blipFill>
        <p:spPr>
          <a:xfrm>
            <a:off x="431640" y="72000"/>
            <a:ext cx="1190880" cy="826200"/>
          </a:xfrm>
          <a:prstGeom prst="rect">
            <a:avLst/>
          </a:prstGeom>
          <a:ln>
            <a:noFill/>
          </a:ln>
        </p:spPr>
      </p:pic>
      <p:sp>
        <p:nvSpPr>
          <p:cNvPr id="242" name="CustomShape 2"/>
          <p:cNvSpPr/>
          <p:nvPr/>
        </p:nvSpPr>
        <p:spPr>
          <a:xfrm rot="16200000">
            <a:off x="-820440" y="6370200"/>
            <a:ext cx="2179080" cy="19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>
            <a:spAutoFit/>
          </a:bodyPr>
          <a:p>
            <a:pPr algn="ctr">
              <a:lnSpc>
                <a:spcPct val="93000"/>
              </a:lnSpc>
            </a:pPr>
            <a:r>
              <a:rPr b="0" lang="de-DE" sz="700" spc="-1" strike="noStrike">
                <a:solidFill>
                  <a:srgbClr val="000000"/>
                </a:solidFill>
                <a:latin typeface="Myriad Pro"/>
                <a:ea typeface="DejaVu Sans"/>
              </a:rPr>
              <a:t>Copyright: gibgas</a:t>
            </a:r>
            <a:endParaRPr b="0" lang="de-DE" sz="700" spc="-1" strike="noStrike"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244" name="PlaceHolder 4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59400" y="7164360"/>
            <a:ext cx="9992160" cy="49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>
            <a:spAutoFit/>
          </a:bodyPr>
          <a:p>
            <a:pPr>
              <a:lnSpc>
                <a:spcPct val="93000"/>
              </a:lnSpc>
            </a:pP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Biogastagung Mücheln 28.09. 2023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Biomethan Mobilität 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fld id="{FE5EA8DC-A27C-4A92-9FEA-8E07FA5B90E7}" type="slidenum"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&lt;Foliennummer&gt;</a:t>
            </a:fld>
            <a:endParaRPr b="0" lang="de-DE" sz="1400" spc="-1" strike="noStrike">
              <a:latin typeface="Arial"/>
            </a:endParaRPr>
          </a:p>
        </p:txBody>
      </p:sp>
      <p:pic>
        <p:nvPicPr>
          <p:cNvPr id="282" name="Picture 2" descr="Z:\DATEN\TEXTE\1_FnBB-eV\Werbemittel\FnBB-Logos\Logo_Mit_Langform_zweizeilig\FnBB_Logo_Text_300dpi.jpg"/>
          <p:cNvPicPr/>
          <p:nvPr/>
        </p:nvPicPr>
        <p:blipFill>
          <a:blip r:embed="rId2"/>
          <a:stretch/>
        </p:blipFill>
        <p:spPr>
          <a:xfrm>
            <a:off x="431640" y="72000"/>
            <a:ext cx="1190880" cy="826200"/>
          </a:xfrm>
          <a:prstGeom prst="rect">
            <a:avLst/>
          </a:prstGeom>
          <a:ln>
            <a:noFill/>
          </a:ln>
        </p:spPr>
      </p:pic>
      <p:sp>
        <p:nvSpPr>
          <p:cNvPr id="283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ustomShape 1"/>
          <p:cNvSpPr/>
          <p:nvPr/>
        </p:nvSpPr>
        <p:spPr>
          <a:xfrm>
            <a:off x="59400" y="7164360"/>
            <a:ext cx="9992160" cy="49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>
            <a:spAutoFit/>
          </a:bodyPr>
          <a:p>
            <a:pPr>
              <a:lnSpc>
                <a:spcPct val="93000"/>
              </a:lnSpc>
            </a:pP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Biogastagung Mücheln 28.09. 2023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Biomethan Mobilität 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r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	</a:t>
            </a:r>
            <a:fld id="{93BAF9FF-2295-40C0-829C-757AD638FFDC}" type="slidenum">
              <a:rPr b="0" lang="de-DE" sz="1400" spc="-1" strike="noStrike">
                <a:solidFill>
                  <a:srgbClr val="6e6452"/>
                </a:solidFill>
                <a:latin typeface="Arial"/>
                <a:ea typeface="DejaVu Sans"/>
              </a:rPr>
              <a:t>&lt;Foliennummer&gt;</a:t>
            </a:fld>
            <a:endParaRPr b="0" lang="de-DE" sz="1400" spc="-1" strike="noStrike">
              <a:latin typeface="Arial"/>
            </a:endParaRPr>
          </a:p>
        </p:txBody>
      </p:sp>
      <p:pic>
        <p:nvPicPr>
          <p:cNvPr id="322" name="Picture 2" descr="Z:\DATEN\TEXTE\1_FnBB-eV\Werbemittel\FnBB-Logos\Logo_Mit_Langform_zweizeilig\FnBB_Logo_Text_300dpi.jpg"/>
          <p:cNvPicPr/>
          <p:nvPr/>
        </p:nvPicPr>
        <p:blipFill>
          <a:blip r:embed="rId2"/>
          <a:stretch/>
        </p:blipFill>
        <p:spPr>
          <a:xfrm>
            <a:off x="431640" y="72000"/>
            <a:ext cx="1190880" cy="826200"/>
          </a:xfrm>
          <a:prstGeom prst="rect">
            <a:avLst/>
          </a:prstGeom>
          <a:ln>
            <a:noFill/>
          </a:ln>
        </p:spPr>
      </p:pic>
      <p:sp>
        <p:nvSpPr>
          <p:cNvPr id="323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324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image" Target="../media/image43.jpeg"/><Relationship Id="rId4" Type="http://schemas.openxmlformats.org/officeDocument/2006/relationships/slideLayout" Target="../slideLayouts/slideLayout37.xml"/><Relationship Id="rId5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jpeg"/><Relationship Id="rId3" Type="http://schemas.openxmlformats.org/officeDocument/2006/relationships/image" Target="../media/image46.jpeg"/><Relationship Id="rId4" Type="http://schemas.openxmlformats.org/officeDocument/2006/relationships/slideLayout" Target="../slideLayouts/slideLayout37.xml"/><Relationship Id="rId5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jpeg"/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slideLayout" Target="../slideLayouts/slideLayout13.xml"/><Relationship Id="rId9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slideLayout" Target="../slideLayouts/slideLayout13.xml"/><Relationship Id="rId10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image" Target="../media/image67.jpeg"/><Relationship Id="rId3" Type="http://schemas.openxmlformats.org/officeDocument/2006/relationships/image" Target="../media/image68.png"/><Relationship Id="rId4" Type="http://schemas.openxmlformats.org/officeDocument/2006/relationships/image" Target="../media/image69.jpe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image" Target="../media/image71.jpeg"/><Relationship Id="rId3" Type="http://schemas.openxmlformats.org/officeDocument/2006/relationships/image" Target="../media/image72.jpeg"/><Relationship Id="rId4" Type="http://schemas.openxmlformats.org/officeDocument/2006/relationships/slideLayout" Target="../slideLayouts/slideLayout37.xml"/><Relationship Id="rId5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image" Target="../media/image74.pn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slideLayout" Target="../slideLayouts/slideLayout49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slideLayout" Target="../slideLayouts/slideLayout49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86.jpeg"/><Relationship Id="rId3" Type="http://schemas.openxmlformats.org/officeDocument/2006/relationships/image" Target="../media/image87.jpeg"/><Relationship Id="rId4" Type="http://schemas.openxmlformats.org/officeDocument/2006/relationships/image" Target="../media/image88.png"/><Relationship Id="rId5" Type="http://schemas.openxmlformats.org/officeDocument/2006/relationships/slideLayout" Target="../slideLayouts/slideLayout6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slideLayout" Target="../slideLayouts/slideLayout6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90.jpeg"/><Relationship Id="rId2" Type="http://schemas.openxmlformats.org/officeDocument/2006/relationships/image" Target="../media/image91.jpeg"/><Relationship Id="rId3" Type="http://schemas.openxmlformats.org/officeDocument/2006/relationships/image" Target="../media/image92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93.jpeg"/><Relationship Id="rId2" Type="http://schemas.openxmlformats.org/officeDocument/2006/relationships/image" Target="../media/image94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95.jpeg"/><Relationship Id="rId2" Type="http://schemas.openxmlformats.org/officeDocument/2006/relationships/image" Target="../media/image96.jpeg"/><Relationship Id="rId3" Type="http://schemas.openxmlformats.org/officeDocument/2006/relationships/image" Target="../media/image97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98.jpeg"/><Relationship Id="rId2" Type="http://schemas.openxmlformats.org/officeDocument/2006/relationships/image" Target="../media/image99.jpeg"/><Relationship Id="rId3" Type="http://schemas.openxmlformats.org/officeDocument/2006/relationships/image" Target="../media/image100.jpeg"/><Relationship Id="rId4" Type="http://schemas.openxmlformats.org/officeDocument/2006/relationships/image" Target="../media/image101.jpeg"/><Relationship Id="rId5" Type="http://schemas.openxmlformats.org/officeDocument/2006/relationships/image" Target="../media/image102.jpe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03.jpeg"/><Relationship Id="rId2" Type="http://schemas.openxmlformats.org/officeDocument/2006/relationships/image" Target="../media/image104.jpeg"/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5" Type="http://schemas.openxmlformats.org/officeDocument/2006/relationships/image" Target="../media/image107.jpeg"/><Relationship Id="rId6" Type="http://schemas.openxmlformats.org/officeDocument/2006/relationships/image" Target="../media/image108.jpeg"/><Relationship Id="rId7" Type="http://schemas.openxmlformats.org/officeDocument/2006/relationships/image" Target="../media/image109.jpeg"/><Relationship Id="rId8" Type="http://schemas.openxmlformats.org/officeDocument/2006/relationships/image" Target="../media/image110.jpeg"/><Relationship Id="rId9" Type="http://schemas.openxmlformats.org/officeDocument/2006/relationships/image" Target="../media/image111.png"/><Relationship Id="rId10" Type="http://schemas.openxmlformats.org/officeDocument/2006/relationships/image" Target="../media/image112.jpeg"/><Relationship Id="rId11" Type="http://schemas.openxmlformats.org/officeDocument/2006/relationships/image" Target="../media/image113.jpeg"/><Relationship Id="rId1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14.jpeg"/><Relationship Id="rId2" Type="http://schemas.openxmlformats.org/officeDocument/2006/relationships/image" Target="../media/image115.jpeg"/><Relationship Id="rId3" Type="http://schemas.openxmlformats.org/officeDocument/2006/relationships/image" Target="../media/image116.jpeg"/><Relationship Id="rId4" Type="http://schemas.openxmlformats.org/officeDocument/2006/relationships/image" Target="../media/image117.jpe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18.jpeg"/><Relationship Id="rId2" Type="http://schemas.openxmlformats.org/officeDocument/2006/relationships/image" Target="../media/image119.jpeg"/><Relationship Id="rId3" Type="http://schemas.openxmlformats.org/officeDocument/2006/relationships/image" Target="../media/image120.jpeg"/><Relationship Id="rId4" Type="http://schemas.openxmlformats.org/officeDocument/2006/relationships/image" Target="../media/image121.jpeg"/><Relationship Id="rId5" Type="http://schemas.openxmlformats.org/officeDocument/2006/relationships/image" Target="../media/image122.jpe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23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24.png"/><Relationship Id="rId2" Type="http://schemas.openxmlformats.org/officeDocument/2006/relationships/image" Target="../media/image125.jpeg"/><Relationship Id="rId3" Type="http://schemas.openxmlformats.org/officeDocument/2006/relationships/image" Target="../media/image126.jpeg"/><Relationship Id="rId4" Type="http://schemas.openxmlformats.org/officeDocument/2006/relationships/image" Target="../media/image127.png"/><Relationship Id="rId5" Type="http://schemas.openxmlformats.org/officeDocument/2006/relationships/image" Target="../media/image128.jpe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29.jpeg"/><Relationship Id="rId2" Type="http://schemas.openxmlformats.org/officeDocument/2006/relationships/image" Target="../media/image130.jpeg"/><Relationship Id="rId3" Type="http://schemas.openxmlformats.org/officeDocument/2006/relationships/image" Target="../media/image131.jpeg"/><Relationship Id="rId4" Type="http://schemas.openxmlformats.org/officeDocument/2006/relationships/image" Target="../media/image132.jpeg"/><Relationship Id="rId5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33.jpeg"/><Relationship Id="rId2" Type="http://schemas.openxmlformats.org/officeDocument/2006/relationships/image" Target="../media/image134.jpeg"/><Relationship Id="rId3" Type="http://schemas.openxmlformats.org/officeDocument/2006/relationships/image" Target="../media/image135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slideLayout" Target="../slideLayouts/slideLayout2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chart" Target="../charts/chart3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36.jpeg"/><Relationship Id="rId2" Type="http://schemas.openxmlformats.org/officeDocument/2006/relationships/image" Target="../media/image137.png"/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5" Type="http://schemas.openxmlformats.org/officeDocument/2006/relationships/image" Target="../media/image140.png"/><Relationship Id="rId6" Type="http://schemas.openxmlformats.org/officeDocument/2006/relationships/slideLayout" Target="../slideLayouts/slideLayout73.xml"/><Relationship Id="rId7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41.png"/><Relationship Id="rId2" Type="http://schemas.openxmlformats.org/officeDocument/2006/relationships/image" Target="../media/image142.jpeg"/><Relationship Id="rId3" Type="http://schemas.openxmlformats.org/officeDocument/2006/relationships/image" Target="../media/image143.jpeg"/><Relationship Id="rId4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44.png"/><Relationship Id="rId2" Type="http://schemas.openxmlformats.org/officeDocument/2006/relationships/slideLayout" Target="../slideLayouts/slideLayout8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45.jpeg"/><Relationship Id="rId2" Type="http://schemas.openxmlformats.org/officeDocument/2006/relationships/slideLayout" Target="../slideLayouts/slideLayout97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46.jpeg"/><Relationship Id="rId2" Type="http://schemas.openxmlformats.org/officeDocument/2006/relationships/slideLayout" Target="../slideLayouts/slideLayout8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47.jpeg"/><Relationship Id="rId2" Type="http://schemas.openxmlformats.org/officeDocument/2006/relationships/image" Target="../media/image148.png"/><Relationship Id="rId3" Type="http://schemas.openxmlformats.org/officeDocument/2006/relationships/slideLayout" Target="../slideLayouts/slideLayout109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49.jpeg"/><Relationship Id="rId2" Type="http://schemas.openxmlformats.org/officeDocument/2006/relationships/image" Target="../media/image150.jpeg"/><Relationship Id="rId3" Type="http://schemas.openxmlformats.org/officeDocument/2006/relationships/image" Target="../media/image151.jpeg"/><Relationship Id="rId4" Type="http://schemas.openxmlformats.org/officeDocument/2006/relationships/slideLayout" Target="../slideLayouts/slideLayout109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152.png"/><Relationship Id="rId2" Type="http://schemas.openxmlformats.org/officeDocument/2006/relationships/image" Target="../media/image153.jpeg"/><Relationship Id="rId3" Type="http://schemas.openxmlformats.org/officeDocument/2006/relationships/image" Target="../media/image154.png"/><Relationship Id="rId4" Type="http://schemas.openxmlformats.org/officeDocument/2006/relationships/image" Target="../media/image155.jpeg"/><Relationship Id="rId5" Type="http://schemas.openxmlformats.org/officeDocument/2006/relationships/slideLayout" Target="../slideLayouts/slideLayout109.xml"/><Relationship Id="rId6" Type="http://schemas.openxmlformats.org/officeDocument/2006/relationships/notesSlide" Target="../notesSlides/notesSlide48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156.jpeg"/><Relationship Id="rId2" Type="http://schemas.openxmlformats.org/officeDocument/2006/relationships/image" Target="../media/image157.png"/><Relationship Id="rId3" Type="http://schemas.openxmlformats.org/officeDocument/2006/relationships/image" Target="../media/image158.jpeg"/><Relationship Id="rId4" Type="http://schemas.openxmlformats.org/officeDocument/2006/relationships/image" Target="../media/image159.jpeg"/><Relationship Id="rId5" Type="http://schemas.openxmlformats.org/officeDocument/2006/relationships/slideLayout" Target="../slideLayouts/slideLayout109.xml"/><Relationship Id="rId6" Type="http://schemas.openxmlformats.org/officeDocument/2006/relationships/notesSlide" Target="../notesSlides/notesSlide4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jpe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1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1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160.png"/><Relationship Id="rId2" Type="http://schemas.openxmlformats.org/officeDocument/2006/relationships/slideLayout" Target="../slideLayouts/slideLayout121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161.png"/><Relationship Id="rId2" Type="http://schemas.openxmlformats.org/officeDocument/2006/relationships/slideLayout" Target="../slideLayouts/slideLayout13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162.png"/><Relationship Id="rId2" Type="http://schemas.openxmlformats.org/officeDocument/2006/relationships/slideLayout" Target="../slideLayouts/slideLayout157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3" Type="http://schemas.openxmlformats.org/officeDocument/2006/relationships/slideLayout" Target="../slideLayouts/slideLayout13.xml"/><Relationship Id="rId14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CustomShape 1"/>
          <p:cNvSpPr/>
          <p:nvPr/>
        </p:nvSpPr>
        <p:spPr>
          <a:xfrm>
            <a:off x="360360" y="899640"/>
            <a:ext cx="9178920" cy="270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7920" bIns="45000">
            <a:noAutofit/>
          </a:bodyPr>
          <a:p>
            <a:pPr algn="ct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</a:tabLst>
            </a:pPr>
            <a:r>
              <a:rPr b="1" i="1" lang="de-DE" sz="6000" spc="-1" strike="noStrike">
                <a:solidFill>
                  <a:srgbClr val="e00000"/>
                </a:solidFill>
                <a:latin typeface="Arial"/>
                <a:ea typeface="DejaVu Sans"/>
              </a:rPr>
              <a:t>Biomethan für eine Grüne Mobilität</a:t>
            </a:r>
            <a:endParaRPr b="0" lang="de-DE" sz="6000" spc="-1" strike="noStrike">
              <a:latin typeface="Arial"/>
            </a:endParaRPr>
          </a:p>
          <a:p>
            <a:pPr algn="ct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</a:tabLst>
            </a:pPr>
            <a:endParaRPr b="0" lang="de-DE" sz="6000" spc="-1" strike="noStrike">
              <a:latin typeface="Arial"/>
            </a:endParaRPr>
          </a:p>
          <a:p>
            <a:pPr algn="ct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</a:tabLst>
            </a:pPr>
            <a:r>
              <a:rPr b="1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Rahmenbedingungen, Fahrzeug Praxis, Tankstellen Technik, Entwicklungspotentiale</a:t>
            </a:r>
            <a:endParaRPr b="0" lang="de-DE" sz="3200" spc="-1" strike="noStrike">
              <a:latin typeface="Arial"/>
            </a:endParaRPr>
          </a:p>
        </p:txBody>
      </p:sp>
      <p:sp>
        <p:nvSpPr>
          <p:cNvPr id="573" name="CustomShape 2"/>
          <p:cNvSpPr/>
          <p:nvPr/>
        </p:nvSpPr>
        <p:spPr>
          <a:xfrm>
            <a:off x="900000" y="4572000"/>
            <a:ext cx="8639280" cy="22302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8040" bIns="45000">
            <a:noAutofit/>
          </a:bodyPr>
          <a:p>
            <a:pPr algn="ct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</a:tabLst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Michael Köttner </a:t>
            </a:r>
            <a:endParaRPr b="0" lang="de-DE" sz="2400" spc="-1" strike="noStrike">
              <a:latin typeface="Arial"/>
            </a:endParaRPr>
          </a:p>
          <a:p>
            <a:pPr algn="ct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</a:tabLst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2. Vorsitzender FnBB e.V.</a:t>
            </a:r>
            <a:endParaRPr b="0" lang="de-DE" sz="2400" spc="-1" strike="noStrike">
              <a:latin typeface="Arial"/>
            </a:endParaRPr>
          </a:p>
          <a:p>
            <a:pPr algn="ct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</a:tabLst>
            </a:pPr>
            <a:endParaRPr b="0" lang="de-DE" sz="2400" spc="-1" strike="noStrike">
              <a:latin typeface="Arial"/>
            </a:endParaRPr>
          </a:p>
          <a:p>
            <a:pPr algn="ct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</a:tabLst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Am Feuersee 8</a:t>
            </a:r>
            <a:endParaRPr b="0" lang="de-DE" sz="2400" spc="-1" strike="noStrike">
              <a:latin typeface="Arial"/>
            </a:endParaRPr>
          </a:p>
          <a:p>
            <a:pPr algn="ct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</a:tabLst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74592 Kirchberg/Jagst</a:t>
            </a:r>
            <a:endParaRPr b="0" lang="de-DE" sz="2400" spc="-1" strike="noStrike">
              <a:latin typeface="Arial"/>
            </a:endParaRPr>
          </a:p>
          <a:p>
            <a:pPr algn="ct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</a:tabLst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Tel. +49/7954 926203</a:t>
            </a:r>
            <a:endParaRPr b="0" lang="de-DE" sz="2400" spc="-1" strike="noStrike">
              <a:latin typeface="Arial"/>
            </a:endParaRPr>
          </a:p>
          <a:p>
            <a:pPr algn="ct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</a:tabLst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Email: koettner@fnbb.org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CustomShape 1"/>
          <p:cNvSpPr/>
          <p:nvPr/>
        </p:nvSpPr>
        <p:spPr>
          <a:xfrm>
            <a:off x="4850640" y="0"/>
            <a:ext cx="3967560" cy="30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Bef>
                <a:spcPts val="873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de-DE" sz="1400" spc="-1" strike="noStrike">
                <a:solidFill>
                  <a:srgbClr val="fffefb"/>
                </a:solidFill>
                <a:latin typeface="Verdana"/>
                <a:ea typeface="DejaVu Sans"/>
              </a:rPr>
              <a:t>Vorstellung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610" name="CustomShape 2"/>
          <p:cNvSpPr/>
          <p:nvPr/>
        </p:nvSpPr>
        <p:spPr>
          <a:xfrm>
            <a:off x="7055640" y="7223400"/>
            <a:ext cx="817560" cy="335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DBA45DF7-3C52-48B9-AD7C-883CB6FDA1B3}" type="slidenum">
              <a:rPr b="0" lang="de-DE" sz="700" spc="-1" strike="noStrike">
                <a:solidFill>
                  <a:srgbClr val="ffffff"/>
                </a:solidFill>
                <a:latin typeface="Verdana"/>
                <a:ea typeface="DejaVu Sans"/>
              </a:rPr>
              <a:t>&lt;Foliennummer&gt;</a:t>
            </a:fld>
            <a:endParaRPr b="0" lang="de-DE" sz="7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de-DE" sz="700" spc="-1" strike="noStrike">
              <a:latin typeface="Arial"/>
            </a:endParaRPr>
          </a:p>
        </p:txBody>
      </p:sp>
      <p:sp>
        <p:nvSpPr>
          <p:cNvPr id="611" name="CustomShape 3"/>
          <p:cNvSpPr/>
          <p:nvPr/>
        </p:nvSpPr>
        <p:spPr>
          <a:xfrm>
            <a:off x="636480" y="1079640"/>
            <a:ext cx="9282960" cy="398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2000" spc="-1" strike="noStrike">
                <a:solidFill>
                  <a:srgbClr val="003899"/>
                </a:solidFill>
                <a:latin typeface="Myriad Pro"/>
                <a:ea typeface="DejaVu Sans"/>
              </a:rPr>
              <a:t>Neue CNG Auto Modelle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612" name="CustomShape 4"/>
          <p:cNvSpPr/>
          <p:nvPr/>
        </p:nvSpPr>
        <p:spPr>
          <a:xfrm>
            <a:off x="7598880" y="0"/>
            <a:ext cx="1963800" cy="115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13" name="Grafik 2_1" descr=""/>
          <p:cNvPicPr/>
          <p:nvPr/>
        </p:nvPicPr>
        <p:blipFill>
          <a:blip r:embed="rId1"/>
          <a:stretch/>
        </p:blipFill>
        <p:spPr>
          <a:xfrm>
            <a:off x="8194680" y="288720"/>
            <a:ext cx="1228680" cy="800280"/>
          </a:xfrm>
          <a:prstGeom prst="rect">
            <a:avLst/>
          </a:prstGeom>
          <a:ln>
            <a:noFill/>
          </a:ln>
        </p:spPr>
      </p:pic>
      <p:pic>
        <p:nvPicPr>
          <p:cNvPr id="614" name="Grafik 3_1" descr=""/>
          <p:cNvPicPr/>
          <p:nvPr/>
        </p:nvPicPr>
        <p:blipFill>
          <a:blip r:embed="rId2"/>
          <a:srcRect l="0" t="0" r="0" b="24451"/>
          <a:stretch/>
        </p:blipFill>
        <p:spPr>
          <a:xfrm>
            <a:off x="216000" y="1716840"/>
            <a:ext cx="4535280" cy="4043160"/>
          </a:xfrm>
          <a:prstGeom prst="rect">
            <a:avLst/>
          </a:prstGeom>
          <a:ln>
            <a:noFill/>
          </a:ln>
        </p:spPr>
      </p:pic>
      <p:pic>
        <p:nvPicPr>
          <p:cNvPr id="615" name="Grafik 4_1" descr=""/>
          <p:cNvPicPr/>
          <p:nvPr/>
        </p:nvPicPr>
        <p:blipFill>
          <a:blip r:embed="rId3"/>
          <a:srcRect l="0" t="0" r="0" b="21533"/>
          <a:stretch/>
        </p:blipFill>
        <p:spPr>
          <a:xfrm>
            <a:off x="4867920" y="1749960"/>
            <a:ext cx="4707360" cy="4009680"/>
          </a:xfrm>
          <a:prstGeom prst="rect">
            <a:avLst/>
          </a:prstGeom>
          <a:ln>
            <a:noFill/>
          </a:ln>
        </p:spPr>
      </p:pic>
      <p:sp>
        <p:nvSpPr>
          <p:cNvPr id="616" name="CustomShape 5"/>
          <p:cNvSpPr/>
          <p:nvPr/>
        </p:nvSpPr>
        <p:spPr>
          <a:xfrm>
            <a:off x="417240" y="6637320"/>
            <a:ext cx="5907600" cy="275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de-DE" sz="1200" spc="-1" strike="noStrike">
                <a:solidFill>
                  <a:srgbClr val="003899"/>
                </a:solidFill>
                <a:latin typeface="Myriad Pro"/>
                <a:ea typeface="DejaVu Sans"/>
              </a:rPr>
              <a:t>Image source: Spotting_biocng, Automobilhersteller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617" name="CustomShape 6"/>
          <p:cNvSpPr/>
          <p:nvPr/>
        </p:nvSpPr>
        <p:spPr>
          <a:xfrm>
            <a:off x="358920" y="5952600"/>
            <a:ext cx="5528520" cy="306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Myriad Pro"/>
                <a:ea typeface="DejaVu Sans"/>
              </a:rPr>
              <a:t>Derzeit in Deutschland nicht als Neuwagen erhältlich</a:t>
            </a:r>
            <a:endParaRPr b="0" lang="de-DE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CustomShape 1"/>
          <p:cNvSpPr/>
          <p:nvPr/>
        </p:nvSpPr>
        <p:spPr>
          <a:xfrm>
            <a:off x="4850640" y="0"/>
            <a:ext cx="3967560" cy="30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Bef>
                <a:spcPts val="873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de-DE" sz="1400" spc="-1" strike="noStrike">
                <a:solidFill>
                  <a:srgbClr val="fffefb"/>
                </a:solidFill>
                <a:latin typeface="Verdana"/>
                <a:ea typeface="DejaVu Sans"/>
              </a:rPr>
              <a:t>Vorstellung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619" name="CustomShape 2"/>
          <p:cNvSpPr/>
          <p:nvPr/>
        </p:nvSpPr>
        <p:spPr>
          <a:xfrm>
            <a:off x="7055640" y="7223400"/>
            <a:ext cx="817560" cy="335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EDD5BFA9-AF70-43D1-98A4-751DC4E71E67}" type="slidenum">
              <a:rPr b="0" lang="de-DE" sz="700" spc="-1" strike="noStrike">
                <a:solidFill>
                  <a:srgbClr val="ffffff"/>
                </a:solidFill>
                <a:latin typeface="Verdana"/>
                <a:ea typeface="DejaVu Sans"/>
              </a:rPr>
              <a:t>&lt;Foliennummer&gt;</a:t>
            </a:fld>
            <a:endParaRPr b="0" lang="de-DE" sz="7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de-DE" sz="700" spc="-1" strike="noStrike">
              <a:latin typeface="Arial"/>
            </a:endParaRPr>
          </a:p>
        </p:txBody>
      </p:sp>
      <p:sp>
        <p:nvSpPr>
          <p:cNvPr id="620" name="CustomShape 3"/>
          <p:cNvSpPr/>
          <p:nvPr/>
        </p:nvSpPr>
        <p:spPr>
          <a:xfrm>
            <a:off x="732600" y="6667200"/>
            <a:ext cx="5039640" cy="275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de-DE" sz="1200" spc="-1" strike="noStrike">
                <a:solidFill>
                  <a:srgbClr val="003899"/>
                </a:solidFill>
                <a:latin typeface="Myriad Pro"/>
                <a:ea typeface="DejaVu Sans"/>
              </a:rPr>
              <a:t>Image source: Spotting_biocng, Automobilhersteller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621" name="CustomShape 4"/>
          <p:cNvSpPr/>
          <p:nvPr/>
        </p:nvSpPr>
        <p:spPr>
          <a:xfrm>
            <a:off x="7598880" y="0"/>
            <a:ext cx="1963800" cy="115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22" name="Grafik 2_0" descr=""/>
          <p:cNvPicPr/>
          <p:nvPr/>
        </p:nvPicPr>
        <p:blipFill>
          <a:blip r:embed="rId1"/>
          <a:stretch/>
        </p:blipFill>
        <p:spPr>
          <a:xfrm>
            <a:off x="8194680" y="288720"/>
            <a:ext cx="1228680" cy="800280"/>
          </a:xfrm>
          <a:prstGeom prst="rect">
            <a:avLst/>
          </a:prstGeom>
          <a:ln>
            <a:noFill/>
          </a:ln>
        </p:spPr>
      </p:pic>
      <p:pic>
        <p:nvPicPr>
          <p:cNvPr id="623" name="Grafik 5_2" descr=""/>
          <p:cNvPicPr/>
          <p:nvPr/>
        </p:nvPicPr>
        <p:blipFill>
          <a:blip r:embed="rId2"/>
          <a:srcRect l="0" t="0" r="0" b="25095"/>
          <a:stretch/>
        </p:blipFill>
        <p:spPr>
          <a:xfrm>
            <a:off x="4472640" y="1636200"/>
            <a:ext cx="5246640" cy="4191840"/>
          </a:xfrm>
          <a:prstGeom prst="rect">
            <a:avLst/>
          </a:prstGeom>
          <a:ln>
            <a:noFill/>
          </a:ln>
        </p:spPr>
      </p:pic>
      <p:pic>
        <p:nvPicPr>
          <p:cNvPr id="624" name="Grafik 6_2" descr=""/>
          <p:cNvPicPr/>
          <p:nvPr/>
        </p:nvPicPr>
        <p:blipFill>
          <a:blip r:embed="rId3"/>
          <a:srcRect l="0" t="0" r="0" b="24399"/>
          <a:stretch/>
        </p:blipFill>
        <p:spPr>
          <a:xfrm>
            <a:off x="216000" y="1652040"/>
            <a:ext cx="4535280" cy="4191480"/>
          </a:xfrm>
          <a:prstGeom prst="rect">
            <a:avLst/>
          </a:prstGeom>
          <a:ln>
            <a:noFill/>
          </a:ln>
        </p:spPr>
      </p:pic>
      <p:sp>
        <p:nvSpPr>
          <p:cNvPr id="625" name="CustomShape 5"/>
          <p:cNvSpPr/>
          <p:nvPr/>
        </p:nvSpPr>
        <p:spPr>
          <a:xfrm>
            <a:off x="662760" y="5930640"/>
            <a:ext cx="5528520" cy="306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Myriad Pro"/>
                <a:ea typeface="DejaVu Sans"/>
              </a:rPr>
              <a:t>Derzeit in Deutschland nicht als Neuwagen erhältlich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626" name="CustomShape 6"/>
          <p:cNvSpPr/>
          <p:nvPr/>
        </p:nvSpPr>
        <p:spPr>
          <a:xfrm>
            <a:off x="432000" y="1113480"/>
            <a:ext cx="4293720" cy="398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2000" spc="-1" strike="noStrike">
                <a:solidFill>
                  <a:srgbClr val="003899"/>
                </a:solidFill>
                <a:latin typeface="Myriad Pro"/>
                <a:ea typeface="DejaVu Sans"/>
              </a:rPr>
              <a:t>Neue CNG Auto Modelle</a:t>
            </a:r>
            <a:endParaRPr b="0" lang="de-DE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Picture 4" descr="100_2439"/>
          <p:cNvPicPr/>
          <p:nvPr/>
        </p:nvPicPr>
        <p:blipFill>
          <a:blip r:embed="rId1"/>
          <a:stretch/>
        </p:blipFill>
        <p:spPr>
          <a:xfrm>
            <a:off x="5472000" y="1763640"/>
            <a:ext cx="3427560" cy="2284560"/>
          </a:xfrm>
          <a:prstGeom prst="rect">
            <a:avLst/>
          </a:prstGeom>
          <a:ln w="9360">
            <a:noFill/>
          </a:ln>
        </p:spPr>
      </p:pic>
      <p:pic>
        <p:nvPicPr>
          <p:cNvPr id="628" name="Picture 5" descr="100_2412"/>
          <p:cNvPicPr/>
          <p:nvPr/>
        </p:nvPicPr>
        <p:blipFill>
          <a:blip r:embed="rId2"/>
          <a:stretch/>
        </p:blipFill>
        <p:spPr>
          <a:xfrm>
            <a:off x="5545080" y="4427640"/>
            <a:ext cx="3427560" cy="2283120"/>
          </a:xfrm>
          <a:prstGeom prst="rect">
            <a:avLst/>
          </a:prstGeom>
          <a:ln w="9360">
            <a:noFill/>
          </a:ln>
        </p:spPr>
      </p:pic>
      <p:pic>
        <p:nvPicPr>
          <p:cNvPr id="629" name="Picture 6" descr="100_2413"/>
          <p:cNvPicPr/>
          <p:nvPr/>
        </p:nvPicPr>
        <p:blipFill>
          <a:blip r:embed="rId3"/>
          <a:stretch/>
        </p:blipFill>
        <p:spPr>
          <a:xfrm>
            <a:off x="647640" y="4356000"/>
            <a:ext cx="3427560" cy="2284560"/>
          </a:xfrm>
          <a:prstGeom prst="rect">
            <a:avLst/>
          </a:prstGeom>
          <a:ln w="9360">
            <a:noFill/>
          </a:ln>
        </p:spPr>
      </p:pic>
      <p:pic>
        <p:nvPicPr>
          <p:cNvPr id="630" name="Picture 7" descr="100_2414"/>
          <p:cNvPicPr/>
          <p:nvPr/>
        </p:nvPicPr>
        <p:blipFill>
          <a:blip r:embed="rId4"/>
          <a:stretch/>
        </p:blipFill>
        <p:spPr>
          <a:xfrm>
            <a:off x="647640" y="1763640"/>
            <a:ext cx="3427560" cy="2284560"/>
          </a:xfrm>
          <a:prstGeom prst="rect">
            <a:avLst/>
          </a:prstGeom>
          <a:ln w="9360">
            <a:noFill/>
          </a:ln>
        </p:spPr>
      </p:pic>
      <p:sp>
        <p:nvSpPr>
          <p:cNvPr id="631" name="CustomShape 1"/>
          <p:cNvSpPr/>
          <p:nvPr/>
        </p:nvSpPr>
        <p:spPr>
          <a:xfrm>
            <a:off x="792000" y="1042920"/>
            <a:ext cx="8710920" cy="387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3000"/>
              </a:lnSpc>
              <a:spcBef>
                <a:spcPts val="1049"/>
              </a:spcBef>
            </a:pPr>
            <a:r>
              <a:rPr b="1" lang="de-DE" sz="2100" spc="-1" strike="noStrike">
                <a:solidFill>
                  <a:srgbClr val="000000"/>
                </a:solidFill>
                <a:latin typeface="Arial"/>
                <a:ea typeface="DejaVu Sans"/>
              </a:rPr>
              <a:t>In Deutschland sind Umbauten von Fahrzeugen nicht sehr beliebt</a:t>
            </a:r>
            <a:endParaRPr b="0" lang="de-DE" sz="2100" spc="-1" strike="noStrike">
              <a:latin typeface="Arial"/>
            </a:endParaRPr>
          </a:p>
        </p:txBody>
      </p:sp>
      <p:sp>
        <p:nvSpPr>
          <p:cNvPr id="632" name="CustomShape 2"/>
          <p:cNvSpPr/>
          <p:nvPr/>
        </p:nvSpPr>
        <p:spPr>
          <a:xfrm>
            <a:off x="936720" y="6010200"/>
            <a:ext cx="2662560" cy="3729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3000"/>
              </a:lnSpc>
              <a:spcBef>
                <a:spcPts val="1001"/>
              </a:spcBef>
            </a:pPr>
            <a:r>
              <a:rPr b="1" lang="de-DE" sz="2000" spc="-1" strike="noStrike">
                <a:solidFill>
                  <a:srgbClr val="ff66ff"/>
                </a:solidFill>
                <a:latin typeface="Arial"/>
                <a:ea typeface="DejaVu Sans"/>
              </a:rPr>
              <a:t>3 x 23Kg CNG</a:t>
            </a:r>
            <a:endParaRPr b="0" lang="de-DE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Picture 1" descr=""/>
          <p:cNvPicPr/>
          <p:nvPr/>
        </p:nvPicPr>
        <p:blipFill>
          <a:blip r:embed="rId1"/>
          <a:stretch/>
        </p:blipFill>
        <p:spPr>
          <a:xfrm>
            <a:off x="539640" y="1043640"/>
            <a:ext cx="2337120" cy="1617840"/>
          </a:xfrm>
          <a:prstGeom prst="rect">
            <a:avLst/>
          </a:prstGeom>
          <a:ln w="9360">
            <a:noFill/>
          </a:ln>
        </p:spPr>
      </p:pic>
      <p:pic>
        <p:nvPicPr>
          <p:cNvPr id="634" name="Picture 2" descr=""/>
          <p:cNvPicPr/>
          <p:nvPr/>
        </p:nvPicPr>
        <p:blipFill>
          <a:blip r:embed="rId2"/>
          <a:stretch/>
        </p:blipFill>
        <p:spPr>
          <a:xfrm>
            <a:off x="625320" y="3212640"/>
            <a:ext cx="2073600" cy="1501920"/>
          </a:xfrm>
          <a:prstGeom prst="rect">
            <a:avLst/>
          </a:prstGeom>
          <a:ln w="9360">
            <a:noFill/>
          </a:ln>
        </p:spPr>
      </p:pic>
      <p:pic>
        <p:nvPicPr>
          <p:cNvPr id="635" name="Picture 3" descr=""/>
          <p:cNvPicPr/>
          <p:nvPr/>
        </p:nvPicPr>
        <p:blipFill>
          <a:blip r:embed="rId3"/>
          <a:stretch/>
        </p:blipFill>
        <p:spPr>
          <a:xfrm>
            <a:off x="181080" y="5292000"/>
            <a:ext cx="2251080" cy="1617840"/>
          </a:xfrm>
          <a:prstGeom prst="rect">
            <a:avLst/>
          </a:prstGeom>
          <a:ln w="9360">
            <a:noFill/>
          </a:ln>
        </p:spPr>
      </p:pic>
      <p:pic>
        <p:nvPicPr>
          <p:cNvPr id="636" name="Picture 4" descr=""/>
          <p:cNvPicPr/>
          <p:nvPr/>
        </p:nvPicPr>
        <p:blipFill>
          <a:blip r:embed="rId4"/>
          <a:stretch/>
        </p:blipFill>
        <p:spPr>
          <a:xfrm>
            <a:off x="7199280" y="900000"/>
            <a:ext cx="2338560" cy="1681200"/>
          </a:xfrm>
          <a:prstGeom prst="rect">
            <a:avLst/>
          </a:prstGeom>
          <a:ln w="9360">
            <a:noFill/>
          </a:ln>
        </p:spPr>
      </p:pic>
      <p:pic>
        <p:nvPicPr>
          <p:cNvPr id="637" name="Picture 5" descr=""/>
          <p:cNvPicPr/>
          <p:nvPr/>
        </p:nvPicPr>
        <p:blipFill>
          <a:blip r:embed="rId5"/>
          <a:stretch/>
        </p:blipFill>
        <p:spPr>
          <a:xfrm>
            <a:off x="3959280" y="5257080"/>
            <a:ext cx="2338560" cy="1617840"/>
          </a:xfrm>
          <a:prstGeom prst="rect">
            <a:avLst/>
          </a:prstGeom>
          <a:ln w="9360">
            <a:noFill/>
          </a:ln>
        </p:spPr>
      </p:pic>
      <p:pic>
        <p:nvPicPr>
          <p:cNvPr id="638" name="Picture 6" descr=""/>
          <p:cNvPicPr/>
          <p:nvPr/>
        </p:nvPicPr>
        <p:blipFill>
          <a:blip r:embed="rId6"/>
          <a:stretch/>
        </p:blipFill>
        <p:spPr>
          <a:xfrm>
            <a:off x="3600360" y="900000"/>
            <a:ext cx="2878200" cy="1798920"/>
          </a:xfrm>
          <a:prstGeom prst="rect">
            <a:avLst/>
          </a:prstGeom>
          <a:ln w="9360">
            <a:noFill/>
          </a:ln>
        </p:spPr>
      </p:pic>
      <p:pic>
        <p:nvPicPr>
          <p:cNvPr id="639" name="Picture 7" descr=""/>
          <p:cNvPicPr/>
          <p:nvPr/>
        </p:nvPicPr>
        <p:blipFill>
          <a:blip r:embed="rId7"/>
          <a:stretch/>
        </p:blipFill>
        <p:spPr>
          <a:xfrm>
            <a:off x="7199280" y="5436360"/>
            <a:ext cx="2073600" cy="1438560"/>
          </a:xfrm>
          <a:prstGeom prst="rect">
            <a:avLst/>
          </a:prstGeom>
          <a:ln w="9360">
            <a:noFill/>
          </a:ln>
        </p:spPr>
      </p:pic>
      <p:sp>
        <p:nvSpPr>
          <p:cNvPr id="640" name="CustomShape 1"/>
          <p:cNvSpPr/>
          <p:nvPr/>
        </p:nvSpPr>
        <p:spPr>
          <a:xfrm>
            <a:off x="3095640" y="2844360"/>
            <a:ext cx="6837480" cy="22302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4440" bIns="45000">
            <a:noAutofit/>
          </a:bodyPr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</a:tabLst>
            </a:pPr>
            <a:r>
              <a:rPr b="1" lang="de-DE" sz="2200" spc="-1" strike="noStrike">
                <a:solidFill>
                  <a:srgbClr val="ff0000"/>
                </a:solidFill>
                <a:latin typeface="Arial"/>
                <a:ea typeface="DejaVu Sans"/>
              </a:rPr>
              <a:t>Leichte Nutzfahrzeuge </a:t>
            </a:r>
            <a:r>
              <a:rPr b="1" lang="de-DE" sz="2200" spc="-1" strike="noStrike">
                <a:solidFill>
                  <a:srgbClr val="000000"/>
                </a:solidFill>
                <a:latin typeface="Arial"/>
                <a:ea typeface="DejaVu Sans"/>
              </a:rPr>
              <a:t>(LDV) verwenden für die CNG/Biomethan-Motoren optimierte OTTO-Motoren.</a:t>
            </a:r>
            <a:endParaRPr b="0" lang="de-DE" sz="22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</a:tabLst>
            </a:pPr>
            <a:r>
              <a:rPr b="1" lang="de-DE" sz="2200" spc="-1" strike="noStrike">
                <a:solidFill>
                  <a:srgbClr val="000000"/>
                </a:solidFill>
                <a:latin typeface="Arial"/>
                <a:ea typeface="DejaVu Sans"/>
              </a:rPr>
              <a:t>Die Motoren sind als Mono- oder Bi-Valent-Motoren erhältlich.</a:t>
            </a:r>
            <a:endParaRPr b="0" lang="de-DE" sz="22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</a:tabLst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Hersteller: VW, OPEL, MERCEDES, FORD, FIAT, PEUGEOT, RENAULT, CITREON, IVECO</a:t>
            </a:r>
            <a:endParaRPr b="0" lang="de-DE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Picture 1" descr=""/>
          <p:cNvPicPr/>
          <p:nvPr/>
        </p:nvPicPr>
        <p:blipFill>
          <a:blip r:embed="rId1"/>
          <a:stretch/>
        </p:blipFill>
        <p:spPr>
          <a:xfrm>
            <a:off x="539640" y="1079640"/>
            <a:ext cx="2337120" cy="1617840"/>
          </a:xfrm>
          <a:prstGeom prst="rect">
            <a:avLst/>
          </a:prstGeom>
          <a:ln w="9360">
            <a:noFill/>
          </a:ln>
        </p:spPr>
      </p:pic>
      <p:pic>
        <p:nvPicPr>
          <p:cNvPr id="642" name="Picture 2" descr=""/>
          <p:cNvPicPr/>
          <p:nvPr/>
        </p:nvPicPr>
        <p:blipFill>
          <a:blip r:embed="rId2"/>
          <a:stretch/>
        </p:blipFill>
        <p:spPr>
          <a:xfrm>
            <a:off x="360360" y="3060720"/>
            <a:ext cx="2516400" cy="1617840"/>
          </a:xfrm>
          <a:prstGeom prst="rect">
            <a:avLst/>
          </a:prstGeom>
          <a:ln w="9360">
            <a:noFill/>
          </a:ln>
        </p:spPr>
      </p:pic>
      <p:pic>
        <p:nvPicPr>
          <p:cNvPr id="643" name="Picture 3" descr=""/>
          <p:cNvPicPr/>
          <p:nvPr/>
        </p:nvPicPr>
        <p:blipFill>
          <a:blip r:embed="rId3"/>
          <a:stretch/>
        </p:blipFill>
        <p:spPr>
          <a:xfrm>
            <a:off x="360360" y="5040360"/>
            <a:ext cx="2159280" cy="1438560"/>
          </a:xfrm>
          <a:prstGeom prst="rect">
            <a:avLst/>
          </a:prstGeom>
          <a:ln w="9360">
            <a:noFill/>
          </a:ln>
        </p:spPr>
      </p:pic>
      <p:pic>
        <p:nvPicPr>
          <p:cNvPr id="644" name="Picture 4" descr=""/>
          <p:cNvPicPr/>
          <p:nvPr/>
        </p:nvPicPr>
        <p:blipFill>
          <a:blip r:embed="rId4"/>
          <a:stretch/>
        </p:blipFill>
        <p:spPr>
          <a:xfrm>
            <a:off x="7199280" y="1260360"/>
            <a:ext cx="2159280" cy="1501920"/>
          </a:xfrm>
          <a:prstGeom prst="rect">
            <a:avLst/>
          </a:prstGeom>
          <a:ln w="9360">
            <a:noFill/>
          </a:ln>
        </p:spPr>
      </p:pic>
      <p:pic>
        <p:nvPicPr>
          <p:cNvPr id="645" name="Picture 5" descr=""/>
          <p:cNvPicPr/>
          <p:nvPr/>
        </p:nvPicPr>
        <p:blipFill>
          <a:blip r:embed="rId5"/>
          <a:stretch/>
        </p:blipFill>
        <p:spPr>
          <a:xfrm>
            <a:off x="7380360" y="4976640"/>
            <a:ext cx="2159280" cy="1681200"/>
          </a:xfrm>
          <a:prstGeom prst="rect">
            <a:avLst/>
          </a:prstGeom>
          <a:ln w="9360">
            <a:noFill/>
          </a:ln>
        </p:spPr>
      </p:pic>
      <p:pic>
        <p:nvPicPr>
          <p:cNvPr id="646" name="Picture 6" descr=""/>
          <p:cNvPicPr/>
          <p:nvPr/>
        </p:nvPicPr>
        <p:blipFill>
          <a:blip r:embed="rId6"/>
          <a:stretch/>
        </p:blipFill>
        <p:spPr>
          <a:xfrm>
            <a:off x="3959280" y="900000"/>
            <a:ext cx="2337120" cy="1617840"/>
          </a:xfrm>
          <a:prstGeom prst="rect">
            <a:avLst/>
          </a:prstGeom>
          <a:ln w="9360">
            <a:noFill/>
          </a:ln>
        </p:spPr>
      </p:pic>
      <p:pic>
        <p:nvPicPr>
          <p:cNvPr id="647" name="Picture 7" descr=""/>
          <p:cNvPicPr/>
          <p:nvPr/>
        </p:nvPicPr>
        <p:blipFill>
          <a:blip r:embed="rId7"/>
          <a:stretch/>
        </p:blipFill>
        <p:spPr>
          <a:xfrm>
            <a:off x="3780000" y="5040360"/>
            <a:ext cx="2159280" cy="1438560"/>
          </a:xfrm>
          <a:prstGeom prst="rect">
            <a:avLst/>
          </a:prstGeom>
          <a:ln w="9360">
            <a:noFill/>
          </a:ln>
        </p:spPr>
      </p:pic>
      <p:pic>
        <p:nvPicPr>
          <p:cNvPr id="648" name="Picture 8" descr=""/>
          <p:cNvPicPr/>
          <p:nvPr/>
        </p:nvPicPr>
        <p:blipFill>
          <a:blip r:embed="rId8"/>
          <a:stretch/>
        </p:blipFill>
        <p:spPr>
          <a:xfrm>
            <a:off x="7199280" y="2909880"/>
            <a:ext cx="2379960" cy="1589400"/>
          </a:xfrm>
          <a:prstGeom prst="rect">
            <a:avLst/>
          </a:prstGeom>
          <a:ln w="9360">
            <a:noFill/>
          </a:ln>
        </p:spPr>
      </p:pic>
      <p:sp>
        <p:nvSpPr>
          <p:cNvPr id="649" name="CustomShape 1"/>
          <p:cNvSpPr/>
          <p:nvPr/>
        </p:nvSpPr>
        <p:spPr>
          <a:xfrm>
            <a:off x="3060720" y="2479680"/>
            <a:ext cx="3957840" cy="1447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6240" bIns="45000">
            <a:noAutofit/>
          </a:bodyPr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</a:tabLst>
            </a:pPr>
            <a:r>
              <a:rPr b="1" lang="de-DE" sz="2400" spc="-1" strike="noStrike">
                <a:solidFill>
                  <a:srgbClr val="ff0000"/>
                </a:solidFill>
                <a:latin typeface="Arial"/>
                <a:ea typeface="DejaVu Sans"/>
              </a:rPr>
              <a:t>Busse</a:t>
            </a: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 und </a:t>
            </a:r>
            <a:r>
              <a:rPr b="1" lang="de-DE" sz="2400" spc="-1" strike="noStrike">
                <a:solidFill>
                  <a:srgbClr val="ff0000"/>
                </a:solidFill>
                <a:latin typeface="Arial"/>
                <a:ea typeface="DejaVu Sans"/>
              </a:rPr>
              <a:t>Nutzfahrzeuge</a:t>
            </a: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 mit OTTO-Motor und optimiert für CNG und Biomethan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650" name="CustomShape 2"/>
          <p:cNvSpPr/>
          <p:nvPr/>
        </p:nvSpPr>
        <p:spPr>
          <a:xfrm>
            <a:off x="3060720" y="4243320"/>
            <a:ext cx="4140360" cy="600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0840" bIns="45000">
            <a:noAutofit/>
          </a:bodyPr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</a:tabLst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Hergestellt von: MAN, Mercedes, IVECO, Volvo usw.</a:t>
            </a:r>
            <a:endParaRPr b="0" lang="de-DE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Picture 2" descr=""/>
          <p:cNvPicPr/>
          <p:nvPr/>
        </p:nvPicPr>
        <p:blipFill>
          <a:blip r:embed="rId1"/>
          <a:stretch/>
        </p:blipFill>
        <p:spPr>
          <a:xfrm>
            <a:off x="360360" y="1440000"/>
            <a:ext cx="2698920" cy="1798920"/>
          </a:xfrm>
          <a:prstGeom prst="rect">
            <a:avLst/>
          </a:prstGeom>
          <a:ln w="9360">
            <a:noFill/>
          </a:ln>
        </p:spPr>
      </p:pic>
      <p:pic>
        <p:nvPicPr>
          <p:cNvPr id="652" name="Picture 3" descr=""/>
          <p:cNvPicPr/>
          <p:nvPr/>
        </p:nvPicPr>
        <p:blipFill>
          <a:blip r:embed="rId2"/>
          <a:stretch/>
        </p:blipFill>
        <p:spPr>
          <a:xfrm>
            <a:off x="7169040" y="1674720"/>
            <a:ext cx="2517840" cy="1717920"/>
          </a:xfrm>
          <a:prstGeom prst="rect">
            <a:avLst/>
          </a:prstGeom>
          <a:ln w="9360">
            <a:noFill/>
          </a:ln>
        </p:spPr>
      </p:pic>
      <p:pic>
        <p:nvPicPr>
          <p:cNvPr id="653" name="Picture 4" descr=""/>
          <p:cNvPicPr/>
          <p:nvPr/>
        </p:nvPicPr>
        <p:blipFill>
          <a:blip r:embed="rId3"/>
          <a:stretch/>
        </p:blipFill>
        <p:spPr>
          <a:xfrm>
            <a:off x="360360" y="3492360"/>
            <a:ext cx="2698920" cy="1800360"/>
          </a:xfrm>
          <a:prstGeom prst="rect">
            <a:avLst/>
          </a:prstGeom>
          <a:ln w="9360">
            <a:noFill/>
          </a:ln>
        </p:spPr>
      </p:pic>
      <p:sp>
        <p:nvSpPr>
          <p:cNvPr id="654" name="CustomShape 1"/>
          <p:cNvSpPr/>
          <p:nvPr/>
        </p:nvSpPr>
        <p:spPr>
          <a:xfrm>
            <a:off x="1512720" y="755640"/>
            <a:ext cx="7504200" cy="714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4440" bIns="45000">
            <a:noAutofit/>
          </a:bodyPr>
          <a:p>
            <a:pPr algn="ct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</a:tabLst>
            </a:pPr>
            <a:r>
              <a:rPr b="1" lang="de-DE" sz="2200" spc="-1" strike="noStrike">
                <a:solidFill>
                  <a:srgbClr val="000000"/>
                </a:solidFill>
                <a:latin typeface="Arial"/>
                <a:ea typeface="DejaVu Sans"/>
              </a:rPr>
              <a:t>Schwere Nutzfahrzeuge (HDV) für Kurz- und Langstrecken (weniger als 350 bis 2000 km) mit CNG und LNG-Motor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655" name="CustomShape 2"/>
          <p:cNvSpPr/>
          <p:nvPr/>
        </p:nvSpPr>
        <p:spPr>
          <a:xfrm>
            <a:off x="3095640" y="1835280"/>
            <a:ext cx="3957840" cy="12225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2640" bIns="45000">
            <a:noAutofit/>
          </a:bodyPr>
          <a:p>
            <a:pPr algn="ct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IVECO STRALIS (200KW/272PS) </a:t>
            </a:r>
            <a:endParaRPr b="0" lang="de-DE" sz="2000" spc="-1" strike="noStrike">
              <a:latin typeface="Arial"/>
            </a:endParaRPr>
          </a:p>
          <a:p>
            <a:pPr algn="ct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Gesamtgewicht 26/28 Tonnen </a:t>
            </a:r>
            <a:endParaRPr b="0" lang="de-DE" sz="2000" spc="-1" strike="noStrike">
              <a:latin typeface="Arial"/>
            </a:endParaRPr>
          </a:p>
          <a:p>
            <a:pPr algn="ct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Einsatzort Berlin + Ulm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656" name="CustomShape 3"/>
          <p:cNvSpPr/>
          <p:nvPr/>
        </p:nvSpPr>
        <p:spPr>
          <a:xfrm>
            <a:off x="3240000" y="3564000"/>
            <a:ext cx="3598920" cy="1506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2640" bIns="45000">
            <a:noAutofit/>
          </a:bodyPr>
          <a:p>
            <a:pPr algn="ct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Mercedes-Benz Econic (205KW/279PS)</a:t>
            </a:r>
            <a:endParaRPr b="0" lang="de-DE" sz="2000" spc="-1" strike="noStrike">
              <a:latin typeface="Arial"/>
            </a:endParaRPr>
          </a:p>
          <a:p>
            <a:pPr algn="ct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Sattelschlepper</a:t>
            </a:r>
            <a:endParaRPr b="0" lang="de-DE" sz="2000" spc="-1" strike="noStrike">
              <a:latin typeface="Arial"/>
            </a:endParaRPr>
          </a:p>
          <a:p>
            <a:pPr algn="ct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Einsatzort Graz + Mönchengladbach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657" name="CustomShape 4"/>
          <p:cNvSpPr/>
          <p:nvPr/>
        </p:nvSpPr>
        <p:spPr>
          <a:xfrm>
            <a:off x="539640" y="5759280"/>
            <a:ext cx="2337120" cy="371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2640" bIns="45000">
            <a:noAutofit/>
          </a:bodyPr>
          <a:p>
            <a:pPr marL="216000" indent="-21492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723960"/>
                <a:tab algn="l" pos="1447920"/>
                <a:tab algn="l" pos="217188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EURO 6 +  EEV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658" name="CustomShape 5"/>
          <p:cNvSpPr/>
          <p:nvPr/>
        </p:nvSpPr>
        <p:spPr>
          <a:xfrm>
            <a:off x="2520000" y="5294160"/>
            <a:ext cx="5758920" cy="536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4440" bIns="45000">
            <a:noAutofit/>
          </a:bodyPr>
          <a:p>
            <a:pPr algn="ct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</a:tabLst>
            </a:pPr>
            <a:r>
              <a:rPr b="1" lang="de-DE" sz="2200" spc="-1" strike="noStrike">
                <a:solidFill>
                  <a:srgbClr val="ff0000"/>
                </a:solidFill>
                <a:latin typeface="Arial"/>
                <a:ea typeface="DejaVu Sans"/>
              </a:rPr>
              <a:t>KOSTENLOSES FAHREN in Umweltzonen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659" name="CustomShape 6"/>
          <p:cNvSpPr/>
          <p:nvPr/>
        </p:nvSpPr>
        <p:spPr>
          <a:xfrm>
            <a:off x="3240000" y="5759280"/>
            <a:ext cx="5038920" cy="371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2640" bIns="45000">
            <a:noAutofit/>
          </a:bodyPr>
          <a:p>
            <a:pPr marL="216000" indent="-21492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NO PM + NO  Rußpartikel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660" name="CustomShape 7"/>
          <p:cNvSpPr/>
          <p:nvPr/>
        </p:nvSpPr>
        <p:spPr>
          <a:xfrm>
            <a:off x="181080" y="6286680"/>
            <a:ext cx="3057840" cy="455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2640" bIns="45000">
            <a:noAutofit/>
          </a:bodyPr>
          <a:p>
            <a:pPr marL="216000" indent="-21492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CO</a:t>
            </a:r>
            <a:r>
              <a:rPr b="1" lang="de-DE" sz="2000" spc="-1" strike="noStrike" baseline="-3300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 Ausstoß - 90%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661" name="CustomShape 8"/>
          <p:cNvSpPr/>
          <p:nvPr/>
        </p:nvSpPr>
        <p:spPr>
          <a:xfrm>
            <a:off x="6264360" y="6227640"/>
            <a:ext cx="3742920" cy="344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2" name="CustomShape 9"/>
          <p:cNvSpPr/>
          <p:nvPr/>
        </p:nvSpPr>
        <p:spPr>
          <a:xfrm>
            <a:off x="2591640" y="6289200"/>
            <a:ext cx="3887280" cy="6573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2640" bIns="45000">
            <a:noAutofit/>
          </a:bodyPr>
          <a:p>
            <a:pPr marL="216000" indent="-214920" algn="ctr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723960"/>
                <a:tab algn="l" pos="1447920"/>
                <a:tab algn="l" pos="2171880"/>
              </a:tabLst>
            </a:pPr>
            <a:r>
              <a:rPr b="1" lang="de-DE" sz="2000" spc="-1" strike="noStrike">
                <a:solidFill>
                  <a:srgbClr val="ff0066"/>
                </a:solidFill>
                <a:latin typeface="Arial"/>
                <a:ea typeface="DejaVu Sans"/>
              </a:rPr>
              <a:t> </a:t>
            </a:r>
            <a:r>
              <a:rPr b="1" lang="de-DE" sz="2000" spc="-1" strike="noStrike">
                <a:solidFill>
                  <a:srgbClr val="ff0066"/>
                </a:solidFill>
                <a:latin typeface="Arial"/>
                <a:ea typeface="DejaVu Sans"/>
              </a:rPr>
              <a:t>Geringere Motorgeräusche</a:t>
            </a:r>
            <a:endParaRPr b="0" lang="de-DE" sz="2000" spc="-1" strike="noStrike">
              <a:latin typeface="Arial"/>
            </a:endParaRPr>
          </a:p>
        </p:txBody>
      </p:sp>
      <p:pic>
        <p:nvPicPr>
          <p:cNvPr id="663" name="Picture 14" descr="Mercedes-Benz Econic mit NGT"/>
          <p:cNvPicPr/>
          <p:nvPr/>
        </p:nvPicPr>
        <p:blipFill>
          <a:blip r:embed="rId4"/>
          <a:stretch/>
        </p:blipFill>
        <p:spPr>
          <a:xfrm>
            <a:off x="7024680" y="3621240"/>
            <a:ext cx="2710080" cy="1584360"/>
          </a:xfrm>
          <a:prstGeom prst="rect">
            <a:avLst/>
          </a:prstGeom>
          <a:ln w="9360">
            <a:noFill/>
          </a:ln>
        </p:spPr>
      </p:pic>
      <p:sp>
        <p:nvSpPr>
          <p:cNvPr id="664" name="CustomShape 10"/>
          <p:cNvSpPr/>
          <p:nvPr/>
        </p:nvSpPr>
        <p:spPr>
          <a:xfrm>
            <a:off x="6192000" y="6285240"/>
            <a:ext cx="3887280" cy="661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2640" bIns="45000">
            <a:noAutofit/>
          </a:bodyPr>
          <a:p>
            <a:pPr marL="216000" indent="-214920" algn="ctr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723960"/>
                <a:tab algn="l" pos="1447920"/>
                <a:tab algn="l" pos="2171880"/>
              </a:tabLst>
            </a:pPr>
            <a:r>
              <a:rPr b="1" lang="de-DE" sz="2000" spc="-1" strike="noStrike">
                <a:solidFill>
                  <a:srgbClr val="ff0066"/>
                </a:solidFill>
                <a:latin typeface="Arial"/>
                <a:ea typeface="DejaVu Sans"/>
              </a:rPr>
              <a:t> </a:t>
            </a: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Treibstoffeinsparungen 40%</a:t>
            </a:r>
            <a:endParaRPr b="0" lang="de-DE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CustomShape 1"/>
          <p:cNvSpPr/>
          <p:nvPr/>
        </p:nvSpPr>
        <p:spPr>
          <a:xfrm>
            <a:off x="4850640" y="0"/>
            <a:ext cx="3967560" cy="30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Bef>
                <a:spcPts val="873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de-DE" sz="1400" spc="-1" strike="noStrike">
                <a:solidFill>
                  <a:srgbClr val="fffefb"/>
                </a:solidFill>
                <a:latin typeface="Verdana"/>
                <a:ea typeface="DejaVu Sans"/>
              </a:rPr>
              <a:t>Vorstellung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666" name="CustomShape 2"/>
          <p:cNvSpPr/>
          <p:nvPr/>
        </p:nvSpPr>
        <p:spPr>
          <a:xfrm>
            <a:off x="7055640" y="7223400"/>
            <a:ext cx="817560" cy="335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85ED49C8-DA93-4512-A32B-74B769A6DA2F}" type="slidenum">
              <a:rPr b="0" lang="de-DE" sz="700" spc="-1" strike="noStrike">
                <a:solidFill>
                  <a:srgbClr val="ffffff"/>
                </a:solidFill>
                <a:latin typeface="Verdana"/>
                <a:ea typeface="DejaVu Sans"/>
              </a:rPr>
              <a:t>&lt;Foliennummer&gt;</a:t>
            </a:fld>
            <a:endParaRPr b="0" lang="de-DE" sz="7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de-DE" sz="700" spc="-1" strike="noStrike">
              <a:latin typeface="Arial"/>
            </a:endParaRPr>
          </a:p>
        </p:txBody>
      </p:sp>
      <p:sp>
        <p:nvSpPr>
          <p:cNvPr id="667" name="CustomShape 3"/>
          <p:cNvSpPr/>
          <p:nvPr/>
        </p:nvSpPr>
        <p:spPr>
          <a:xfrm>
            <a:off x="276840" y="1000800"/>
            <a:ext cx="7202880" cy="398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2000" spc="-1" strike="noStrike">
                <a:solidFill>
                  <a:srgbClr val="003899"/>
                </a:solidFill>
                <a:latin typeface="Myriad Pro"/>
                <a:ea typeface="DejaVu Sans"/>
              </a:rPr>
              <a:t>Schon einmal in Amsterdam gewesen ?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668" name="CustomShape 4"/>
          <p:cNvSpPr/>
          <p:nvPr/>
        </p:nvSpPr>
        <p:spPr>
          <a:xfrm>
            <a:off x="396360" y="6308280"/>
            <a:ext cx="4285080" cy="458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de-DE" sz="1200" spc="-1" strike="noStrike">
                <a:solidFill>
                  <a:srgbClr val="003899"/>
                </a:solidFill>
                <a:latin typeface="Myriad Pro"/>
                <a:ea typeface="DejaVu Sans"/>
              </a:rPr>
              <a:t>Boot mit CNG, 2019</a:t>
            </a:r>
            <a:br/>
            <a:r>
              <a:rPr b="1" lang="de-DE" sz="1200" spc="-1" strike="noStrike">
                <a:solidFill>
                  <a:srgbClr val="003899"/>
                </a:solidFill>
                <a:latin typeface="Myriad Pro"/>
                <a:ea typeface="DejaVu Sans"/>
              </a:rPr>
              <a:t>Bildquelle: gibgas</a:t>
            </a:r>
            <a:endParaRPr b="0" lang="de-DE" sz="1200" spc="-1" strike="noStrike">
              <a:latin typeface="Arial"/>
            </a:endParaRPr>
          </a:p>
        </p:txBody>
      </p:sp>
      <p:pic>
        <p:nvPicPr>
          <p:cNvPr id="669" name="Picture 7_1" descr=""/>
          <p:cNvPicPr/>
          <p:nvPr/>
        </p:nvPicPr>
        <p:blipFill>
          <a:blip r:embed="rId1"/>
          <a:stretch/>
        </p:blipFill>
        <p:spPr>
          <a:xfrm>
            <a:off x="381960" y="1833840"/>
            <a:ext cx="4011120" cy="4011840"/>
          </a:xfrm>
          <a:prstGeom prst="rect">
            <a:avLst/>
          </a:prstGeom>
          <a:ln>
            <a:noFill/>
          </a:ln>
        </p:spPr>
      </p:pic>
      <p:pic>
        <p:nvPicPr>
          <p:cNvPr id="670" name="Picture 9_1" descr=""/>
          <p:cNvPicPr/>
          <p:nvPr/>
        </p:nvPicPr>
        <p:blipFill>
          <a:blip r:embed="rId2"/>
          <a:stretch/>
        </p:blipFill>
        <p:spPr>
          <a:xfrm>
            <a:off x="4856040" y="1833840"/>
            <a:ext cx="4010760" cy="4011840"/>
          </a:xfrm>
          <a:prstGeom prst="rect">
            <a:avLst/>
          </a:prstGeom>
          <a:ln>
            <a:noFill/>
          </a:ln>
        </p:spPr>
      </p:pic>
      <p:sp>
        <p:nvSpPr>
          <p:cNvPr id="671" name="CustomShape 5"/>
          <p:cNvSpPr/>
          <p:nvPr/>
        </p:nvSpPr>
        <p:spPr>
          <a:xfrm>
            <a:off x="7598880" y="0"/>
            <a:ext cx="1963800" cy="115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72" name="Grafik 2_2" descr=""/>
          <p:cNvPicPr/>
          <p:nvPr/>
        </p:nvPicPr>
        <p:blipFill>
          <a:blip r:embed="rId3"/>
          <a:stretch/>
        </p:blipFill>
        <p:spPr>
          <a:xfrm>
            <a:off x="8194680" y="288720"/>
            <a:ext cx="1228680" cy="800280"/>
          </a:xfrm>
          <a:prstGeom prst="rect">
            <a:avLst/>
          </a:prstGeom>
          <a:ln>
            <a:noFill/>
          </a:ln>
        </p:spPr>
      </p:pic>
      <p:sp>
        <p:nvSpPr>
          <p:cNvPr id="673" name="TextShape 6"/>
          <p:cNvSpPr txBox="1"/>
          <p:nvPr/>
        </p:nvSpPr>
        <p:spPr>
          <a:xfrm>
            <a:off x="2880000" y="6408000"/>
            <a:ext cx="621576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latin typeface="Arial"/>
              </a:rPr>
              <a:t>FuelEU Maritime: Verringerung der THG im Schiffsverkehr, </a:t>
            </a:r>
            <a:endParaRPr b="0" lang="de-DE" sz="1800" spc="-1" strike="noStrike">
              <a:latin typeface="Arial"/>
            </a:endParaRPr>
          </a:p>
          <a:p>
            <a:r>
              <a:rPr b="0" lang="de-DE" sz="1800" spc="-1" strike="noStrike">
                <a:latin typeface="Arial"/>
              </a:rPr>
              <a:t>	</a:t>
            </a:r>
            <a:r>
              <a:rPr b="0" lang="de-DE" sz="1800" spc="-1" strike="noStrike">
                <a:latin typeface="Arial"/>
              </a:rPr>
              <a:t>	</a:t>
            </a:r>
            <a:r>
              <a:rPr b="0" lang="de-DE" sz="1800" spc="-1" strike="noStrike">
                <a:latin typeface="Arial"/>
              </a:rPr>
              <a:t>	</a:t>
            </a:r>
            <a:r>
              <a:rPr b="0" lang="de-DE" sz="1800" spc="-1" strike="noStrike">
                <a:latin typeface="Arial"/>
              </a:rPr>
              <a:t>	</a:t>
            </a:r>
            <a:r>
              <a:rPr b="0" lang="de-DE" sz="1800" spc="-1" strike="noStrike">
                <a:latin typeface="Arial"/>
              </a:rPr>
              <a:t>2% in 2025 – 80% in 2050, sowie RFNBO</a:t>
            </a:r>
            <a:endParaRPr b="0" lang="de-DE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CustomShape 1"/>
          <p:cNvSpPr/>
          <p:nvPr/>
        </p:nvSpPr>
        <p:spPr>
          <a:xfrm>
            <a:off x="1402200" y="416160"/>
            <a:ext cx="8245080" cy="951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93000"/>
              </a:lnSpc>
            </a:pPr>
            <a:r>
              <a:rPr b="0" lang="de-DE" sz="2600" spc="-1" strike="noStrike">
                <a:solidFill>
                  <a:srgbClr val="2f8ddb"/>
                </a:solidFill>
                <a:latin typeface="Arial"/>
                <a:ea typeface="DejaVu Sans"/>
              </a:rPr>
              <a:t>LNG Tankstellen in Europa</a:t>
            </a:r>
            <a:endParaRPr b="0" lang="de-DE" sz="2600" spc="-1" strike="noStrike">
              <a:latin typeface="Arial"/>
            </a:endParaRPr>
          </a:p>
        </p:txBody>
      </p:sp>
      <p:pic>
        <p:nvPicPr>
          <p:cNvPr id="675" name="" descr=""/>
          <p:cNvPicPr/>
          <p:nvPr/>
        </p:nvPicPr>
        <p:blipFill>
          <a:blip r:embed="rId1"/>
          <a:stretch/>
        </p:blipFill>
        <p:spPr>
          <a:xfrm>
            <a:off x="1368000" y="896400"/>
            <a:ext cx="8621640" cy="6302880"/>
          </a:xfrm>
          <a:prstGeom prst="rect">
            <a:avLst/>
          </a:prstGeom>
          <a:ln>
            <a:noFill/>
          </a:ln>
        </p:spPr>
      </p:pic>
      <p:sp>
        <p:nvSpPr>
          <p:cNvPr id="676" name="CustomShape 2"/>
          <p:cNvSpPr/>
          <p:nvPr/>
        </p:nvSpPr>
        <p:spPr>
          <a:xfrm>
            <a:off x="182520" y="1565280"/>
            <a:ext cx="3200040" cy="15037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3000"/>
              </a:lnSpc>
            </a:pPr>
            <a:r>
              <a:rPr b="1" lang="de-DE" sz="1800" spc="-1" strike="noStrike">
                <a:solidFill>
                  <a:srgbClr val="000000"/>
                </a:solidFill>
                <a:latin typeface="Eurostile ExtendedTwo"/>
                <a:ea typeface="DejaVu Sans"/>
              </a:rPr>
              <a:t>Europa 2023</a:t>
            </a:r>
            <a:br/>
            <a:br/>
            <a:r>
              <a:rPr b="0" lang="de-DE" sz="1600" spc="-1" strike="noStrike">
                <a:solidFill>
                  <a:srgbClr val="000000"/>
                </a:solidFill>
                <a:latin typeface="Eurostile ExtendedTwo"/>
                <a:ea typeface="DejaVu Sans"/>
              </a:rPr>
              <a:t>Über </a:t>
            </a:r>
            <a:r>
              <a:rPr b="1" lang="de-DE" sz="1600" spc="-1" strike="noStrike">
                <a:solidFill>
                  <a:srgbClr val="000000"/>
                </a:solidFill>
                <a:latin typeface="Eurostile ExtendedTwo"/>
                <a:ea typeface="DejaVu Sans"/>
              </a:rPr>
              <a:t>700</a:t>
            </a:r>
            <a:r>
              <a:rPr b="0" lang="de-DE" sz="1600" spc="-1" strike="noStrike">
                <a:solidFill>
                  <a:srgbClr val="000000"/>
                </a:solidFill>
                <a:latin typeface="Eurostile ExtendedTwo"/>
                <a:ea typeface="DejaVu Sans"/>
              </a:rPr>
              <a:t> LNG Tankstellen sind verfügbar!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endParaRPr b="0" lang="de-DE" sz="16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0" lang="de-DE" sz="1600" spc="-1" strike="noStrike">
                <a:solidFill>
                  <a:srgbClr val="000000"/>
                </a:solidFill>
                <a:latin typeface="Eurostile ExtendedTwo"/>
                <a:ea typeface="DejaVu Sans"/>
              </a:rPr>
              <a:t>App, Online, Navi und Karte</a:t>
            </a:r>
            <a:endParaRPr b="0" lang="de-DE" sz="1600" spc="-1" strike="noStrike">
              <a:latin typeface="Arial"/>
            </a:endParaRPr>
          </a:p>
        </p:txBody>
      </p:sp>
      <p:pic>
        <p:nvPicPr>
          <p:cNvPr id="677" name="" descr=""/>
          <p:cNvPicPr/>
          <p:nvPr/>
        </p:nvPicPr>
        <p:blipFill>
          <a:blip r:embed="rId2"/>
          <a:stretch/>
        </p:blipFill>
        <p:spPr>
          <a:xfrm>
            <a:off x="144000" y="4680000"/>
            <a:ext cx="3267360" cy="1675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" name="Grafik 1" descr=""/>
          <p:cNvPicPr/>
          <p:nvPr/>
        </p:nvPicPr>
        <p:blipFill>
          <a:blip r:embed="rId1"/>
          <a:stretch/>
        </p:blipFill>
        <p:spPr>
          <a:xfrm>
            <a:off x="32760" y="3178080"/>
            <a:ext cx="5758920" cy="3992400"/>
          </a:xfrm>
          <a:prstGeom prst="rect">
            <a:avLst/>
          </a:prstGeom>
          <a:ln>
            <a:noFill/>
          </a:ln>
        </p:spPr>
      </p:pic>
      <p:pic>
        <p:nvPicPr>
          <p:cNvPr id="679" name="Grafik 2" descr=""/>
          <p:cNvPicPr/>
          <p:nvPr/>
        </p:nvPicPr>
        <p:blipFill>
          <a:blip r:embed="rId2"/>
          <a:stretch/>
        </p:blipFill>
        <p:spPr>
          <a:xfrm>
            <a:off x="6130800" y="1166400"/>
            <a:ext cx="3691800" cy="5819760"/>
          </a:xfrm>
          <a:prstGeom prst="rect">
            <a:avLst/>
          </a:prstGeom>
          <a:ln>
            <a:noFill/>
          </a:ln>
        </p:spPr>
      </p:pic>
      <p:sp>
        <p:nvSpPr>
          <p:cNvPr id="680" name="CustomShape 1"/>
          <p:cNvSpPr/>
          <p:nvPr/>
        </p:nvSpPr>
        <p:spPr>
          <a:xfrm>
            <a:off x="384480" y="1017000"/>
            <a:ext cx="5480640" cy="212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93000"/>
              </a:lnSpc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Größtes Bio-LNG Projekt in Europa: 8000 t/a in N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Insgesamt 9 Anlagen in Betrieb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In Deutschland: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Shell -&gt; 100.000 t/a bis 2024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Alternoil -&gt; 35.000 T/a bis 2024/25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Verbio -&gt; 40.000 t/a bis 2024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681" name="CustomShape 2"/>
          <p:cNvSpPr/>
          <p:nvPr/>
        </p:nvSpPr>
        <p:spPr>
          <a:xfrm>
            <a:off x="1365480" y="395640"/>
            <a:ext cx="8245080" cy="951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93000"/>
              </a:lnSpc>
            </a:pPr>
            <a:r>
              <a:rPr b="0" lang="de-DE" sz="2600" spc="-1" strike="noStrike">
                <a:solidFill>
                  <a:srgbClr val="2f8ddb"/>
                </a:solidFill>
                <a:latin typeface="Arial"/>
                <a:ea typeface="DejaVu Sans"/>
              </a:rPr>
              <a:t>Bio-LNG Produktion in Europa</a:t>
            </a:r>
            <a:endParaRPr b="0" lang="de-DE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Picture 1" descr=""/>
          <p:cNvPicPr/>
          <p:nvPr/>
        </p:nvPicPr>
        <p:blipFill>
          <a:blip r:embed="rId1"/>
          <a:stretch/>
        </p:blipFill>
        <p:spPr>
          <a:xfrm>
            <a:off x="181080" y="720720"/>
            <a:ext cx="9364680" cy="5940720"/>
          </a:xfrm>
          <a:prstGeom prst="rect">
            <a:avLst/>
          </a:prstGeom>
          <a:ln w="9360">
            <a:noFill/>
          </a:ln>
        </p:spPr>
      </p:pic>
      <p:sp>
        <p:nvSpPr>
          <p:cNvPr id="683" name="CustomShape 1"/>
          <p:cNvSpPr/>
          <p:nvPr/>
        </p:nvSpPr>
        <p:spPr>
          <a:xfrm>
            <a:off x="720720" y="1440000"/>
            <a:ext cx="2805840" cy="714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4440" bIns="45000">
            <a:noAutofit/>
          </a:bodyPr>
          <a:p>
            <a:pPr>
              <a:lnSpc>
                <a:spcPct val="93000"/>
              </a:lnSpc>
              <a:tabLst>
                <a:tab algn="l" pos="723960"/>
                <a:tab algn="l" pos="1447920"/>
              </a:tabLst>
            </a:pPr>
            <a:r>
              <a:rPr b="1" lang="de-DE" sz="2200" spc="-1" strike="noStrike">
                <a:solidFill>
                  <a:srgbClr val="000000"/>
                </a:solidFill>
                <a:latin typeface="Arial"/>
                <a:ea typeface="DejaVu Sans"/>
              </a:rPr>
              <a:t>Europäisches </a:t>
            </a:r>
            <a:endParaRPr b="0" lang="de-DE" sz="22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</a:tabLst>
            </a:pPr>
            <a:r>
              <a:rPr b="1" lang="de-DE" sz="2200" spc="-1" strike="noStrike">
                <a:solidFill>
                  <a:srgbClr val="000000"/>
                </a:solidFill>
                <a:latin typeface="Arial"/>
                <a:ea typeface="DejaVu Sans"/>
              </a:rPr>
              <a:t>CNG-Leitungsnetz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684" name="CustomShape 2"/>
          <p:cNvSpPr/>
          <p:nvPr/>
        </p:nvSpPr>
        <p:spPr>
          <a:xfrm>
            <a:off x="539640" y="2457360"/>
            <a:ext cx="2986920" cy="600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0840" bIns="45000">
            <a:noAutofit/>
          </a:bodyPr>
          <a:p>
            <a:pPr>
              <a:lnSpc>
                <a:spcPct val="93000"/>
              </a:lnSpc>
              <a:tabLst>
                <a:tab algn="l" pos="723960"/>
                <a:tab algn="l" pos="1447920"/>
              </a:tabLst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Deutsches Gasnetz 44.000 Km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685" name="CustomShape 3"/>
          <p:cNvSpPr/>
          <p:nvPr/>
        </p:nvSpPr>
        <p:spPr>
          <a:xfrm>
            <a:off x="539640" y="3254400"/>
            <a:ext cx="2698920" cy="3430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0840" bIns="45000">
            <a:noAutofit/>
          </a:bodyPr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</a:tabLst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Schweden 1,800 km</a:t>
            </a:r>
            <a:endParaRPr b="0" lang="de-DE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CustomShape 1"/>
          <p:cNvSpPr/>
          <p:nvPr/>
        </p:nvSpPr>
        <p:spPr>
          <a:xfrm>
            <a:off x="2448000" y="755640"/>
            <a:ext cx="5938920" cy="4572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8040" bIns="45000">
            <a:noAutofit/>
          </a:bodyPr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</a:tabLst>
            </a:pPr>
            <a:r>
              <a:rPr b="1" lang="de-DE" sz="2600" spc="-1" strike="noStrike">
                <a:solidFill>
                  <a:srgbClr val="000000"/>
                </a:solidFill>
                <a:latin typeface="Arial"/>
                <a:ea typeface="DejaVu Sans"/>
              </a:rPr>
              <a:t>Inhalt</a:t>
            </a:r>
            <a:endParaRPr b="0" lang="de-DE" sz="2600" spc="-1" strike="noStrike">
              <a:latin typeface="Arial"/>
            </a:endParaRPr>
          </a:p>
        </p:txBody>
      </p:sp>
      <p:sp>
        <p:nvSpPr>
          <p:cNvPr id="575" name="CustomShape 2"/>
          <p:cNvSpPr/>
          <p:nvPr/>
        </p:nvSpPr>
        <p:spPr>
          <a:xfrm>
            <a:off x="431640" y="1619640"/>
            <a:ext cx="8998200" cy="4750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16000" indent="-21492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"/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</a:tabLst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Warum Biomethan und Biogas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</a:tabLst>
            </a:pPr>
            <a:endParaRPr b="0" lang="de-DE" sz="2400" spc="-1" strike="noStrike">
              <a:latin typeface="Arial"/>
            </a:endParaRPr>
          </a:p>
          <a:p>
            <a:pPr marL="216000" indent="-21492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"/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</a:tabLst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CNG Fahrzeuge weltweit</a:t>
            </a:r>
            <a:endParaRPr b="0" lang="de-DE" sz="2400" spc="-1" strike="noStrike">
              <a:latin typeface="Arial"/>
            </a:endParaRPr>
          </a:p>
          <a:p>
            <a:pPr marL="216000" indent="-214920">
              <a:lnSpc>
                <a:spcPct val="140000"/>
              </a:lnSpc>
              <a:buClr>
                <a:srgbClr val="000000"/>
              </a:buClr>
              <a:buSzPct val="45000"/>
              <a:buFont typeface="Wingdings" charset="2"/>
              <a:buChar char=""/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</a:tabLst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CNG Fahrzeugtyen, Leichte Nutzfahrzeuge,  Busse + Nutzfahrzeuge, schwere Lastkraftwagen</a:t>
            </a:r>
            <a:endParaRPr b="0" lang="de-DE" sz="2400" spc="-1" strike="noStrike">
              <a:latin typeface="Arial"/>
            </a:endParaRPr>
          </a:p>
          <a:p>
            <a:pPr marL="216000" indent="-214920">
              <a:lnSpc>
                <a:spcPct val="140000"/>
              </a:lnSpc>
              <a:buClr>
                <a:srgbClr val="000000"/>
              </a:buClr>
              <a:buSzPct val="45000"/>
              <a:buFont typeface="Wingdings" charset="2"/>
              <a:buChar char=""/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</a:tabLst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Bio-CNG + Bio-LNG-Tankstellen</a:t>
            </a:r>
            <a:endParaRPr b="0" lang="de-DE" sz="2400" spc="-1" strike="noStrike">
              <a:latin typeface="Arial"/>
            </a:endParaRPr>
          </a:p>
          <a:p>
            <a:pPr marL="216000" indent="-214920">
              <a:lnSpc>
                <a:spcPct val="140000"/>
              </a:lnSpc>
              <a:buClr>
                <a:srgbClr val="000000"/>
              </a:buClr>
              <a:buSzPct val="45000"/>
              <a:buFont typeface="Wingdings" charset="2"/>
              <a:buChar char=""/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</a:tabLst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Beispiele: Schweden, Finnland, Österreich, Deutschland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140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</a:tabLst>
            </a:pPr>
            <a:endParaRPr b="0" lang="de-DE" sz="2400" spc="-1" strike="noStrike">
              <a:latin typeface="Arial"/>
            </a:endParaRPr>
          </a:p>
          <a:p>
            <a:pPr>
              <a:lnSpc>
                <a:spcPct val="140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</a:tabLst>
            </a:pPr>
            <a:endParaRPr b="0" lang="de-DE" sz="2400" spc="-1" strike="noStrike">
              <a:latin typeface="Arial"/>
            </a:endParaRPr>
          </a:p>
          <a:p>
            <a:pPr>
              <a:lnSpc>
                <a:spcPct val="140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</a:tabLst>
            </a:pP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CustomShape 1"/>
          <p:cNvSpPr/>
          <p:nvPr/>
        </p:nvSpPr>
        <p:spPr>
          <a:xfrm>
            <a:off x="7736040" y="7093080"/>
            <a:ext cx="2343240" cy="30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3000"/>
              </a:lnSpc>
            </a:pPr>
            <a:fld id="{257006F0-27A7-461C-8B8F-EEF158511431}" type="slidenum">
              <a:rPr b="0" lang="de-DE" sz="1400" spc="-1" strike="noStrike">
                <a:solidFill>
                  <a:srgbClr val="000000"/>
                </a:solidFill>
                <a:latin typeface="Arial"/>
                <a:ea typeface="DejaVu Sans"/>
              </a:rPr>
              <a:t>&lt;Foliennummer&gt;</a:t>
            </a:fld>
            <a:endParaRPr b="0" lang="de-DE" sz="1400" spc="-1" strike="noStrike">
              <a:latin typeface="Arial"/>
            </a:endParaRPr>
          </a:p>
        </p:txBody>
      </p:sp>
      <p:pic>
        <p:nvPicPr>
          <p:cNvPr id="687" name="Picture 4" descr="Gasgrid_Deutschland"/>
          <p:cNvPicPr/>
          <p:nvPr/>
        </p:nvPicPr>
        <p:blipFill>
          <a:blip r:embed="rId1"/>
          <a:stretch/>
        </p:blipFill>
        <p:spPr>
          <a:xfrm>
            <a:off x="2325600" y="922320"/>
            <a:ext cx="6122160" cy="6492960"/>
          </a:xfrm>
          <a:prstGeom prst="rect">
            <a:avLst/>
          </a:prstGeom>
          <a:ln w="9360">
            <a:noFill/>
          </a:ln>
        </p:spPr>
      </p:pic>
      <p:sp>
        <p:nvSpPr>
          <p:cNvPr id="688" name="CustomShape 2"/>
          <p:cNvSpPr/>
          <p:nvPr/>
        </p:nvSpPr>
        <p:spPr>
          <a:xfrm>
            <a:off x="539640" y="2457360"/>
            <a:ext cx="2986920" cy="600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0840" bIns="45000">
            <a:noAutofit/>
          </a:bodyPr>
          <a:p>
            <a:pPr>
              <a:lnSpc>
                <a:spcPct val="93000"/>
              </a:lnSpc>
              <a:tabLst>
                <a:tab algn="l" pos="723960"/>
                <a:tab algn="l" pos="1447920"/>
              </a:tabLst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Deutsches Gasnetz 44.000 Km</a:t>
            </a:r>
            <a:endParaRPr b="0" lang="de-DE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Picture 2" descr=""/>
          <p:cNvPicPr/>
          <p:nvPr/>
        </p:nvPicPr>
        <p:blipFill>
          <a:blip r:embed="rId1"/>
          <a:stretch/>
        </p:blipFill>
        <p:spPr>
          <a:xfrm>
            <a:off x="682560" y="1351080"/>
            <a:ext cx="5000760" cy="5396040"/>
          </a:xfrm>
          <a:prstGeom prst="rect">
            <a:avLst/>
          </a:prstGeom>
          <a:ln w="9360">
            <a:noFill/>
          </a:ln>
        </p:spPr>
      </p:pic>
      <p:sp>
        <p:nvSpPr>
          <p:cNvPr id="690" name="CustomShape 1"/>
          <p:cNvSpPr/>
          <p:nvPr/>
        </p:nvSpPr>
        <p:spPr>
          <a:xfrm>
            <a:off x="3294000" y="2668680"/>
            <a:ext cx="633600" cy="236520"/>
          </a:xfrm>
          <a:prstGeom prst="ellipse">
            <a:avLst/>
          </a:prstGeom>
          <a:noFill/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91" name="CustomShape 2"/>
          <p:cNvSpPr/>
          <p:nvPr/>
        </p:nvSpPr>
        <p:spPr>
          <a:xfrm>
            <a:off x="3430440" y="2612880"/>
            <a:ext cx="201600" cy="300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2" name="Line 3"/>
          <p:cNvSpPr/>
          <p:nvPr/>
        </p:nvSpPr>
        <p:spPr>
          <a:xfrm flipH="1">
            <a:off x="3689280" y="2352600"/>
            <a:ext cx="1590480" cy="395280"/>
          </a:xfrm>
          <a:prstGeom prst="line">
            <a:avLst/>
          </a:prstGeom>
          <a:ln w="93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93" name="Line 4"/>
          <p:cNvSpPr/>
          <p:nvPr/>
        </p:nvSpPr>
        <p:spPr>
          <a:xfrm flipH="1">
            <a:off x="3609720" y="2668320"/>
            <a:ext cx="1590840" cy="158760"/>
          </a:xfrm>
          <a:prstGeom prst="line">
            <a:avLst/>
          </a:prstGeom>
          <a:ln w="93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94" name="CustomShape 5"/>
          <p:cNvSpPr/>
          <p:nvPr/>
        </p:nvSpPr>
        <p:spPr>
          <a:xfrm>
            <a:off x="5199120" y="2192400"/>
            <a:ext cx="1427400" cy="330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9360" rIns="99360" tIns="51480" bIns="51480">
            <a:spAutoFit/>
          </a:bodyPr>
          <a:p>
            <a:pPr>
              <a:lnSpc>
                <a:spcPct val="100000"/>
              </a:lnSpc>
              <a:spcBef>
                <a:spcPts val="964"/>
              </a:spcBef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3120"/>
                <a:tab algn="l" pos="8061480"/>
                <a:tab algn="l" pos="9069480"/>
                <a:tab algn="l" pos="10077480"/>
                <a:tab algn="l" pos="1108548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Dannenberg</a:t>
            </a:r>
            <a:endParaRPr b="0" lang="de-DE" sz="1500" spc="-1" strike="noStrike">
              <a:latin typeface="Arial"/>
            </a:endParaRPr>
          </a:p>
        </p:txBody>
      </p:sp>
      <p:sp>
        <p:nvSpPr>
          <p:cNvPr id="695" name="CustomShape 6"/>
          <p:cNvSpPr/>
          <p:nvPr/>
        </p:nvSpPr>
        <p:spPr>
          <a:xfrm>
            <a:off x="5199120" y="2509920"/>
            <a:ext cx="871560" cy="330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9360" rIns="99360" tIns="51480" bIns="51480">
            <a:spAutoFit/>
          </a:bodyPr>
          <a:p>
            <a:pPr>
              <a:lnSpc>
                <a:spcPct val="100000"/>
              </a:lnSpc>
              <a:spcBef>
                <a:spcPts val="964"/>
              </a:spcBef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3120"/>
                <a:tab algn="l" pos="8061480"/>
                <a:tab algn="l" pos="9069480"/>
                <a:tab algn="l" pos="10077480"/>
                <a:tab algn="l" pos="1108548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Jameln</a:t>
            </a:r>
            <a:endParaRPr b="0" lang="de-DE" sz="1500" spc="-1" strike="noStrike">
              <a:latin typeface="Arial"/>
            </a:endParaRPr>
          </a:p>
        </p:txBody>
      </p:sp>
      <p:sp>
        <p:nvSpPr>
          <p:cNvPr id="696" name="CustomShape 7"/>
          <p:cNvSpPr/>
          <p:nvPr/>
        </p:nvSpPr>
        <p:spPr>
          <a:xfrm>
            <a:off x="6310440" y="3222720"/>
            <a:ext cx="3492720" cy="2190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9360" rIns="99360" tIns="51480" bIns="51480">
            <a:spAutoFit/>
          </a:bodyPr>
          <a:p>
            <a:pPr>
              <a:lnSpc>
                <a:spcPct val="100000"/>
              </a:lnSpc>
              <a:spcBef>
                <a:spcPts val="1650"/>
              </a:spcBef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3120"/>
                <a:tab algn="l" pos="8061480"/>
                <a:tab algn="l" pos="9069480"/>
                <a:tab algn="l" pos="10077480"/>
                <a:tab algn="l" pos="11085480"/>
              </a:tabLst>
            </a:pPr>
            <a:r>
              <a:rPr b="1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September 2019</a:t>
            </a:r>
            <a:endParaRPr b="0" lang="de-DE" sz="2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239"/>
              </a:spcBef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3120"/>
                <a:tab algn="l" pos="8061480"/>
                <a:tab algn="l" pos="9069480"/>
                <a:tab algn="l" pos="10077480"/>
                <a:tab algn="l" pos="1108548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846 Erdgastankstellen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239"/>
              </a:spcBef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3120"/>
                <a:tab algn="l" pos="8061480"/>
                <a:tab algn="l" pos="9069480"/>
                <a:tab algn="l" pos="10077480"/>
                <a:tab algn="l" pos="1108548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90357 </a:t>
            </a: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Erdgasfahrzeuge 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239"/>
              </a:spcBef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3120"/>
                <a:tab algn="l" pos="8061480"/>
                <a:tab algn="l" pos="9069480"/>
                <a:tab algn="l" pos="10077480"/>
                <a:tab algn="l" pos="1108548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109 </a:t>
            </a: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Erdgasfahrzeuge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pro Erdgastankstellen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697" name="CustomShape 8"/>
          <p:cNvSpPr/>
          <p:nvPr/>
        </p:nvSpPr>
        <p:spPr>
          <a:xfrm>
            <a:off x="2428560" y="395640"/>
            <a:ext cx="5627160" cy="437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9360" rIns="99360" tIns="51480" bIns="51480">
            <a:spAutoFit/>
          </a:bodyPr>
          <a:p>
            <a:pPr algn="ctr">
              <a:lnSpc>
                <a:spcPct val="100000"/>
              </a:lnSpc>
              <a:spcBef>
                <a:spcPts val="1375"/>
              </a:spcBef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3120"/>
                <a:tab algn="l" pos="8061480"/>
                <a:tab algn="l" pos="9069480"/>
                <a:tab algn="l" pos="10077480"/>
                <a:tab algn="l" pos="11085480"/>
              </a:tabLst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Erdgas Tankstellenkarte Deutschland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698" name="CustomShape 9"/>
          <p:cNvSpPr/>
          <p:nvPr/>
        </p:nvSpPr>
        <p:spPr>
          <a:xfrm>
            <a:off x="1825560" y="5423040"/>
            <a:ext cx="633600" cy="236520"/>
          </a:xfrm>
          <a:prstGeom prst="ellipse">
            <a:avLst/>
          </a:prstGeom>
          <a:noFill/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99" name="Line 10"/>
          <p:cNvSpPr/>
          <p:nvPr/>
        </p:nvSpPr>
        <p:spPr>
          <a:xfrm flipH="1">
            <a:off x="2468520" y="5208480"/>
            <a:ext cx="2928960" cy="301680"/>
          </a:xfrm>
          <a:prstGeom prst="line">
            <a:avLst/>
          </a:prstGeom>
          <a:ln w="93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0" name="CustomShape 11"/>
          <p:cNvSpPr/>
          <p:nvPr/>
        </p:nvSpPr>
        <p:spPr>
          <a:xfrm>
            <a:off x="5326200" y="4994280"/>
            <a:ext cx="1427400" cy="330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9360" rIns="99360" tIns="51480" bIns="51480">
            <a:spAutoFit/>
          </a:bodyPr>
          <a:p>
            <a:pPr>
              <a:lnSpc>
                <a:spcPct val="100000"/>
              </a:lnSpc>
              <a:spcBef>
                <a:spcPts val="964"/>
              </a:spcBef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3120"/>
                <a:tab algn="l" pos="8061480"/>
                <a:tab algn="l" pos="9069480"/>
                <a:tab algn="l" pos="10077480"/>
                <a:tab algn="l" pos="1108548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Weitenau</a:t>
            </a:r>
            <a:endParaRPr b="0" lang="de-DE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rafik 6" descr=""/>
          <p:cNvPicPr/>
          <p:nvPr/>
        </p:nvPicPr>
        <p:blipFill>
          <a:blip r:embed="rId1"/>
          <a:stretch/>
        </p:blipFill>
        <p:spPr>
          <a:xfrm>
            <a:off x="323640" y="5378400"/>
            <a:ext cx="755640" cy="1028880"/>
          </a:xfrm>
          <a:prstGeom prst="rect">
            <a:avLst/>
          </a:prstGeom>
          <a:ln w="9360">
            <a:noFill/>
          </a:ln>
        </p:spPr>
      </p:pic>
      <p:pic>
        <p:nvPicPr>
          <p:cNvPr id="702" name="Grafik 5" descr=""/>
          <p:cNvPicPr/>
          <p:nvPr/>
        </p:nvPicPr>
        <p:blipFill>
          <a:blip r:embed="rId2"/>
          <a:stretch/>
        </p:blipFill>
        <p:spPr>
          <a:xfrm>
            <a:off x="245520" y="3960000"/>
            <a:ext cx="833760" cy="892440"/>
          </a:xfrm>
          <a:prstGeom prst="rect">
            <a:avLst/>
          </a:prstGeom>
          <a:ln w="9360">
            <a:noFill/>
          </a:ln>
        </p:spPr>
      </p:pic>
      <p:pic>
        <p:nvPicPr>
          <p:cNvPr id="703" name="" descr=""/>
          <p:cNvPicPr/>
          <p:nvPr/>
        </p:nvPicPr>
        <p:blipFill>
          <a:blip r:embed="rId3"/>
          <a:stretch/>
        </p:blipFill>
        <p:spPr>
          <a:xfrm>
            <a:off x="1368000" y="703800"/>
            <a:ext cx="8711280" cy="6207480"/>
          </a:xfrm>
          <a:prstGeom prst="rect">
            <a:avLst/>
          </a:prstGeom>
          <a:ln>
            <a:noFill/>
          </a:ln>
        </p:spPr>
      </p:pic>
      <p:sp>
        <p:nvSpPr>
          <p:cNvPr id="704" name="CustomShape 1"/>
          <p:cNvSpPr/>
          <p:nvPr/>
        </p:nvSpPr>
        <p:spPr>
          <a:xfrm>
            <a:off x="182520" y="1565280"/>
            <a:ext cx="3200040" cy="15037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3000"/>
              </a:lnSpc>
            </a:pPr>
            <a:r>
              <a:rPr b="1" lang="de-DE" sz="1800" spc="-1" strike="noStrike">
                <a:solidFill>
                  <a:srgbClr val="000000"/>
                </a:solidFill>
                <a:latin typeface="Eurostile ExtendedTwo"/>
                <a:ea typeface="DejaVu Sans"/>
              </a:rPr>
              <a:t>Europa 2023</a:t>
            </a:r>
            <a:br/>
            <a:br/>
            <a:r>
              <a:rPr b="0" lang="de-DE" sz="1600" spc="-1" strike="noStrike">
                <a:solidFill>
                  <a:srgbClr val="000000"/>
                </a:solidFill>
                <a:latin typeface="Eurostile ExtendedTwo"/>
                <a:ea typeface="DejaVu Sans"/>
              </a:rPr>
              <a:t>Über </a:t>
            </a:r>
            <a:r>
              <a:rPr b="1" lang="de-DE" sz="1600" spc="-1" strike="noStrike">
                <a:solidFill>
                  <a:srgbClr val="000000"/>
                </a:solidFill>
                <a:latin typeface="Eurostile ExtendedTwo"/>
                <a:ea typeface="DejaVu Sans"/>
              </a:rPr>
              <a:t>4.000</a:t>
            </a:r>
            <a:r>
              <a:rPr b="0" lang="de-DE" sz="1600" spc="-1" strike="noStrike">
                <a:solidFill>
                  <a:srgbClr val="000000"/>
                </a:solidFill>
                <a:latin typeface="Eurostile ExtendedTwo"/>
                <a:ea typeface="DejaVu Sans"/>
              </a:rPr>
              <a:t> CNG Tankstellen sind verfügbar!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endParaRPr b="0" lang="de-DE" sz="16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0" lang="de-DE" sz="1600" spc="-1" strike="noStrike">
                <a:solidFill>
                  <a:srgbClr val="000000"/>
                </a:solidFill>
                <a:latin typeface="Eurostile ExtendedTwo"/>
                <a:ea typeface="DejaVu Sans"/>
              </a:rPr>
              <a:t>App, Online, Navi und Karte</a:t>
            </a:r>
            <a:endParaRPr b="0" lang="de-DE" sz="1600" spc="-1" strike="noStrike">
              <a:latin typeface="Arial"/>
            </a:endParaRPr>
          </a:p>
        </p:txBody>
      </p:sp>
      <p:pic>
        <p:nvPicPr>
          <p:cNvPr id="705" name="" descr=""/>
          <p:cNvPicPr/>
          <p:nvPr/>
        </p:nvPicPr>
        <p:blipFill>
          <a:blip r:embed="rId4"/>
          <a:stretch/>
        </p:blipFill>
        <p:spPr>
          <a:xfrm>
            <a:off x="1181160" y="3744000"/>
            <a:ext cx="2202120" cy="2591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CustomShape 1"/>
          <p:cNvSpPr/>
          <p:nvPr/>
        </p:nvSpPr>
        <p:spPr>
          <a:xfrm>
            <a:off x="1512000" y="4283640"/>
            <a:ext cx="7054920" cy="1930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07" name="Grafik 2" descr=""/>
          <p:cNvPicPr/>
          <p:nvPr/>
        </p:nvPicPr>
        <p:blipFill>
          <a:blip r:embed="rId1"/>
          <a:stretch/>
        </p:blipFill>
        <p:spPr>
          <a:xfrm>
            <a:off x="0" y="900000"/>
            <a:ext cx="10056960" cy="5745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CustomShape 1"/>
          <p:cNvSpPr/>
          <p:nvPr/>
        </p:nvSpPr>
        <p:spPr>
          <a:xfrm>
            <a:off x="1119240" y="565200"/>
            <a:ext cx="8312040" cy="1619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 anchor="ctr">
            <a:noAutofit/>
          </a:bodyPr>
          <a:p>
            <a:pPr>
              <a:lnSpc>
                <a:spcPct val="100000"/>
              </a:lnSpc>
            </a:pPr>
            <a:r>
              <a:rPr b="1" lang="de-DE" sz="3600" spc="-1" strike="noStrike">
                <a:solidFill>
                  <a:srgbClr val="2f8ddb"/>
                </a:solidFill>
                <a:latin typeface="Arial"/>
                <a:ea typeface="DejaVu Sans"/>
              </a:rPr>
              <a:t>Ohne "Biogas" ist es nicht möglich!</a:t>
            </a:r>
            <a:endParaRPr b="0" lang="de-DE" sz="3600" spc="-1" strike="noStrike">
              <a:latin typeface="Arial"/>
            </a:endParaRPr>
          </a:p>
        </p:txBody>
      </p:sp>
      <p:pic>
        <p:nvPicPr>
          <p:cNvPr id="709" name="Grafik 3" descr=""/>
          <p:cNvPicPr/>
          <p:nvPr/>
        </p:nvPicPr>
        <p:blipFill>
          <a:blip r:embed="rId1"/>
          <a:stretch/>
        </p:blipFill>
        <p:spPr>
          <a:xfrm>
            <a:off x="503640" y="1716120"/>
            <a:ext cx="5233680" cy="2617920"/>
          </a:xfrm>
          <a:prstGeom prst="rect">
            <a:avLst/>
          </a:prstGeom>
          <a:ln w="9360">
            <a:noFill/>
          </a:ln>
        </p:spPr>
      </p:pic>
      <p:pic>
        <p:nvPicPr>
          <p:cNvPr id="710" name="Grafik 5" descr=""/>
          <p:cNvPicPr/>
          <p:nvPr/>
        </p:nvPicPr>
        <p:blipFill>
          <a:blip r:embed="rId2"/>
          <a:stretch/>
        </p:blipFill>
        <p:spPr>
          <a:xfrm>
            <a:off x="1080000" y="4653000"/>
            <a:ext cx="4619520" cy="2055960"/>
          </a:xfrm>
          <a:prstGeom prst="rect">
            <a:avLst/>
          </a:prstGeom>
          <a:ln w="9360">
            <a:noFill/>
          </a:ln>
        </p:spPr>
      </p:pic>
      <p:pic>
        <p:nvPicPr>
          <p:cNvPr id="711" name="Grafik 6" descr=""/>
          <p:cNvPicPr/>
          <p:nvPr/>
        </p:nvPicPr>
        <p:blipFill>
          <a:blip r:embed="rId3"/>
          <a:stretch/>
        </p:blipFill>
        <p:spPr>
          <a:xfrm>
            <a:off x="5699160" y="2017800"/>
            <a:ext cx="3156120" cy="4724640"/>
          </a:xfrm>
          <a:prstGeom prst="rect">
            <a:avLst/>
          </a:prstGeom>
          <a:ln w="9360">
            <a:noFill/>
          </a:ln>
        </p:spPr>
      </p:pic>
      <p:pic>
        <p:nvPicPr>
          <p:cNvPr id="712" name="Grafik 5" descr=""/>
          <p:cNvPicPr/>
          <p:nvPr/>
        </p:nvPicPr>
        <p:blipFill>
          <a:blip r:embed="rId4"/>
          <a:stretch/>
        </p:blipFill>
        <p:spPr>
          <a:xfrm>
            <a:off x="8910720" y="6161040"/>
            <a:ext cx="833760" cy="8924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10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" dur="10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" dur="10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CustomShape 1"/>
          <p:cNvSpPr/>
          <p:nvPr/>
        </p:nvSpPr>
        <p:spPr>
          <a:xfrm>
            <a:off x="1512000" y="4283640"/>
            <a:ext cx="7054920" cy="1930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14" name="Grafik 6" descr=""/>
          <p:cNvPicPr/>
          <p:nvPr/>
        </p:nvPicPr>
        <p:blipFill>
          <a:blip r:embed="rId1"/>
          <a:stretch/>
        </p:blipFill>
        <p:spPr>
          <a:xfrm>
            <a:off x="22320" y="1475640"/>
            <a:ext cx="10056960" cy="5572800"/>
          </a:xfrm>
          <a:prstGeom prst="rect">
            <a:avLst/>
          </a:prstGeom>
          <a:ln>
            <a:noFill/>
          </a:ln>
        </p:spPr>
      </p:pic>
      <p:sp>
        <p:nvSpPr>
          <p:cNvPr id="715" name="CustomShape 2"/>
          <p:cNvSpPr/>
          <p:nvPr/>
        </p:nvSpPr>
        <p:spPr>
          <a:xfrm>
            <a:off x="1224000" y="395640"/>
            <a:ext cx="8312040" cy="1619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 anchor="ctr">
            <a:noAutofit/>
          </a:bodyPr>
          <a:p>
            <a:pPr>
              <a:lnSpc>
                <a:spcPct val="93000"/>
              </a:lnSpc>
            </a:pPr>
            <a:r>
              <a:rPr b="1" lang="de-DE" sz="2400" spc="-1" strike="noStrike">
                <a:solidFill>
                  <a:srgbClr val="2f8ddb"/>
                </a:solidFill>
                <a:latin typeface="Arial"/>
                <a:ea typeface="DejaVu Sans"/>
              </a:rPr>
              <a:t>Lebenszyklus Analyse bei verschiedenen Kraftstoffen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Picture 1" descr=""/>
          <p:cNvPicPr/>
          <p:nvPr/>
        </p:nvPicPr>
        <p:blipFill>
          <a:blip r:embed="rId1"/>
          <a:stretch/>
        </p:blipFill>
        <p:spPr>
          <a:xfrm>
            <a:off x="360360" y="1546920"/>
            <a:ext cx="3958560" cy="2519640"/>
          </a:xfrm>
          <a:prstGeom prst="rect">
            <a:avLst/>
          </a:prstGeom>
          <a:ln w="9360">
            <a:noFill/>
          </a:ln>
        </p:spPr>
      </p:pic>
      <p:pic>
        <p:nvPicPr>
          <p:cNvPr id="717" name="Picture 2" descr=""/>
          <p:cNvPicPr/>
          <p:nvPr/>
        </p:nvPicPr>
        <p:blipFill>
          <a:blip r:embed="rId2"/>
          <a:stretch/>
        </p:blipFill>
        <p:spPr>
          <a:xfrm>
            <a:off x="5328360" y="3060720"/>
            <a:ext cx="4390560" cy="3418200"/>
          </a:xfrm>
          <a:prstGeom prst="rect">
            <a:avLst/>
          </a:prstGeom>
          <a:ln w="9360">
            <a:noFill/>
          </a:ln>
        </p:spPr>
      </p:pic>
      <p:sp>
        <p:nvSpPr>
          <p:cNvPr id="718" name="CustomShape 1"/>
          <p:cNvSpPr/>
          <p:nvPr/>
        </p:nvSpPr>
        <p:spPr>
          <a:xfrm>
            <a:off x="539640" y="874080"/>
            <a:ext cx="5038920" cy="600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0840" bIns="45000">
            <a:noAutofit/>
          </a:bodyPr>
          <a:p>
            <a:pPr algn="ct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</a:tabLst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Normale Tankstelle mit zusätzlicher „Quick Fill“ Erdgastankstelle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719" name="CustomShape 2"/>
          <p:cNvSpPr/>
          <p:nvPr/>
        </p:nvSpPr>
        <p:spPr>
          <a:xfrm>
            <a:off x="5580000" y="2627280"/>
            <a:ext cx="4210200" cy="344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0840" bIns="45000">
            <a:noAutofit/>
          </a:bodyPr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QUICK FILL ERDGASTANKSTELLE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720" name="Picture 5" descr=""/>
          <p:cNvPicPr/>
          <p:nvPr/>
        </p:nvPicPr>
        <p:blipFill>
          <a:blip r:embed="rId3"/>
          <a:stretch/>
        </p:blipFill>
        <p:spPr>
          <a:xfrm>
            <a:off x="503640" y="4319640"/>
            <a:ext cx="2813040" cy="2116440"/>
          </a:xfrm>
          <a:prstGeom prst="rect">
            <a:avLst/>
          </a:prstGeom>
          <a:ln w="9360">
            <a:noFill/>
          </a:ln>
        </p:spPr>
      </p:pic>
      <p:sp>
        <p:nvSpPr>
          <p:cNvPr id="721" name="CustomShape 3"/>
          <p:cNvSpPr/>
          <p:nvPr/>
        </p:nvSpPr>
        <p:spPr>
          <a:xfrm>
            <a:off x="3384000" y="4859280"/>
            <a:ext cx="1582560" cy="600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0840" bIns="45000">
            <a:noAutofit/>
          </a:bodyPr>
          <a:p>
            <a:pPr>
              <a:lnSpc>
                <a:spcPct val="93000"/>
              </a:lnSpc>
              <a:tabLst>
                <a:tab algn="l" pos="723960"/>
                <a:tab algn="l" pos="1447920"/>
              </a:tabLst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Füllpistole Verlustfrei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722" name="CustomShape 4"/>
          <p:cNvSpPr/>
          <p:nvPr/>
        </p:nvSpPr>
        <p:spPr>
          <a:xfrm>
            <a:off x="6480360" y="900000"/>
            <a:ext cx="3454920" cy="7182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57240" bIns="45000">
            <a:noAutofit/>
          </a:bodyPr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</a:tabLst>
            </a:pPr>
            <a:r>
              <a:rPr b="1" lang="de-DE" sz="1400" spc="-1" strike="noStrike">
                <a:solidFill>
                  <a:srgbClr val="000000"/>
                </a:solidFill>
                <a:latin typeface="Arial"/>
                <a:ea typeface="DejaVu Sans"/>
              </a:rPr>
              <a:t>Deutschland hat 14100 Tankstellen und 848 Erdgasankstellen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723" name="CustomShape 5"/>
          <p:cNvSpPr/>
          <p:nvPr/>
        </p:nvSpPr>
        <p:spPr>
          <a:xfrm>
            <a:off x="938520" y="2176920"/>
            <a:ext cx="2080800" cy="1188360"/>
          </a:xfrm>
          <a:prstGeom prst="ellipse">
            <a:avLst/>
          </a:prstGeom>
          <a:noFill/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Picture 1" descr=""/>
          <p:cNvPicPr/>
          <p:nvPr/>
        </p:nvPicPr>
        <p:blipFill>
          <a:blip r:embed="rId1"/>
          <a:stretch/>
        </p:blipFill>
        <p:spPr>
          <a:xfrm>
            <a:off x="503640" y="2411640"/>
            <a:ext cx="3958920" cy="3759840"/>
          </a:xfrm>
          <a:prstGeom prst="rect">
            <a:avLst/>
          </a:prstGeom>
          <a:ln w="9360">
            <a:noFill/>
          </a:ln>
        </p:spPr>
      </p:pic>
      <p:pic>
        <p:nvPicPr>
          <p:cNvPr id="725" name="Picture 2" descr=""/>
          <p:cNvPicPr/>
          <p:nvPr/>
        </p:nvPicPr>
        <p:blipFill>
          <a:blip r:embed="rId2"/>
          <a:stretch/>
        </p:blipFill>
        <p:spPr>
          <a:xfrm>
            <a:off x="5238360" y="2519280"/>
            <a:ext cx="4552920" cy="4032360"/>
          </a:xfrm>
          <a:prstGeom prst="rect">
            <a:avLst/>
          </a:prstGeom>
          <a:ln w="9360">
            <a:noFill/>
          </a:ln>
        </p:spPr>
      </p:pic>
      <p:sp>
        <p:nvSpPr>
          <p:cNvPr id="726" name="CustomShape 1"/>
          <p:cNvSpPr/>
          <p:nvPr/>
        </p:nvSpPr>
        <p:spPr>
          <a:xfrm>
            <a:off x="468360" y="1079640"/>
            <a:ext cx="3957840" cy="10425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4440" bIns="45000">
            <a:noAutofit/>
          </a:bodyPr>
          <a:p>
            <a:pPr algn="ct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</a:tabLst>
            </a:pPr>
            <a:r>
              <a:rPr b="1" lang="de-DE" sz="2200" spc="-1" strike="noStrike">
                <a:solidFill>
                  <a:srgbClr val="000000"/>
                </a:solidFill>
                <a:latin typeface="Arial"/>
                <a:ea typeface="DejaVu Sans"/>
              </a:rPr>
              <a:t>Zapfsäule für alle verschiedenen Kraftstoffe einschließlich Erdgas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727" name="CustomShape 2"/>
          <p:cNvSpPr/>
          <p:nvPr/>
        </p:nvSpPr>
        <p:spPr>
          <a:xfrm>
            <a:off x="5238360" y="1071360"/>
            <a:ext cx="4561560" cy="1338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4440" bIns="45000">
            <a:noAutofit/>
          </a:bodyPr>
          <a:p>
            <a:pPr algn="ct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r>
              <a:rPr b="1" lang="de-DE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de-DE" sz="2200" spc="-1" strike="noStrike">
                <a:solidFill>
                  <a:srgbClr val="000000"/>
                </a:solidFill>
                <a:latin typeface="Arial"/>
                <a:ea typeface="DejaVu Sans"/>
              </a:rPr>
              <a:t>Zapfsäule nur für Erdgas/Biomethan an der ersten deutschen Biomethan-Tankstelle in Jameln</a:t>
            </a:r>
            <a:endParaRPr b="0" lang="de-DE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Picture 1" descr=""/>
          <p:cNvPicPr/>
          <p:nvPr/>
        </p:nvPicPr>
        <p:blipFill>
          <a:blip r:embed="rId1"/>
          <a:stretch/>
        </p:blipFill>
        <p:spPr>
          <a:xfrm>
            <a:off x="360360" y="900000"/>
            <a:ext cx="4318200" cy="2878200"/>
          </a:xfrm>
          <a:prstGeom prst="rect">
            <a:avLst/>
          </a:prstGeom>
          <a:ln w="9360">
            <a:noFill/>
          </a:ln>
        </p:spPr>
      </p:pic>
      <p:pic>
        <p:nvPicPr>
          <p:cNvPr id="729" name="Picture 2" descr=""/>
          <p:cNvPicPr/>
          <p:nvPr/>
        </p:nvPicPr>
        <p:blipFill>
          <a:blip r:embed="rId2"/>
          <a:stretch/>
        </p:blipFill>
        <p:spPr>
          <a:xfrm>
            <a:off x="360360" y="4319640"/>
            <a:ext cx="4318200" cy="2338560"/>
          </a:xfrm>
          <a:prstGeom prst="rect">
            <a:avLst/>
          </a:prstGeom>
          <a:ln w="9360">
            <a:noFill/>
          </a:ln>
        </p:spPr>
      </p:pic>
      <p:pic>
        <p:nvPicPr>
          <p:cNvPr id="730" name="Picture 3" descr=""/>
          <p:cNvPicPr/>
          <p:nvPr/>
        </p:nvPicPr>
        <p:blipFill>
          <a:blip r:embed="rId3"/>
          <a:stretch/>
        </p:blipFill>
        <p:spPr>
          <a:xfrm>
            <a:off x="5221440" y="2700360"/>
            <a:ext cx="4497480" cy="3598920"/>
          </a:xfrm>
          <a:prstGeom prst="rect">
            <a:avLst/>
          </a:prstGeom>
          <a:ln w="9360">
            <a:noFill/>
          </a:ln>
        </p:spPr>
      </p:pic>
      <p:sp>
        <p:nvSpPr>
          <p:cNvPr id="731" name="CustomShape 1"/>
          <p:cNvSpPr/>
          <p:nvPr/>
        </p:nvSpPr>
        <p:spPr>
          <a:xfrm>
            <a:off x="5400720" y="849240"/>
            <a:ext cx="3778560" cy="768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6240" bIns="45000">
            <a:noAutofit/>
          </a:bodyPr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</a:tabLst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Biomethan Tankstelle KOMPOGAS Schweiz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732" name="CustomShape 2"/>
          <p:cNvSpPr/>
          <p:nvPr/>
        </p:nvSpPr>
        <p:spPr>
          <a:xfrm>
            <a:off x="5040360" y="1800360"/>
            <a:ext cx="4857840" cy="346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0840" bIns="45000">
            <a:noAutofit/>
          </a:bodyPr>
          <a:p>
            <a:pPr algn="ct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Biomethan aus Speiseresten</a:t>
            </a:r>
            <a:endParaRPr b="0" lang="de-DE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Picture 1" descr=""/>
          <p:cNvPicPr/>
          <p:nvPr/>
        </p:nvPicPr>
        <p:blipFill>
          <a:blip r:embed="rId1"/>
          <a:stretch/>
        </p:blipFill>
        <p:spPr>
          <a:xfrm>
            <a:off x="360360" y="1440000"/>
            <a:ext cx="2516400" cy="2157480"/>
          </a:xfrm>
          <a:prstGeom prst="rect">
            <a:avLst/>
          </a:prstGeom>
          <a:ln w="9360">
            <a:noFill/>
          </a:ln>
        </p:spPr>
      </p:pic>
      <p:pic>
        <p:nvPicPr>
          <p:cNvPr id="734" name="Picture 2" descr=""/>
          <p:cNvPicPr/>
          <p:nvPr/>
        </p:nvPicPr>
        <p:blipFill>
          <a:blip r:embed="rId2"/>
          <a:stretch/>
        </p:blipFill>
        <p:spPr>
          <a:xfrm>
            <a:off x="7380360" y="1440000"/>
            <a:ext cx="2517840" cy="2157480"/>
          </a:xfrm>
          <a:prstGeom prst="rect">
            <a:avLst/>
          </a:prstGeom>
          <a:ln w="9360">
            <a:noFill/>
          </a:ln>
        </p:spPr>
      </p:pic>
      <p:pic>
        <p:nvPicPr>
          <p:cNvPr id="735" name="Picture 3" descr=""/>
          <p:cNvPicPr/>
          <p:nvPr/>
        </p:nvPicPr>
        <p:blipFill>
          <a:blip r:embed="rId3"/>
          <a:stretch/>
        </p:blipFill>
        <p:spPr>
          <a:xfrm>
            <a:off x="360360" y="3960720"/>
            <a:ext cx="2516400" cy="2516400"/>
          </a:xfrm>
          <a:prstGeom prst="rect">
            <a:avLst/>
          </a:prstGeom>
          <a:ln w="9360">
            <a:noFill/>
          </a:ln>
        </p:spPr>
      </p:pic>
      <p:sp>
        <p:nvSpPr>
          <p:cNvPr id="736" name="CustomShape 1"/>
          <p:cNvSpPr/>
          <p:nvPr/>
        </p:nvSpPr>
        <p:spPr>
          <a:xfrm>
            <a:off x="539640" y="866160"/>
            <a:ext cx="9358560" cy="608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6240" bIns="45000">
            <a:noAutofit/>
          </a:bodyPr>
          <a:p>
            <a:pPr algn="ct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</a:tabLst>
            </a:pPr>
            <a:r>
              <a:rPr b="1" lang="de-DE" sz="24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Slow Fill </a:t>
            </a:r>
            <a:r>
              <a:rPr b="1" lang="de-DE" sz="24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Tankstelle für Privathaushalte, Büros und Firmenflotten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737" name="CustomShape 2"/>
          <p:cNvSpPr/>
          <p:nvPr/>
        </p:nvSpPr>
        <p:spPr>
          <a:xfrm>
            <a:off x="3060720" y="1646640"/>
            <a:ext cx="4140360" cy="4364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0840" bIns="45000">
            <a:noAutofit/>
          </a:bodyPr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Direkt verbunden mit CNG/Biomethan main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</a:tabLst>
            </a:pP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Integrierter Gaszähler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</a:tabLst>
            </a:pP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Umgebungstemperaturbereich 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-15 to + 50</a:t>
            </a:r>
            <a:r>
              <a:rPr b="1" lang="de-DE" sz="20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0</a:t>
            </a: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 C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</a:tabLst>
            </a:pP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Minimaler Eingangsdruck 0,02bar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</a:tabLst>
            </a:pP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Maximaler Eingangsdruck 0,2bar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</a:tabLst>
            </a:pP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</a:tabLst>
            </a:pPr>
            <a:endParaRPr b="0" lang="de-DE" sz="2000" spc="-1" strike="noStrike">
              <a:latin typeface="Arial"/>
            </a:endParaRPr>
          </a:p>
        </p:txBody>
      </p:sp>
      <p:pic>
        <p:nvPicPr>
          <p:cNvPr id="738" name="Picture 6" descr=""/>
          <p:cNvPicPr/>
          <p:nvPr/>
        </p:nvPicPr>
        <p:blipFill>
          <a:blip r:embed="rId4"/>
          <a:stretch/>
        </p:blipFill>
        <p:spPr>
          <a:xfrm>
            <a:off x="3224160" y="5508000"/>
            <a:ext cx="3530880" cy="1551240"/>
          </a:xfrm>
          <a:prstGeom prst="rect">
            <a:avLst/>
          </a:prstGeom>
          <a:ln w="9360">
            <a:noFill/>
          </a:ln>
        </p:spPr>
      </p:pic>
      <p:pic>
        <p:nvPicPr>
          <p:cNvPr id="739" name="Picture 7" descr=""/>
          <p:cNvPicPr/>
          <p:nvPr/>
        </p:nvPicPr>
        <p:blipFill>
          <a:blip r:embed="rId5"/>
          <a:stretch/>
        </p:blipFill>
        <p:spPr>
          <a:xfrm>
            <a:off x="7380360" y="3780000"/>
            <a:ext cx="2517840" cy="269892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CustomShape 1"/>
          <p:cNvSpPr/>
          <p:nvPr/>
        </p:nvSpPr>
        <p:spPr>
          <a:xfrm>
            <a:off x="213480" y="1347120"/>
            <a:ext cx="9828720" cy="484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93000"/>
              </a:lnSpc>
            </a:pPr>
            <a:r>
              <a:rPr b="1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Warum Biomethan und Grüne Gase ?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endParaRPr b="0" lang="de-DE" sz="2800" spc="-1" strike="noStrike">
              <a:latin typeface="Arial"/>
            </a:endParaRPr>
          </a:p>
          <a:p>
            <a:pPr marL="285840" indent="-284400">
              <a:lnSpc>
                <a:spcPct val="93000"/>
              </a:lnSpc>
              <a:buClr>
                <a:srgbClr val="000000"/>
              </a:buClr>
              <a:buFont typeface="Arial"/>
              <a:buChar char="•"/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Klimaschutz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endParaRPr b="0" lang="de-DE" sz="2000" spc="-1" strike="noStrike">
              <a:latin typeface="Arial"/>
            </a:endParaRPr>
          </a:p>
          <a:p>
            <a:pPr marL="285840" indent="-284400">
              <a:lnSpc>
                <a:spcPct val="93000"/>
              </a:lnSpc>
              <a:buClr>
                <a:srgbClr val="000000"/>
              </a:buClr>
              <a:buFont typeface="Arial"/>
              <a:buChar char="•"/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Dekarbonisierung und Entfossilisierung der Wirtschaft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endParaRPr b="0" lang="de-DE" sz="2000" spc="-1" strike="noStrike">
              <a:latin typeface="Arial"/>
            </a:endParaRPr>
          </a:p>
          <a:p>
            <a:pPr marL="285840" indent="-284400">
              <a:lnSpc>
                <a:spcPct val="93000"/>
              </a:lnSpc>
              <a:buClr>
                <a:srgbClr val="000000"/>
              </a:buClr>
              <a:buFont typeface="Arial"/>
              <a:buChar char="•"/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Ersatz von teuren fossilen Brennstoffen in entlegenen Gebieten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endParaRPr b="0" lang="de-DE" sz="2000" spc="-1" strike="noStrike">
              <a:latin typeface="Arial"/>
            </a:endParaRPr>
          </a:p>
          <a:p>
            <a:pPr marL="285840" indent="-284400">
              <a:lnSpc>
                <a:spcPct val="93000"/>
              </a:lnSpc>
              <a:buClr>
                <a:srgbClr val="000000"/>
              </a:buClr>
              <a:buFont typeface="Arial"/>
              <a:buChar char="•"/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Reduktion von lokalen Emissionen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- Über 90% CO2 Reduktion. Bei Gülle und Mist bis zu 202% möglich (RED 2).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- fast keine NOx und Partikelemissionen, keine SOx.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de-DE" sz="2000" spc="-1" strike="noStrike">
              <a:latin typeface="Arial"/>
            </a:endParaRPr>
          </a:p>
          <a:p>
            <a:pPr marL="285840" indent="-284400">
              <a:lnSpc>
                <a:spcPct val="93000"/>
              </a:lnSpc>
              <a:buClr>
                <a:srgbClr val="000000"/>
              </a:buClr>
              <a:buFont typeface="Arial"/>
              <a:buChar char="•"/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Sektoren-übergreifende Leistungen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- Power to Gas aus abgetrenntem CO2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- Biomethan aus Blüh- und Humusaufbauenden Pflanzen trägt 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zur Biodiversität bei</a:t>
            </a:r>
            <a:endParaRPr b="0" lang="de-DE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CustomShape 1"/>
          <p:cNvSpPr/>
          <p:nvPr/>
        </p:nvSpPr>
        <p:spPr>
          <a:xfrm>
            <a:off x="900000" y="1763640"/>
            <a:ext cx="8817120" cy="1528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9440" bIns="0">
            <a:noAutofit/>
          </a:bodyPr>
          <a:p>
            <a:pPr>
              <a:lnSpc>
                <a:spcPct val="93000"/>
              </a:lnSpc>
              <a:spcBef>
                <a:spcPts val="349"/>
              </a:spcBef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</a:tabLst>
            </a:pPr>
            <a:r>
              <a:rPr b="1" lang="de-DE" sz="2200" spc="-1" strike="noStrike">
                <a:solidFill>
                  <a:srgbClr val="000000"/>
                </a:solidFill>
                <a:latin typeface="Arial"/>
                <a:ea typeface="DejaVu Sans"/>
              </a:rPr>
              <a:t>Die EU hat sich das Ziel gesetzt, den Anteil von Biokraftstoffen und so genannten alternativen Kraftstoffen, einschließlich Erdgas, am Verkehrsaufkommen bis 2020 auf 10 bzw. 20 % zu erhöhen.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741" name="CustomShape 2"/>
          <p:cNvSpPr/>
          <p:nvPr/>
        </p:nvSpPr>
        <p:spPr>
          <a:xfrm>
            <a:off x="900000" y="1162440"/>
            <a:ext cx="4857840" cy="455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8040" bIns="45000">
            <a:noAutofit/>
          </a:bodyPr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</a:tabLst>
            </a:pPr>
            <a:r>
              <a:rPr b="1" lang="de-DE" sz="26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Bio-Treibstoff und Biomethan</a:t>
            </a:r>
            <a:endParaRPr b="0" lang="de-DE" sz="2600" spc="-1" strike="noStrike">
              <a:latin typeface="Arial"/>
            </a:endParaRPr>
          </a:p>
        </p:txBody>
      </p:sp>
      <p:sp>
        <p:nvSpPr>
          <p:cNvPr id="742" name="CustomShape 3"/>
          <p:cNvSpPr/>
          <p:nvPr/>
        </p:nvSpPr>
        <p:spPr>
          <a:xfrm>
            <a:off x="968400" y="2994120"/>
            <a:ext cx="8818560" cy="409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8040" bIns="45000">
            <a:noAutofit/>
          </a:bodyPr>
          <a:p>
            <a:pPr marL="216000" indent="-21492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"/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</a:tabLst>
            </a:pPr>
            <a:r>
              <a:rPr b="1" lang="de-DE" sz="26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Biomethan in Deutschland </a:t>
            </a:r>
            <a:endParaRPr b="0" lang="de-DE" sz="26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</a:tabLst>
            </a:pPr>
            <a:endParaRPr b="0" lang="de-DE" sz="2600" spc="-1" strike="noStrike">
              <a:latin typeface="Arial"/>
            </a:endParaRPr>
          </a:p>
          <a:p>
            <a:pPr marL="216000" indent="-21492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"/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</a:tabLst>
            </a:pPr>
            <a:r>
              <a:rPr b="1" lang="de-DE" sz="24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Das von der deutschen Regierung in 2007 gesetzte Ziel wurde aufgegeben</a:t>
            </a:r>
            <a:endParaRPr b="0" lang="de-DE" sz="2400" spc="-1" strike="noStrike">
              <a:latin typeface="Arial"/>
            </a:endParaRPr>
          </a:p>
          <a:p>
            <a:pPr marL="216000" indent="-21492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"/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</a:tabLst>
            </a:pPr>
            <a:r>
              <a:rPr b="1" lang="de-DE" sz="24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r>
              <a:rPr b="1" lang="de-DE" sz="24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2006 </a:t>
            </a:r>
            <a:r>
              <a:rPr b="1" lang="de-DE" sz="24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	</a:t>
            </a:r>
            <a:r>
              <a:rPr b="1" lang="de-DE" sz="24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0 Mrd. m3/a Biomethan</a:t>
            </a:r>
            <a:endParaRPr b="0" lang="de-DE" sz="2400" spc="-1" strike="noStrike">
              <a:latin typeface="Arial"/>
            </a:endParaRPr>
          </a:p>
          <a:p>
            <a:pPr marL="216000" indent="-214920">
              <a:lnSpc>
                <a:spcPct val="14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</a:tabLst>
            </a:pPr>
            <a:r>
              <a:rPr b="1" lang="de-DE" sz="24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r>
              <a:rPr b="1" lang="de-DE" sz="24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2009</a:t>
            </a:r>
            <a:r>
              <a:rPr b="1" lang="de-DE" sz="24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	</a:t>
            </a:r>
            <a:r>
              <a:rPr b="1" lang="de-DE" sz="24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0.18 Mrd m3/a Biomethan</a:t>
            </a:r>
            <a:endParaRPr b="0" lang="de-DE" sz="2400" spc="-1" strike="noStrike">
              <a:latin typeface="Arial"/>
            </a:endParaRPr>
          </a:p>
          <a:p>
            <a:pPr marL="216000" indent="-214920">
              <a:lnSpc>
                <a:spcPct val="14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</a:tabLst>
            </a:pPr>
            <a:r>
              <a:rPr b="1" lang="de-DE" sz="24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r>
              <a:rPr b="1" lang="de-DE" sz="24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2019 </a:t>
            </a:r>
            <a:r>
              <a:rPr b="1" lang="de-DE" sz="24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	</a:t>
            </a:r>
            <a:r>
              <a:rPr b="1" lang="de-DE" sz="24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1.19 Mrd m3/a Biomethan</a:t>
            </a:r>
            <a:endParaRPr b="0" lang="de-DE" sz="2400" spc="-1" strike="noStrike">
              <a:latin typeface="Arial"/>
            </a:endParaRPr>
          </a:p>
          <a:p>
            <a:pPr marL="216000" indent="-214920">
              <a:lnSpc>
                <a:spcPct val="14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</a:tabLst>
            </a:pPr>
            <a:r>
              <a:rPr b="1" lang="de-DE" sz="24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( aufgegebenes Ziel: 2020</a:t>
            </a:r>
            <a:r>
              <a:rPr b="1" lang="de-DE" sz="24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	</a:t>
            </a:r>
            <a:r>
              <a:rPr b="1" lang="de-DE" sz="24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6 Mrd m3/a Biomethan)</a:t>
            </a:r>
            <a:endParaRPr b="0" lang="de-DE" sz="2400" spc="-1" strike="noStrike">
              <a:latin typeface="Arial"/>
            </a:endParaRPr>
          </a:p>
          <a:p>
            <a:pPr marL="216000" indent="-214920">
              <a:lnSpc>
                <a:spcPct val="14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</a:tabLst>
            </a:pPr>
            <a:r>
              <a:rPr b="1" lang="de-DE" sz="24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( aufgegebenes Ziel: 2030</a:t>
            </a:r>
            <a:r>
              <a:rPr b="1" lang="de-DE" sz="24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	</a:t>
            </a:r>
            <a:r>
              <a:rPr b="1" lang="de-DE" sz="24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10 Mrd m3/a Biomethan)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743" name="CustomShape 4"/>
          <p:cNvSpPr/>
          <p:nvPr/>
        </p:nvSpPr>
        <p:spPr>
          <a:xfrm>
            <a:off x="6336360" y="4284000"/>
            <a:ext cx="3454920" cy="1109160"/>
          </a:xfrm>
          <a:prstGeom prst="rect">
            <a:avLst/>
          </a:prstGeom>
          <a:solidFill>
            <a:srgbClr val="ffff99"/>
          </a:solidFill>
          <a:ln w="381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3000"/>
              </a:lnSpc>
              <a:spcBef>
                <a:spcPts val="1199"/>
              </a:spcBef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Der Erdgasverbrauch in Deutschland liegt etwa bei 100 </a:t>
            </a:r>
            <a:r>
              <a:rPr b="1" lang="de-DE" sz="24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Mrd m3/a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de-DE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CustomShape 1"/>
          <p:cNvSpPr/>
          <p:nvPr/>
        </p:nvSpPr>
        <p:spPr>
          <a:xfrm>
            <a:off x="672840" y="1691640"/>
            <a:ext cx="9180000" cy="524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93000"/>
              </a:lnSpc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Biogasproduktion in Deutschland  </a:t>
            </a:r>
            <a:r>
              <a:rPr b="1" lang="de-DE" sz="2000" spc="-1" strike="noStrike">
                <a:solidFill>
                  <a:srgbClr val="ff0000"/>
                </a:solidFill>
                <a:latin typeface="Arial"/>
                <a:ea typeface="DejaVu Sans"/>
              </a:rPr>
              <a:t>ca. 90.000 GWh/a 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Jahr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2016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2017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2018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2019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Biomethan Produktion in GWh/a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Europa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17.264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19.903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22.787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26.000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Deutschland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9.257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9.838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10.018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9.800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ff0000"/>
                </a:solidFill>
                <a:latin typeface="Arial"/>
                <a:ea typeface="DejaVu Sans"/>
              </a:rPr>
              <a:t>ca. 1/2</a:t>
            </a:r>
            <a:r>
              <a:rPr b="1" lang="de-DE" sz="1800" spc="-1" strike="noStrike">
                <a:solidFill>
                  <a:srgbClr val="ff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ff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ff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ff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ff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ff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ff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ff0000"/>
                </a:solidFill>
                <a:latin typeface="Arial"/>
                <a:ea typeface="DejaVu Sans"/>
              </a:rPr>
              <a:t>	</a:t>
            </a:r>
            <a:r>
              <a:rPr b="1" lang="de-DE" sz="1800" spc="-1" strike="noStrike">
                <a:solidFill>
                  <a:srgbClr val="ff0000"/>
                </a:solidFill>
                <a:latin typeface="Arial"/>
                <a:ea typeface="DejaVu Sans"/>
              </a:rPr>
              <a:t>ca.1/3</a:t>
            </a:r>
            <a:r>
              <a:rPr b="1" lang="de-DE" sz="1800" spc="-1" strike="noStrike">
                <a:solidFill>
                  <a:srgbClr val="ff0000"/>
                </a:solidFill>
                <a:latin typeface="Arial"/>
                <a:ea typeface="DejaVu Sans"/>
              </a:rPr>
              <a:t>	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Ca. 1000 GWh Nutzung als Kraftstoff  =&gt; 10% (2021 steigend)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Ca. 500 GWh Nutzung zu Heizzwecken =&gt; 5%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Ca. 200 GWh zum Export in andere Länder =&gt; 2% 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Ca. 8.100 GWh zur Strom und Wärmeerzeugung im Biomethan BHKWs =&gt; 83%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745" name="CustomShape 2"/>
          <p:cNvSpPr/>
          <p:nvPr/>
        </p:nvSpPr>
        <p:spPr>
          <a:xfrm>
            <a:off x="2209680" y="900000"/>
            <a:ext cx="6138720" cy="48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93000"/>
              </a:lnSpc>
            </a:pPr>
            <a:r>
              <a:rPr b="1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Biomethannutzung in Deutschland </a:t>
            </a:r>
            <a:endParaRPr b="0" lang="de-DE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6" name="Group 1"/>
          <p:cNvGrpSpPr/>
          <p:nvPr/>
        </p:nvGrpSpPr>
        <p:grpSpPr>
          <a:xfrm>
            <a:off x="119160" y="208080"/>
            <a:ext cx="9960120" cy="7026480"/>
            <a:chOff x="119160" y="208080"/>
            <a:chExt cx="9960120" cy="7026480"/>
          </a:xfrm>
        </p:grpSpPr>
        <p:pic>
          <p:nvPicPr>
            <p:cNvPr id="747" name="Picture 2" descr="000_0003"/>
            <p:cNvPicPr/>
            <p:nvPr/>
          </p:nvPicPr>
          <p:blipFill>
            <a:blip r:embed="rId1"/>
            <a:stretch/>
          </p:blipFill>
          <p:spPr>
            <a:xfrm>
              <a:off x="992160" y="5605560"/>
              <a:ext cx="1839960" cy="1309680"/>
            </a:xfrm>
            <a:prstGeom prst="rect">
              <a:avLst/>
            </a:prstGeom>
            <a:ln w="19080">
              <a:solidFill>
                <a:srgbClr val="000000"/>
              </a:solidFill>
              <a:miter/>
            </a:ln>
          </p:spPr>
        </p:pic>
        <p:pic>
          <p:nvPicPr>
            <p:cNvPr id="748" name="Picture 3" descr="000_0005"/>
            <p:cNvPicPr/>
            <p:nvPr/>
          </p:nvPicPr>
          <p:blipFill>
            <a:blip r:embed="rId2"/>
            <a:stretch/>
          </p:blipFill>
          <p:spPr>
            <a:xfrm>
              <a:off x="2579760" y="843120"/>
              <a:ext cx="1874880" cy="1249560"/>
            </a:xfrm>
            <a:prstGeom prst="rect">
              <a:avLst/>
            </a:prstGeom>
            <a:ln w="19080">
              <a:solidFill>
                <a:srgbClr val="000000"/>
              </a:solidFill>
              <a:miter/>
            </a:ln>
          </p:spPr>
        </p:pic>
        <p:pic>
          <p:nvPicPr>
            <p:cNvPr id="749" name="Picture 4" descr="000_0010"/>
            <p:cNvPicPr/>
            <p:nvPr/>
          </p:nvPicPr>
          <p:blipFill>
            <a:blip r:embed="rId3"/>
            <a:stretch/>
          </p:blipFill>
          <p:spPr>
            <a:xfrm>
              <a:off x="4881600" y="843120"/>
              <a:ext cx="1889280" cy="1260720"/>
            </a:xfrm>
            <a:prstGeom prst="rect">
              <a:avLst/>
            </a:prstGeom>
            <a:ln w="19080">
              <a:solidFill>
                <a:srgbClr val="000000"/>
              </a:solidFill>
              <a:miter/>
            </a:ln>
          </p:spPr>
        </p:pic>
        <p:pic>
          <p:nvPicPr>
            <p:cNvPr id="750" name="Picture 5" descr="000_0013"/>
            <p:cNvPicPr/>
            <p:nvPr/>
          </p:nvPicPr>
          <p:blipFill>
            <a:blip r:embed="rId4"/>
            <a:stretch/>
          </p:blipFill>
          <p:spPr>
            <a:xfrm>
              <a:off x="7659720" y="2589120"/>
              <a:ext cx="1890720" cy="1258920"/>
            </a:xfrm>
            <a:prstGeom prst="rect">
              <a:avLst/>
            </a:prstGeom>
            <a:ln w="19080">
              <a:solidFill>
                <a:srgbClr val="000000"/>
              </a:solidFill>
              <a:miter/>
            </a:ln>
          </p:spPr>
        </p:pic>
        <p:pic>
          <p:nvPicPr>
            <p:cNvPr id="751" name="Picture 6" descr="000_0014"/>
            <p:cNvPicPr/>
            <p:nvPr/>
          </p:nvPicPr>
          <p:blipFill>
            <a:blip r:embed="rId5"/>
            <a:stretch/>
          </p:blipFill>
          <p:spPr>
            <a:xfrm>
              <a:off x="7262640" y="843120"/>
              <a:ext cx="1890720" cy="1258920"/>
            </a:xfrm>
            <a:prstGeom prst="rect">
              <a:avLst/>
            </a:prstGeom>
            <a:ln w="19080">
              <a:solidFill>
                <a:srgbClr val="000000"/>
              </a:solidFill>
              <a:miter/>
            </a:ln>
          </p:spPr>
        </p:pic>
        <p:pic>
          <p:nvPicPr>
            <p:cNvPr id="752" name="Picture 7" descr="000_0021"/>
            <p:cNvPicPr/>
            <p:nvPr/>
          </p:nvPicPr>
          <p:blipFill>
            <a:blip r:embed="rId6"/>
            <a:stretch/>
          </p:blipFill>
          <p:spPr>
            <a:xfrm>
              <a:off x="5545080" y="2556000"/>
              <a:ext cx="1743120" cy="2619360"/>
            </a:xfrm>
            <a:prstGeom prst="rect">
              <a:avLst/>
            </a:prstGeom>
            <a:ln w="19080">
              <a:solidFill>
                <a:srgbClr val="000000"/>
              </a:solidFill>
              <a:miter/>
            </a:ln>
          </p:spPr>
        </p:pic>
        <p:pic>
          <p:nvPicPr>
            <p:cNvPr id="753" name="Picture 8" descr="000_0020"/>
            <p:cNvPicPr/>
            <p:nvPr/>
          </p:nvPicPr>
          <p:blipFill>
            <a:blip r:embed="rId7"/>
            <a:stretch/>
          </p:blipFill>
          <p:spPr>
            <a:xfrm>
              <a:off x="3056040" y="2589120"/>
              <a:ext cx="1890720" cy="1258920"/>
            </a:xfrm>
            <a:prstGeom prst="rect">
              <a:avLst/>
            </a:prstGeom>
            <a:ln w="19080">
              <a:solidFill>
                <a:srgbClr val="000000"/>
              </a:solidFill>
              <a:miter/>
            </a:ln>
          </p:spPr>
        </p:pic>
        <p:pic>
          <p:nvPicPr>
            <p:cNvPr id="754" name="Picture 9" descr="000_0019"/>
            <p:cNvPicPr/>
            <p:nvPr/>
          </p:nvPicPr>
          <p:blipFill>
            <a:blip r:embed="rId8"/>
            <a:stretch/>
          </p:blipFill>
          <p:spPr>
            <a:xfrm>
              <a:off x="1230480" y="2589120"/>
              <a:ext cx="1268640" cy="1665360"/>
            </a:xfrm>
            <a:prstGeom prst="rect">
              <a:avLst/>
            </a:prstGeom>
            <a:ln w="19080">
              <a:solidFill>
                <a:srgbClr val="000000"/>
              </a:solidFill>
              <a:miter/>
            </a:ln>
          </p:spPr>
        </p:pic>
        <p:pic>
          <p:nvPicPr>
            <p:cNvPr id="755" name="Picture 10" descr="000_0022"/>
            <p:cNvPicPr/>
            <p:nvPr/>
          </p:nvPicPr>
          <p:blipFill>
            <a:blip r:embed="rId9"/>
            <a:stretch/>
          </p:blipFill>
          <p:spPr>
            <a:xfrm>
              <a:off x="3294000" y="4811760"/>
              <a:ext cx="1613160" cy="2422800"/>
            </a:xfrm>
            <a:prstGeom prst="rect">
              <a:avLst/>
            </a:prstGeom>
            <a:ln w="19080">
              <a:solidFill>
                <a:srgbClr val="000000"/>
              </a:solidFill>
              <a:miter/>
            </a:ln>
          </p:spPr>
        </p:pic>
        <p:pic>
          <p:nvPicPr>
            <p:cNvPr id="756" name="Picture 11" descr="Laubenheim_Einspeisung1"/>
            <p:cNvPicPr/>
            <p:nvPr/>
          </p:nvPicPr>
          <p:blipFill>
            <a:blip r:embed="rId10"/>
            <a:stretch/>
          </p:blipFill>
          <p:spPr>
            <a:xfrm>
              <a:off x="5437080" y="5605560"/>
              <a:ext cx="1903680" cy="1425600"/>
            </a:xfrm>
            <a:prstGeom prst="rect">
              <a:avLst/>
            </a:prstGeom>
            <a:ln w="19080">
              <a:solidFill>
                <a:srgbClr val="000000"/>
              </a:solidFill>
              <a:miter/>
            </a:ln>
          </p:spPr>
        </p:pic>
        <p:sp>
          <p:nvSpPr>
            <p:cNvPr id="757" name="CustomShape 2"/>
            <p:cNvSpPr/>
            <p:nvPr/>
          </p:nvSpPr>
          <p:spPr>
            <a:xfrm>
              <a:off x="357120" y="1160640"/>
              <a:ext cx="1744920" cy="395280"/>
            </a:xfrm>
            <a:prstGeom prst="rect">
              <a:avLst/>
            </a:prstGeom>
            <a:gradFill rotWithShape="0">
              <a:gsLst>
                <a:gs pos="0">
                  <a:srgbClr val="800080"/>
                </a:gs>
                <a:gs pos="100000">
                  <a:srgbClr val="66ff33"/>
                </a:gs>
              </a:gsLst>
              <a:lin ang="5400000"/>
            </a:gradFill>
            <a:ln w="3816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100800" rIns="100800" tIns="50400" bIns="504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en-US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Floor scale 50 To</a:t>
              </a:r>
              <a:endParaRPr b="0" lang="de-DE" sz="1300" spc="-1" strike="noStrike">
                <a:latin typeface="Arial"/>
              </a:endParaRPr>
            </a:p>
          </p:txBody>
        </p:sp>
        <p:sp>
          <p:nvSpPr>
            <p:cNvPr id="758" name="Line 3"/>
            <p:cNvSpPr/>
            <p:nvPr/>
          </p:nvSpPr>
          <p:spPr>
            <a:xfrm>
              <a:off x="2103120" y="1397880"/>
              <a:ext cx="476280" cy="0"/>
            </a:xfrm>
            <a:prstGeom prst="line">
              <a:avLst/>
            </a:prstGeom>
            <a:ln w="38160">
              <a:solidFill>
                <a:schemeClr val="folHlink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9" name="Line 4"/>
            <p:cNvSpPr/>
            <p:nvPr/>
          </p:nvSpPr>
          <p:spPr>
            <a:xfrm>
              <a:off x="4483080" y="1397880"/>
              <a:ext cx="398160" cy="0"/>
            </a:xfrm>
            <a:prstGeom prst="line">
              <a:avLst/>
            </a:prstGeom>
            <a:ln w="38160">
              <a:solidFill>
                <a:schemeClr val="folHlink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0" name="Line 5"/>
            <p:cNvSpPr/>
            <p:nvPr/>
          </p:nvSpPr>
          <p:spPr>
            <a:xfrm>
              <a:off x="6786360" y="1794960"/>
              <a:ext cx="476280" cy="0"/>
            </a:xfrm>
            <a:prstGeom prst="line">
              <a:avLst/>
            </a:prstGeom>
            <a:ln w="38160">
              <a:solidFill>
                <a:schemeClr val="folHlink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1" name="CustomShape 6"/>
            <p:cNvSpPr/>
            <p:nvPr/>
          </p:nvSpPr>
          <p:spPr>
            <a:xfrm>
              <a:off x="7772400" y="1630440"/>
              <a:ext cx="1109880" cy="43524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00800" rIns="100800" tIns="50400" bIns="50400">
              <a:spAutoFit/>
            </a:bodyPr>
            <a:p>
              <a:pPr>
                <a:lnSpc>
                  <a:spcPct val="100000"/>
                </a:lnSpc>
                <a:spcBef>
                  <a:spcPts val="550"/>
                </a:spcBef>
              </a:pPr>
              <a:r>
                <a:rPr b="1" lang="en-US" sz="11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Rührwerke (vertical)</a:t>
              </a:r>
              <a:endParaRPr b="0" lang="de-DE" sz="1100" spc="-1" strike="noStrike">
                <a:latin typeface="Arial"/>
              </a:endParaRPr>
            </a:p>
          </p:txBody>
        </p:sp>
        <p:sp>
          <p:nvSpPr>
            <p:cNvPr id="762" name="Line 7"/>
            <p:cNvSpPr/>
            <p:nvPr/>
          </p:nvSpPr>
          <p:spPr>
            <a:xfrm>
              <a:off x="8611920" y="1318680"/>
              <a:ext cx="795600" cy="0"/>
            </a:xfrm>
            <a:prstGeom prst="line">
              <a:avLst/>
            </a:prstGeom>
            <a:ln w="28440">
              <a:solidFill>
                <a:srgbClr val="ffcc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3" name="Line 8"/>
            <p:cNvSpPr/>
            <p:nvPr/>
          </p:nvSpPr>
          <p:spPr>
            <a:xfrm>
              <a:off x="9407520" y="1318680"/>
              <a:ext cx="0" cy="1111320"/>
            </a:xfrm>
            <a:prstGeom prst="line">
              <a:avLst/>
            </a:prstGeom>
            <a:ln w="28440">
              <a:solidFill>
                <a:srgbClr val="ffcc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4" name="Line 9"/>
            <p:cNvSpPr/>
            <p:nvPr/>
          </p:nvSpPr>
          <p:spPr>
            <a:xfrm flipH="1">
              <a:off x="7024680" y="2430000"/>
              <a:ext cx="2382840" cy="0"/>
            </a:xfrm>
            <a:prstGeom prst="line">
              <a:avLst/>
            </a:prstGeom>
            <a:ln w="28440">
              <a:solidFill>
                <a:srgbClr val="ffcc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5" name="Line 10"/>
            <p:cNvSpPr/>
            <p:nvPr/>
          </p:nvSpPr>
          <p:spPr>
            <a:xfrm>
              <a:off x="7024680" y="2430000"/>
              <a:ext cx="0" cy="2143080"/>
            </a:xfrm>
            <a:prstGeom prst="line">
              <a:avLst/>
            </a:prstGeom>
            <a:ln w="28440">
              <a:solidFill>
                <a:srgbClr val="ffcc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6" name="Line 11"/>
            <p:cNvSpPr/>
            <p:nvPr/>
          </p:nvSpPr>
          <p:spPr>
            <a:xfrm flipH="1">
              <a:off x="2022120" y="4573080"/>
              <a:ext cx="5002560" cy="0"/>
            </a:xfrm>
            <a:prstGeom prst="line">
              <a:avLst/>
            </a:prstGeom>
            <a:ln w="28440">
              <a:solidFill>
                <a:srgbClr val="ffcc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7" name="Line 12"/>
            <p:cNvSpPr/>
            <p:nvPr/>
          </p:nvSpPr>
          <p:spPr>
            <a:xfrm>
              <a:off x="2022120" y="4573080"/>
              <a:ext cx="0" cy="1031760"/>
            </a:xfrm>
            <a:prstGeom prst="line">
              <a:avLst/>
            </a:prstGeom>
            <a:ln w="28440">
              <a:solidFill>
                <a:srgbClr val="ffcc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8" name="Line 13"/>
            <p:cNvSpPr/>
            <p:nvPr/>
          </p:nvSpPr>
          <p:spPr>
            <a:xfrm>
              <a:off x="2817720" y="6001920"/>
              <a:ext cx="476280" cy="0"/>
            </a:xfrm>
            <a:prstGeom prst="line">
              <a:avLst/>
            </a:prstGeom>
            <a:ln w="28440">
              <a:solidFill>
                <a:srgbClr val="ffcc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9" name="Line 14"/>
            <p:cNvSpPr/>
            <p:nvPr/>
          </p:nvSpPr>
          <p:spPr>
            <a:xfrm>
              <a:off x="4960800" y="6160680"/>
              <a:ext cx="476280" cy="0"/>
            </a:xfrm>
            <a:prstGeom prst="line">
              <a:avLst/>
            </a:prstGeom>
            <a:ln w="57240">
              <a:solidFill>
                <a:srgbClr val="ffff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0" name="Line 15"/>
            <p:cNvSpPr/>
            <p:nvPr/>
          </p:nvSpPr>
          <p:spPr>
            <a:xfrm>
              <a:off x="7341840" y="6557400"/>
              <a:ext cx="555840" cy="0"/>
            </a:xfrm>
            <a:prstGeom prst="line">
              <a:avLst/>
            </a:prstGeom>
            <a:ln w="57240">
              <a:solidFill>
                <a:srgbClr val="ffff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1" name="Line 16"/>
            <p:cNvSpPr/>
            <p:nvPr/>
          </p:nvSpPr>
          <p:spPr>
            <a:xfrm flipH="1">
              <a:off x="1387440" y="5206320"/>
              <a:ext cx="1906560" cy="0"/>
            </a:xfrm>
            <a:prstGeom prst="line">
              <a:avLst/>
            </a:prstGeom>
            <a:ln w="28440">
              <a:solidFill>
                <a:srgbClr val="66ff33"/>
              </a:solidFill>
              <a:prstDash val="sysDot"/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2" name="Line 17"/>
            <p:cNvSpPr/>
            <p:nvPr/>
          </p:nvSpPr>
          <p:spPr>
            <a:xfrm>
              <a:off x="1387440" y="5206320"/>
              <a:ext cx="0" cy="954720"/>
            </a:xfrm>
            <a:prstGeom prst="line">
              <a:avLst/>
            </a:prstGeom>
            <a:ln w="28440">
              <a:solidFill>
                <a:srgbClr val="66ff33"/>
              </a:solidFill>
              <a:prstDash val="sysDot"/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3" name="Line 18"/>
            <p:cNvSpPr/>
            <p:nvPr/>
          </p:nvSpPr>
          <p:spPr>
            <a:xfrm flipV="1">
              <a:off x="1230120" y="4652280"/>
              <a:ext cx="0" cy="1508400"/>
            </a:xfrm>
            <a:prstGeom prst="line">
              <a:avLst/>
            </a:prstGeom>
            <a:ln w="28440">
              <a:solidFill>
                <a:srgbClr val="ff6600"/>
              </a:solidFill>
              <a:prstDash val="sysDot"/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4" name="Line 19"/>
            <p:cNvSpPr/>
            <p:nvPr/>
          </p:nvSpPr>
          <p:spPr>
            <a:xfrm>
              <a:off x="1230120" y="4652280"/>
              <a:ext cx="396720" cy="0"/>
            </a:xfrm>
            <a:prstGeom prst="line">
              <a:avLst/>
            </a:prstGeom>
            <a:ln w="28440">
              <a:solidFill>
                <a:srgbClr val="ff6600"/>
              </a:solidFill>
              <a:prstDash val="sysDot"/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5" name="Line 20"/>
            <p:cNvSpPr/>
            <p:nvPr/>
          </p:nvSpPr>
          <p:spPr>
            <a:xfrm flipV="1">
              <a:off x="1626840" y="4255560"/>
              <a:ext cx="0" cy="396720"/>
            </a:xfrm>
            <a:prstGeom prst="line">
              <a:avLst/>
            </a:prstGeom>
            <a:ln w="28440">
              <a:solidFill>
                <a:srgbClr val="ff6600"/>
              </a:solidFill>
              <a:prstDash val="sysDot"/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6" name="Line 21"/>
            <p:cNvSpPr/>
            <p:nvPr/>
          </p:nvSpPr>
          <p:spPr>
            <a:xfrm flipV="1">
              <a:off x="1784160" y="2191680"/>
              <a:ext cx="0" cy="397080"/>
            </a:xfrm>
            <a:prstGeom prst="line">
              <a:avLst/>
            </a:prstGeom>
            <a:ln w="28440">
              <a:solidFill>
                <a:srgbClr val="ff0066"/>
              </a:solidFill>
              <a:prstDash val="dash"/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7" name="Line 22"/>
            <p:cNvSpPr/>
            <p:nvPr/>
          </p:nvSpPr>
          <p:spPr>
            <a:xfrm>
              <a:off x="1784160" y="2191680"/>
              <a:ext cx="4129200" cy="0"/>
            </a:xfrm>
            <a:prstGeom prst="line">
              <a:avLst/>
            </a:prstGeom>
            <a:ln w="28440">
              <a:solidFill>
                <a:srgbClr val="ff0066"/>
              </a:solidFill>
              <a:prstDash val="dash"/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8" name="Line 23"/>
            <p:cNvSpPr/>
            <p:nvPr/>
          </p:nvSpPr>
          <p:spPr>
            <a:xfrm>
              <a:off x="5913360" y="2191680"/>
              <a:ext cx="0" cy="555840"/>
            </a:xfrm>
            <a:prstGeom prst="line">
              <a:avLst/>
            </a:prstGeom>
            <a:ln w="28440">
              <a:solidFill>
                <a:srgbClr val="ff0066"/>
              </a:solidFill>
              <a:prstDash val="dash"/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9" name="Line 24"/>
            <p:cNvSpPr/>
            <p:nvPr/>
          </p:nvSpPr>
          <p:spPr>
            <a:xfrm flipV="1">
              <a:off x="6865920" y="2271240"/>
              <a:ext cx="0" cy="476280"/>
            </a:xfrm>
            <a:prstGeom prst="line">
              <a:avLst/>
            </a:prstGeom>
            <a:ln w="28440">
              <a:solidFill>
                <a:srgbClr val="ff0066"/>
              </a:solidFill>
              <a:prstDash val="dash"/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0" name="Line 25"/>
            <p:cNvSpPr/>
            <p:nvPr/>
          </p:nvSpPr>
          <p:spPr>
            <a:xfrm>
              <a:off x="6865920" y="2272680"/>
              <a:ext cx="1666800" cy="0"/>
            </a:xfrm>
            <a:prstGeom prst="line">
              <a:avLst/>
            </a:prstGeom>
            <a:ln w="28440">
              <a:solidFill>
                <a:srgbClr val="ff0066"/>
              </a:solidFill>
              <a:prstDash val="dash"/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1" name="Line 26"/>
            <p:cNvSpPr/>
            <p:nvPr/>
          </p:nvSpPr>
          <p:spPr>
            <a:xfrm>
              <a:off x="5913360" y="2747520"/>
              <a:ext cx="952560" cy="0"/>
            </a:xfrm>
            <a:prstGeom prst="line">
              <a:avLst/>
            </a:prstGeom>
            <a:ln w="28440">
              <a:solidFill>
                <a:srgbClr val="ff0066"/>
              </a:solidFill>
              <a:prstDash val="dash"/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2" name="Line 27"/>
            <p:cNvSpPr/>
            <p:nvPr/>
          </p:nvSpPr>
          <p:spPr>
            <a:xfrm flipV="1">
              <a:off x="8532720" y="1953720"/>
              <a:ext cx="0" cy="317520"/>
            </a:xfrm>
            <a:prstGeom prst="line">
              <a:avLst/>
            </a:prstGeom>
            <a:ln w="28440">
              <a:solidFill>
                <a:srgbClr val="ff0066"/>
              </a:solidFill>
              <a:prstDash val="dash"/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3" name="Line 28"/>
            <p:cNvSpPr/>
            <p:nvPr/>
          </p:nvSpPr>
          <p:spPr>
            <a:xfrm>
              <a:off x="7819920" y="2271240"/>
              <a:ext cx="0" cy="476280"/>
            </a:xfrm>
            <a:prstGeom prst="line">
              <a:avLst/>
            </a:prstGeom>
            <a:ln w="28440">
              <a:solidFill>
                <a:srgbClr val="ff0066"/>
              </a:solidFill>
              <a:prstDash val="dash"/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4" name="Line 29"/>
            <p:cNvSpPr/>
            <p:nvPr/>
          </p:nvSpPr>
          <p:spPr>
            <a:xfrm flipV="1">
              <a:off x="4167000" y="3541320"/>
              <a:ext cx="0" cy="1031760"/>
            </a:xfrm>
            <a:prstGeom prst="line">
              <a:avLst/>
            </a:prstGeom>
            <a:ln w="28440">
              <a:solidFill>
                <a:srgbClr val="ffcc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5" name="Line 30"/>
            <p:cNvSpPr/>
            <p:nvPr/>
          </p:nvSpPr>
          <p:spPr>
            <a:xfrm flipV="1">
              <a:off x="4802040" y="2191680"/>
              <a:ext cx="0" cy="476280"/>
            </a:xfrm>
            <a:prstGeom prst="line">
              <a:avLst/>
            </a:prstGeom>
            <a:ln w="28440">
              <a:solidFill>
                <a:srgbClr val="ff0066"/>
              </a:solidFill>
              <a:prstDash val="dash"/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6" name="CustomShape 31"/>
            <p:cNvSpPr/>
            <p:nvPr/>
          </p:nvSpPr>
          <p:spPr>
            <a:xfrm>
              <a:off x="3294000" y="2747880"/>
              <a:ext cx="1187640" cy="26784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00800" rIns="100800" tIns="50400" bIns="50400">
              <a:spAutoFit/>
            </a:bodyPr>
            <a:p>
              <a:pPr>
                <a:lnSpc>
                  <a:spcPct val="100000"/>
                </a:lnSpc>
                <a:spcBef>
                  <a:spcPts val="550"/>
                </a:spcBef>
              </a:pPr>
              <a:r>
                <a:rPr b="1" lang="en-US" sz="11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CHP</a:t>
              </a:r>
              <a:endParaRPr b="0" lang="de-DE" sz="1100" spc="-1" strike="noStrike">
                <a:latin typeface="Arial"/>
              </a:endParaRPr>
            </a:p>
          </p:txBody>
        </p:sp>
        <p:sp>
          <p:nvSpPr>
            <p:cNvPr id="787" name="CustomShape 32"/>
            <p:cNvSpPr/>
            <p:nvPr/>
          </p:nvSpPr>
          <p:spPr>
            <a:xfrm>
              <a:off x="8413920" y="1001880"/>
              <a:ext cx="1665360" cy="26784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00800" rIns="100800" tIns="50400" bIns="50400">
              <a:spAutoFit/>
            </a:bodyPr>
            <a:p>
              <a:pPr>
                <a:lnSpc>
                  <a:spcPct val="100000"/>
                </a:lnSpc>
                <a:spcBef>
                  <a:spcPts val="550"/>
                </a:spcBef>
              </a:pPr>
              <a:r>
                <a:rPr b="1" lang="en-US" sz="11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Rohes biogas 45 </a:t>
              </a:r>
              <a:r>
                <a:rPr b="1" lang="en-US" sz="1100" spc="-1" strike="noStrike" baseline="30000">
                  <a:solidFill>
                    <a:srgbClr val="000000"/>
                  </a:solidFill>
                  <a:latin typeface="Arial"/>
                  <a:ea typeface="DejaVu Sans"/>
                </a:rPr>
                <a:t>0</a:t>
              </a:r>
              <a:r>
                <a:rPr b="1" lang="en-US" sz="11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C</a:t>
              </a:r>
              <a:endParaRPr b="0" lang="de-DE" sz="1100" spc="-1" strike="noStrike">
                <a:latin typeface="Arial"/>
              </a:endParaRPr>
            </a:p>
          </p:txBody>
        </p:sp>
        <p:sp>
          <p:nvSpPr>
            <p:cNvPr id="788" name="CustomShape 33"/>
            <p:cNvSpPr/>
            <p:nvPr/>
          </p:nvSpPr>
          <p:spPr>
            <a:xfrm>
              <a:off x="5437080" y="4255920"/>
              <a:ext cx="1665360" cy="26784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00800" rIns="100800" tIns="50400" bIns="50400">
              <a:spAutoFit/>
            </a:bodyPr>
            <a:p>
              <a:pPr>
                <a:lnSpc>
                  <a:spcPct val="100000"/>
                </a:lnSpc>
                <a:spcBef>
                  <a:spcPts val="550"/>
                </a:spcBef>
              </a:pPr>
              <a:r>
                <a:rPr b="1" lang="en-US" sz="11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Rohes biogas 17</a:t>
              </a:r>
              <a:r>
                <a:rPr b="1" lang="en-US" sz="1100" spc="-1" strike="noStrike" baseline="30000">
                  <a:solidFill>
                    <a:srgbClr val="ffffff"/>
                  </a:solidFill>
                  <a:latin typeface="Arial"/>
                  <a:ea typeface="DejaVu Sans"/>
                </a:rPr>
                <a:t>0</a:t>
              </a:r>
              <a:r>
                <a:rPr b="1" lang="en-US" sz="11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 C</a:t>
              </a:r>
              <a:endParaRPr b="0" lang="de-DE" sz="1100" spc="-1" strike="noStrike">
                <a:latin typeface="Arial"/>
              </a:endParaRPr>
            </a:p>
          </p:txBody>
        </p:sp>
        <p:sp>
          <p:nvSpPr>
            <p:cNvPr id="789" name="CustomShape 34"/>
            <p:cNvSpPr/>
            <p:nvPr/>
          </p:nvSpPr>
          <p:spPr>
            <a:xfrm>
              <a:off x="2658960" y="1668600"/>
              <a:ext cx="1822680" cy="43524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00800" rIns="100800" tIns="50400" bIns="50400">
              <a:spAutoFit/>
            </a:bodyPr>
            <a:p>
              <a:pPr>
                <a:lnSpc>
                  <a:spcPct val="100000"/>
                </a:lnSpc>
                <a:spcBef>
                  <a:spcPts val="550"/>
                </a:spcBef>
              </a:pPr>
              <a:r>
                <a:rPr b="1" lang="en-US" sz="11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Speicher-Energiekorps 20000m</a:t>
              </a:r>
              <a:r>
                <a:rPr b="1" lang="en-US" sz="1100" spc="-1" strike="noStrike" baseline="30000">
                  <a:solidFill>
                    <a:srgbClr val="ffffff"/>
                  </a:solidFill>
                  <a:latin typeface="Arial"/>
                  <a:ea typeface="DejaVu Sans"/>
                </a:rPr>
                <a:t>3</a:t>
              </a:r>
              <a:endParaRPr b="0" lang="de-DE" sz="1100" spc="-1" strike="noStrike">
                <a:latin typeface="Arial"/>
              </a:endParaRPr>
            </a:p>
          </p:txBody>
        </p:sp>
        <p:sp>
          <p:nvSpPr>
            <p:cNvPr id="790" name="CustomShape 35"/>
            <p:cNvSpPr/>
            <p:nvPr/>
          </p:nvSpPr>
          <p:spPr>
            <a:xfrm>
              <a:off x="8373960" y="3462480"/>
              <a:ext cx="793800" cy="43524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00800" rIns="100800" tIns="50400" bIns="50400">
              <a:spAutoFit/>
            </a:bodyPr>
            <a:p>
              <a:pPr>
                <a:lnSpc>
                  <a:spcPct val="100000"/>
                </a:lnSpc>
                <a:spcBef>
                  <a:spcPts val="550"/>
                </a:spcBef>
              </a:pPr>
              <a:r>
                <a:rPr b="1" lang="en-US" sz="11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Tunnel 140 m</a:t>
              </a:r>
              <a:endParaRPr b="0" lang="de-DE" sz="1100" spc="-1" strike="noStrike">
                <a:latin typeface="Arial"/>
              </a:endParaRPr>
            </a:p>
          </p:txBody>
        </p:sp>
        <p:sp>
          <p:nvSpPr>
            <p:cNvPr id="791" name="CustomShape 36"/>
            <p:cNvSpPr/>
            <p:nvPr/>
          </p:nvSpPr>
          <p:spPr>
            <a:xfrm>
              <a:off x="5913360" y="4890960"/>
              <a:ext cx="1032120" cy="26784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00800" rIns="100800" tIns="50400" bIns="50400">
              <a:spAutoFit/>
            </a:bodyPr>
            <a:p>
              <a:pPr>
                <a:lnSpc>
                  <a:spcPct val="100000"/>
                </a:lnSpc>
                <a:spcBef>
                  <a:spcPts val="550"/>
                </a:spcBef>
              </a:pPr>
              <a:r>
                <a:rPr b="1" lang="en-US" sz="11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Tunnel</a:t>
              </a:r>
              <a:endParaRPr b="0" lang="de-DE" sz="1100" spc="-1" strike="noStrike">
                <a:latin typeface="Arial"/>
              </a:endParaRPr>
            </a:p>
          </p:txBody>
        </p:sp>
        <p:sp>
          <p:nvSpPr>
            <p:cNvPr id="792" name="CustomShape 37"/>
            <p:cNvSpPr/>
            <p:nvPr/>
          </p:nvSpPr>
          <p:spPr>
            <a:xfrm>
              <a:off x="1309680" y="3700440"/>
              <a:ext cx="1109880" cy="60264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00800" rIns="100800" tIns="50400" bIns="50400">
              <a:spAutoFit/>
            </a:bodyPr>
            <a:p>
              <a:pPr>
                <a:lnSpc>
                  <a:spcPct val="100000"/>
                </a:lnSpc>
                <a:spcBef>
                  <a:spcPts val="550"/>
                </a:spcBef>
              </a:pPr>
              <a:r>
                <a:rPr b="1" lang="en-US" sz="1100" spc="-1" strike="noStrike">
                  <a:solidFill>
                    <a:srgbClr val="ff0066"/>
                  </a:solidFill>
                  <a:latin typeface="Arial"/>
                  <a:ea typeface="DejaVu Sans"/>
                </a:rPr>
                <a:t>Microgas Turbinen 36KW</a:t>
              </a:r>
              <a:endParaRPr b="0" lang="de-DE" sz="1100" spc="-1" strike="noStrike">
                <a:latin typeface="Arial"/>
              </a:endParaRPr>
            </a:p>
          </p:txBody>
        </p:sp>
        <p:sp>
          <p:nvSpPr>
            <p:cNvPr id="793" name="CustomShape 38"/>
            <p:cNvSpPr/>
            <p:nvPr/>
          </p:nvSpPr>
          <p:spPr>
            <a:xfrm>
              <a:off x="5835600" y="6716880"/>
              <a:ext cx="2060640" cy="26784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00800" rIns="100800" tIns="50400" bIns="50400">
              <a:spAutoFit/>
            </a:bodyPr>
            <a:p>
              <a:pPr>
                <a:lnSpc>
                  <a:spcPct val="100000"/>
                </a:lnSpc>
                <a:spcBef>
                  <a:spcPts val="550"/>
                </a:spcBef>
              </a:pPr>
              <a:r>
                <a:rPr b="1" lang="en-US" sz="11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Gasinjektion</a:t>
              </a:r>
              <a:endParaRPr b="0" lang="de-DE" sz="1100" spc="-1" strike="noStrike">
                <a:latin typeface="Arial"/>
              </a:endParaRPr>
            </a:p>
          </p:txBody>
        </p:sp>
        <p:sp>
          <p:nvSpPr>
            <p:cNvPr id="794" name="CustomShape 39"/>
            <p:cNvSpPr/>
            <p:nvPr/>
          </p:nvSpPr>
          <p:spPr>
            <a:xfrm>
              <a:off x="7738920" y="6321600"/>
              <a:ext cx="1586160" cy="69444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00800" rIns="100800" tIns="50400" bIns="50400">
              <a:spAutoFit/>
            </a:bodyPr>
            <a:p>
              <a:pPr>
                <a:lnSpc>
                  <a:spcPct val="100000"/>
                </a:lnSpc>
                <a:spcBef>
                  <a:spcPts val="649"/>
                </a:spcBef>
              </a:pPr>
              <a:r>
                <a:rPr b="1" lang="en-US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Biomethan Suedwest 600m</a:t>
              </a:r>
              <a:r>
                <a:rPr b="1" lang="en-US" sz="1300" spc="-1" strike="noStrike" baseline="30000">
                  <a:solidFill>
                    <a:srgbClr val="000000"/>
                  </a:solidFill>
                  <a:latin typeface="Arial"/>
                  <a:ea typeface="DejaVu Sans"/>
                </a:rPr>
                <a:t>3</a:t>
              </a:r>
              <a:r>
                <a:rPr b="1" lang="en-US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/h</a:t>
              </a:r>
              <a:endParaRPr b="0" lang="de-DE" sz="1300" spc="-1" strike="noStrike">
                <a:latin typeface="Arial"/>
              </a:endParaRPr>
            </a:p>
          </p:txBody>
        </p:sp>
        <p:sp>
          <p:nvSpPr>
            <p:cNvPr id="795" name="CustomShape 40"/>
            <p:cNvSpPr/>
            <p:nvPr/>
          </p:nvSpPr>
          <p:spPr>
            <a:xfrm>
              <a:off x="4802040" y="922320"/>
              <a:ext cx="2063880" cy="29844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00800" rIns="100800" tIns="50400" bIns="50400">
              <a:spAutoFit/>
            </a:bodyPr>
            <a:p>
              <a:pPr>
                <a:lnSpc>
                  <a:spcPct val="100000"/>
                </a:lnSpc>
                <a:spcBef>
                  <a:spcPts val="649"/>
                </a:spcBef>
              </a:pPr>
              <a:r>
                <a:rPr b="1" lang="en-US" sz="13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Feeding 54 ton/day</a:t>
              </a:r>
              <a:endParaRPr b="0" lang="de-DE" sz="1300" spc="-1" strike="noStrike">
                <a:latin typeface="Arial"/>
              </a:endParaRPr>
            </a:p>
          </p:txBody>
        </p:sp>
        <p:sp>
          <p:nvSpPr>
            <p:cNvPr id="796" name="CustomShape 41"/>
            <p:cNvSpPr/>
            <p:nvPr/>
          </p:nvSpPr>
          <p:spPr>
            <a:xfrm>
              <a:off x="4802040" y="2271600"/>
              <a:ext cx="1586160" cy="26784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00800" rIns="100800" tIns="50400" bIns="50400">
              <a:spAutoFit/>
            </a:bodyPr>
            <a:p>
              <a:pPr>
                <a:lnSpc>
                  <a:spcPct val="100000"/>
                </a:lnSpc>
                <a:spcBef>
                  <a:spcPts val="550"/>
                </a:spcBef>
              </a:pPr>
              <a:r>
                <a:rPr b="1" lang="en-US" sz="11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Wärme 50</a:t>
              </a:r>
              <a:r>
                <a:rPr b="1" lang="en-US" sz="1100" spc="-1" strike="noStrike" baseline="30000">
                  <a:solidFill>
                    <a:srgbClr val="000000"/>
                  </a:solidFill>
                  <a:latin typeface="Arial"/>
                  <a:ea typeface="DejaVu Sans"/>
                </a:rPr>
                <a:t>0</a:t>
              </a:r>
              <a:r>
                <a:rPr b="1" lang="en-US" sz="11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C</a:t>
              </a:r>
              <a:endParaRPr b="0" lang="de-DE" sz="1100" spc="-1" strike="noStrike">
                <a:latin typeface="Arial"/>
              </a:endParaRPr>
            </a:p>
          </p:txBody>
        </p:sp>
        <p:sp>
          <p:nvSpPr>
            <p:cNvPr id="797" name="CustomShape 42"/>
            <p:cNvSpPr/>
            <p:nvPr/>
          </p:nvSpPr>
          <p:spPr>
            <a:xfrm>
              <a:off x="3214800" y="922320"/>
              <a:ext cx="793800" cy="29844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00800" rIns="100800" tIns="50400" bIns="50400">
              <a:spAutoFit/>
            </a:bodyPr>
            <a:p>
              <a:pPr>
                <a:lnSpc>
                  <a:spcPct val="100000"/>
                </a:lnSpc>
                <a:spcBef>
                  <a:spcPts val="649"/>
                </a:spcBef>
              </a:pPr>
              <a:r>
                <a:rPr b="1" lang="en-US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350 ha</a:t>
              </a:r>
              <a:endParaRPr b="0" lang="de-DE" sz="1300" spc="-1" strike="noStrike">
                <a:latin typeface="Arial"/>
              </a:endParaRPr>
            </a:p>
          </p:txBody>
        </p:sp>
        <p:sp>
          <p:nvSpPr>
            <p:cNvPr id="798" name="CustomShape 43"/>
            <p:cNvSpPr/>
            <p:nvPr/>
          </p:nvSpPr>
          <p:spPr>
            <a:xfrm>
              <a:off x="119160" y="6161040"/>
              <a:ext cx="951120" cy="43524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00800" rIns="100800" tIns="50400" bIns="50400">
              <a:spAutoFit/>
            </a:bodyPr>
            <a:p>
              <a:pPr>
                <a:lnSpc>
                  <a:spcPct val="100000"/>
                </a:lnSpc>
                <a:spcBef>
                  <a:spcPts val="550"/>
                </a:spcBef>
              </a:pPr>
              <a:r>
                <a:rPr b="1" lang="en-US" sz="11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Offgas-Kessel</a:t>
              </a:r>
              <a:endParaRPr b="0" lang="de-DE" sz="1100" spc="-1" strike="noStrike">
                <a:latin typeface="Arial"/>
              </a:endParaRPr>
            </a:p>
          </p:txBody>
        </p:sp>
        <p:sp>
          <p:nvSpPr>
            <p:cNvPr id="799" name="Line 44"/>
            <p:cNvSpPr/>
            <p:nvPr/>
          </p:nvSpPr>
          <p:spPr>
            <a:xfrm>
              <a:off x="833400" y="6320880"/>
              <a:ext cx="476280" cy="0"/>
            </a:xfrm>
            <a:prstGeom prst="line">
              <a:avLst/>
            </a:prstGeom>
            <a:ln w="9360">
              <a:solidFill>
                <a:srgbClr val="ff0066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0" name="CustomShape 45"/>
            <p:cNvSpPr/>
            <p:nvPr/>
          </p:nvSpPr>
          <p:spPr>
            <a:xfrm>
              <a:off x="7659720" y="4097160"/>
              <a:ext cx="1982880" cy="694440"/>
            </a:xfrm>
            <a:prstGeom prst="rect">
              <a:avLst/>
            </a:prstGeom>
            <a:solidFill>
              <a:srgbClr val="eaeaea"/>
            </a:solidFill>
            <a:ln w="3816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100800" rIns="100800" tIns="50400" bIns="50400">
              <a:spAutoFit/>
            </a:bodyPr>
            <a:p>
              <a:pPr algn="ctr">
                <a:lnSpc>
                  <a:spcPct val="100000"/>
                </a:lnSpc>
                <a:spcBef>
                  <a:spcPts val="649"/>
                </a:spcBef>
              </a:pPr>
              <a:r>
                <a:rPr b="1" lang="de-DE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Tunnel mit allen Leitungen, Pumpen, Ventilen usw.</a:t>
              </a:r>
              <a:endParaRPr b="0" lang="de-DE" sz="1300" spc="-1" strike="noStrike">
                <a:latin typeface="Arial"/>
              </a:endParaRPr>
            </a:p>
          </p:txBody>
        </p:sp>
        <p:sp>
          <p:nvSpPr>
            <p:cNvPr id="801" name="CustomShape 46"/>
            <p:cNvSpPr/>
            <p:nvPr/>
          </p:nvSpPr>
          <p:spPr>
            <a:xfrm>
              <a:off x="1784520" y="208080"/>
              <a:ext cx="5715000" cy="405360"/>
            </a:xfrm>
            <a:prstGeom prst="rect">
              <a:avLst/>
            </a:prstGeom>
            <a:blipFill rotWithShape="0">
              <a:blip r:embed="rId11"/>
              <a:tile/>
            </a:blipFill>
            <a:ln w="3816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100800" rIns="100800" tIns="50400" bIns="50400">
              <a:spAutoFit/>
            </a:bodyPr>
            <a:p>
              <a:pPr algn="ctr">
                <a:lnSpc>
                  <a:spcPct val="100000"/>
                </a:lnSpc>
                <a:spcBef>
                  <a:spcPts val="1001"/>
                </a:spcBef>
              </a:pPr>
              <a:r>
                <a:rPr b="1" lang="en-US" sz="2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Bioenergie Laupheim GmbH &amp; Co. KG</a:t>
              </a:r>
              <a:endParaRPr b="0" lang="de-DE" sz="2000" spc="-1" strike="noStrike">
                <a:latin typeface="Arial"/>
              </a:endParaRPr>
            </a:p>
          </p:txBody>
        </p:sp>
        <p:sp>
          <p:nvSpPr>
            <p:cNvPr id="802" name="Line 47"/>
            <p:cNvSpPr/>
            <p:nvPr/>
          </p:nvSpPr>
          <p:spPr>
            <a:xfrm flipV="1">
              <a:off x="4244760" y="2352240"/>
              <a:ext cx="0" cy="950760"/>
            </a:xfrm>
            <a:prstGeom prst="line">
              <a:avLst/>
            </a:prstGeom>
            <a:ln w="38160">
              <a:solidFill>
                <a:srgbClr val="ff3300"/>
              </a:solidFill>
              <a:prstDash val="dashDot"/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3" name="CustomShape 48"/>
            <p:cNvSpPr/>
            <p:nvPr/>
          </p:nvSpPr>
          <p:spPr>
            <a:xfrm>
              <a:off x="357120" y="1954080"/>
              <a:ext cx="1109880" cy="435240"/>
            </a:xfrm>
            <a:prstGeom prst="rect">
              <a:avLst/>
            </a:prstGeom>
            <a:gradFill rotWithShape="0">
              <a:gsLst>
                <a:gs pos="0">
                  <a:srgbClr val="ff3300"/>
                </a:gs>
                <a:gs pos="100000">
                  <a:srgbClr val="ffff00"/>
                </a:gs>
              </a:gsLst>
              <a:lin ang="5400000"/>
            </a:gradFill>
            <a:ln w="3816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100800" rIns="100800" tIns="50400" bIns="50400">
              <a:spAutoFit/>
            </a:bodyPr>
            <a:p>
              <a:pPr>
                <a:lnSpc>
                  <a:spcPct val="100000"/>
                </a:lnSpc>
                <a:spcBef>
                  <a:spcPts val="550"/>
                </a:spcBef>
              </a:pPr>
              <a:r>
                <a:rPr b="1" lang="en-US" sz="11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Einspeisung Elektrizität</a:t>
              </a:r>
              <a:endParaRPr b="0" lang="de-DE" sz="1100" spc="-1" strike="noStrike">
                <a:latin typeface="Arial"/>
              </a:endParaRPr>
            </a:p>
          </p:txBody>
        </p:sp>
        <p:sp>
          <p:nvSpPr>
            <p:cNvPr id="804" name="Line 49"/>
            <p:cNvSpPr/>
            <p:nvPr/>
          </p:nvSpPr>
          <p:spPr>
            <a:xfrm flipH="1">
              <a:off x="1468080" y="2352240"/>
              <a:ext cx="2776680" cy="0"/>
            </a:xfrm>
            <a:prstGeom prst="line">
              <a:avLst/>
            </a:prstGeom>
            <a:ln w="38160">
              <a:solidFill>
                <a:srgbClr val="ff3300"/>
              </a:solidFill>
              <a:prstDash val="dashDot"/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5" name="CustomShape 50"/>
            <p:cNvSpPr/>
            <p:nvPr/>
          </p:nvSpPr>
          <p:spPr>
            <a:xfrm>
              <a:off x="2182680" y="4970520"/>
              <a:ext cx="949320" cy="26784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00800" rIns="100800" tIns="50400" bIns="50400">
              <a:spAutoFit/>
            </a:bodyPr>
            <a:p>
              <a:pPr>
                <a:lnSpc>
                  <a:spcPct val="100000"/>
                </a:lnSpc>
                <a:spcBef>
                  <a:spcPts val="550"/>
                </a:spcBef>
              </a:pPr>
              <a:r>
                <a:rPr b="1" lang="en-US" sz="11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Offgas</a:t>
              </a:r>
              <a:endParaRPr b="0" lang="de-DE" sz="1100" spc="-1" strike="noStrike">
                <a:latin typeface="Arial"/>
              </a:endParaRPr>
            </a:p>
          </p:txBody>
        </p:sp>
        <p:sp>
          <p:nvSpPr>
            <p:cNvPr id="806" name="CustomShape 51"/>
            <p:cNvSpPr/>
            <p:nvPr/>
          </p:nvSpPr>
          <p:spPr>
            <a:xfrm>
              <a:off x="7581960" y="5288040"/>
              <a:ext cx="2298960" cy="892440"/>
            </a:xfrm>
            <a:prstGeom prst="rect">
              <a:avLst/>
            </a:prstGeom>
            <a:solidFill>
              <a:srgbClr val="eaeaea"/>
            </a:solidFill>
            <a:ln w="3816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100800" rIns="100800" tIns="50400" bIns="50400">
              <a:spAutoFit/>
            </a:bodyPr>
            <a:p>
              <a:pPr>
                <a:lnSpc>
                  <a:spcPct val="100000"/>
                </a:lnSpc>
                <a:spcBef>
                  <a:spcPts val="649"/>
                </a:spcBef>
              </a:pPr>
              <a:r>
                <a:rPr b="1" lang="de-DE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 Fermenter + 2 zweite Fermenter </a:t>
              </a:r>
              <a:r>
                <a:rPr b="1" lang="en-US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@ 1.884m</a:t>
              </a:r>
              <a:r>
                <a:rPr b="1" lang="en-US" sz="1300" spc="-1" strike="noStrike" baseline="30000">
                  <a:solidFill>
                    <a:srgbClr val="000000"/>
                  </a:solidFill>
                  <a:latin typeface="Arial"/>
                  <a:ea typeface="DejaVu Sans"/>
                </a:rPr>
                <a:t>3 </a:t>
              </a:r>
              <a:r>
                <a:rPr b="1" lang="en-US" sz="13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+ 1 Lagertank (flüssig) 2.944m</a:t>
              </a:r>
              <a:r>
                <a:rPr b="1" lang="en-US" sz="1300" spc="-1" strike="noStrike" baseline="30000">
                  <a:solidFill>
                    <a:srgbClr val="000000"/>
                  </a:solidFill>
                  <a:latin typeface="Arial"/>
                  <a:ea typeface="DejaVu Sans"/>
                </a:rPr>
                <a:t>3</a:t>
              </a:r>
              <a:endParaRPr b="0" lang="de-DE" sz="1300" spc="-1" strike="noStrike">
                <a:latin typeface="Arial"/>
              </a:endParaRPr>
            </a:p>
          </p:txBody>
        </p:sp>
        <p:sp>
          <p:nvSpPr>
            <p:cNvPr id="807" name="CustomShape 52"/>
            <p:cNvSpPr/>
            <p:nvPr/>
          </p:nvSpPr>
          <p:spPr>
            <a:xfrm>
              <a:off x="3929040" y="6716880"/>
              <a:ext cx="712800" cy="26784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00800" rIns="100800" tIns="50400" bIns="50400">
              <a:spAutoFit/>
            </a:bodyPr>
            <a:p>
              <a:pPr>
                <a:lnSpc>
                  <a:spcPct val="100000"/>
                </a:lnSpc>
                <a:spcBef>
                  <a:spcPts val="550"/>
                </a:spcBef>
              </a:pPr>
              <a:r>
                <a:rPr b="1" lang="en-US" sz="11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PSA</a:t>
              </a:r>
              <a:endParaRPr b="0" lang="de-DE" sz="1100" spc="-1" strike="noStrike">
                <a:latin typeface="Arial"/>
              </a:endParaRPr>
            </a:p>
          </p:txBody>
        </p:sp>
        <p:sp>
          <p:nvSpPr>
            <p:cNvPr id="808" name="CustomShape 53"/>
            <p:cNvSpPr/>
            <p:nvPr/>
          </p:nvSpPr>
          <p:spPr>
            <a:xfrm>
              <a:off x="2182680" y="6478560"/>
              <a:ext cx="554040" cy="26784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00800" rIns="100800" tIns="50400" bIns="50400">
              <a:spAutoFit/>
            </a:bodyPr>
            <a:p>
              <a:pPr>
                <a:lnSpc>
                  <a:spcPct val="100000"/>
                </a:lnSpc>
                <a:spcBef>
                  <a:spcPts val="550"/>
                </a:spcBef>
              </a:pPr>
              <a:r>
                <a:rPr b="1" lang="en-US" sz="11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PSA</a:t>
              </a:r>
              <a:endParaRPr b="0" lang="de-DE" sz="11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Line 1"/>
          <p:cNvSpPr/>
          <p:nvPr/>
        </p:nvSpPr>
        <p:spPr>
          <a:xfrm>
            <a:off x="14571360" y="7908840"/>
            <a:ext cx="1440000" cy="0"/>
          </a:xfrm>
          <a:prstGeom prst="line">
            <a:avLst/>
          </a:prstGeom>
          <a:ln w="9360">
            <a:solidFill>
              <a:srgbClr val="0000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10" name="CustomShape 2"/>
          <p:cNvSpPr/>
          <p:nvPr/>
        </p:nvSpPr>
        <p:spPr>
          <a:xfrm>
            <a:off x="12916080" y="9169560"/>
            <a:ext cx="1978200" cy="2517840"/>
          </a:xfrm>
          <a:prstGeom prst="rect">
            <a:avLst/>
          </a:prstGeom>
          <a:solidFill>
            <a:srgbClr val="f686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1" name="CustomShape 3"/>
          <p:cNvSpPr/>
          <p:nvPr/>
        </p:nvSpPr>
        <p:spPr>
          <a:xfrm>
            <a:off x="13995360" y="9348840"/>
            <a:ext cx="358920" cy="5382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60840" bIns="45000" anchor="ctr">
            <a:noAutofit/>
          </a:bodyPr>
          <a:p>
            <a:pPr algn="ctr">
              <a:lnSpc>
                <a:spcPct val="93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GT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812" name="CustomShape 4"/>
          <p:cNvSpPr/>
          <p:nvPr/>
        </p:nvSpPr>
        <p:spPr>
          <a:xfrm>
            <a:off x="13563720" y="9348840"/>
            <a:ext cx="358920" cy="5382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60840" bIns="45000" anchor="ctr">
            <a:noAutofit/>
          </a:bodyPr>
          <a:p>
            <a:pPr algn="ctr">
              <a:lnSpc>
                <a:spcPct val="93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GT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813" name="CustomShape 5"/>
          <p:cNvSpPr/>
          <p:nvPr/>
        </p:nvSpPr>
        <p:spPr>
          <a:xfrm>
            <a:off x="13095360" y="8089920"/>
            <a:ext cx="1617840" cy="898560"/>
          </a:xfrm>
          <a:prstGeom prst="rect">
            <a:avLst/>
          </a:prstGeom>
          <a:solidFill>
            <a:srgbClr val="f686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4" name="Line 6"/>
          <p:cNvSpPr/>
          <p:nvPr/>
        </p:nvSpPr>
        <p:spPr>
          <a:xfrm>
            <a:off x="14569920" y="8538840"/>
            <a:ext cx="1623960" cy="1800"/>
          </a:xfrm>
          <a:prstGeom prst="line">
            <a:avLst/>
          </a:prstGeom>
          <a:ln w="36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5" name="CustomShape 7"/>
          <p:cNvSpPr/>
          <p:nvPr/>
        </p:nvSpPr>
        <p:spPr>
          <a:xfrm>
            <a:off x="15903720" y="8271000"/>
            <a:ext cx="1258920" cy="609840"/>
          </a:xfrm>
          <a:prstGeom prst="rect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60840" bIns="45000" anchor="ctr">
            <a:noAutofit/>
          </a:bodyPr>
          <a:p>
            <a:pPr algn="ctr">
              <a:lnSpc>
                <a:spcPct val="93000"/>
              </a:lnSpc>
              <a:tabLst>
                <a:tab algn="l" pos="72396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Mother</a:t>
            </a:r>
            <a:endParaRPr b="0" lang="de-DE" sz="1800" spc="-1" strike="noStrike">
              <a:latin typeface="Arial"/>
            </a:endParaRPr>
          </a:p>
          <a:p>
            <a:pPr algn="ctr">
              <a:lnSpc>
                <a:spcPct val="93000"/>
              </a:lnSpc>
              <a:tabLst>
                <a:tab algn="l" pos="72396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Station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816" name="CustomShape 8"/>
          <p:cNvSpPr/>
          <p:nvPr/>
        </p:nvSpPr>
        <p:spPr>
          <a:xfrm>
            <a:off x="16984800" y="10825200"/>
            <a:ext cx="1978200" cy="898560"/>
          </a:xfrm>
          <a:prstGeom prst="rect">
            <a:avLst/>
          </a:prstGeom>
          <a:solidFill>
            <a:srgbClr val="94bd5e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60840" bIns="45000" anchor="ctr">
            <a:noAutofit/>
          </a:bodyPr>
          <a:p>
            <a:pPr algn="ctr">
              <a:lnSpc>
                <a:spcPct val="93000"/>
              </a:lnSpc>
              <a:tabLst>
                <a:tab algn="l" pos="723960"/>
                <a:tab algn="l" pos="144792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Fordon</a:t>
            </a:r>
            <a:endParaRPr b="0" lang="de-DE" sz="1800" spc="-1" strike="noStrike">
              <a:latin typeface="Arial"/>
            </a:endParaRPr>
          </a:p>
          <a:p>
            <a:pPr algn="ctr">
              <a:lnSpc>
                <a:spcPct val="93000"/>
              </a:lnSpc>
              <a:tabLst>
                <a:tab algn="l" pos="723960"/>
                <a:tab algn="l" pos="144792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Fuelstation</a:t>
            </a:r>
            <a:endParaRPr b="0" lang="de-DE" sz="1800" spc="-1" strike="noStrike">
              <a:latin typeface="Arial"/>
            </a:endParaRPr>
          </a:p>
          <a:p>
            <a:pPr algn="ctr">
              <a:lnSpc>
                <a:spcPct val="93000"/>
              </a:lnSpc>
              <a:tabLst>
                <a:tab algn="l" pos="723960"/>
                <a:tab algn="l" pos="144792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for buses &amp; cars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817" name="CustomShape 9"/>
          <p:cNvSpPr/>
          <p:nvPr/>
        </p:nvSpPr>
        <p:spPr>
          <a:xfrm>
            <a:off x="17200440" y="7908840"/>
            <a:ext cx="719280" cy="538200"/>
          </a:xfrm>
          <a:prstGeom prst="rect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60840" bIns="45000" anchor="ctr">
            <a:noAutofit/>
          </a:bodyPr>
          <a:p>
            <a:pPr algn="ctr">
              <a:lnSpc>
                <a:spcPct val="93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Gas</a:t>
            </a:r>
            <a:endParaRPr b="0" lang="de-DE" sz="1800" spc="-1" strike="noStrike"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Cont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818" name="CustomShape 10"/>
          <p:cNvSpPr/>
          <p:nvPr/>
        </p:nvSpPr>
        <p:spPr>
          <a:xfrm>
            <a:off x="19432440" y="5929200"/>
            <a:ext cx="898560" cy="719280"/>
          </a:xfrm>
          <a:prstGeom prst="rect">
            <a:avLst/>
          </a:prstGeom>
          <a:solidFill>
            <a:srgbClr val="94bd5e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60840" bIns="45000" anchor="ctr">
            <a:noAutofit/>
          </a:bodyPr>
          <a:p>
            <a:pPr algn="ctr">
              <a:lnSpc>
                <a:spcPct val="93000"/>
              </a:lnSpc>
              <a:tabLst>
                <a:tab algn="l" pos="72396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Fuel</a:t>
            </a:r>
            <a:endParaRPr b="0" lang="de-DE" sz="1800" spc="-1" strike="noStrike">
              <a:latin typeface="Arial"/>
            </a:endParaRPr>
          </a:p>
          <a:p>
            <a:pPr algn="ctr">
              <a:lnSpc>
                <a:spcPct val="93000"/>
              </a:lnSpc>
              <a:tabLst>
                <a:tab algn="l" pos="72396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Station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819" name="CustomShape 11"/>
          <p:cNvSpPr/>
          <p:nvPr/>
        </p:nvSpPr>
        <p:spPr>
          <a:xfrm>
            <a:off x="12987360" y="10069560"/>
            <a:ext cx="682920" cy="7192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55440" bIns="45000" anchor="ctr">
            <a:noAutofit/>
          </a:bodyPr>
          <a:p>
            <a:pPr algn="ctr">
              <a:lnSpc>
                <a:spcPct val="93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  <a:ea typeface="DejaVu Sans"/>
              </a:rPr>
              <a:t>Digestor</a:t>
            </a:r>
            <a:endParaRPr b="0" lang="de-DE" sz="1200" spc="-1" strike="noStrike">
              <a:latin typeface="Arial"/>
            </a:endParaRPr>
          </a:p>
          <a:p>
            <a:pPr algn="ctr">
              <a:lnSpc>
                <a:spcPct val="93000"/>
              </a:lnSpc>
            </a:pPr>
            <a:endParaRPr b="0" lang="de-DE" sz="1200" spc="-1" strike="noStrike"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  <a:ea typeface="DejaVu Sans"/>
              </a:rPr>
              <a:t>Sludge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820" name="CustomShape 12"/>
          <p:cNvSpPr/>
          <p:nvPr/>
        </p:nvSpPr>
        <p:spPr>
          <a:xfrm>
            <a:off x="11682360" y="10861560"/>
            <a:ext cx="1090800" cy="273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56520" bIns="45000">
            <a:noAutofit/>
          </a:bodyPr>
          <a:p>
            <a:pPr>
              <a:lnSpc>
                <a:spcPct val="93000"/>
              </a:lnSpc>
              <a:tabLst>
                <a:tab algn="l" pos="723960"/>
              </a:tabLst>
            </a:pPr>
            <a:r>
              <a:rPr b="0" lang="de-DE" sz="1300" spc="-1" strike="noStrike">
                <a:solidFill>
                  <a:srgbClr val="000000"/>
                </a:solidFill>
                <a:latin typeface="Arial"/>
                <a:ea typeface="DejaVu Sans"/>
              </a:rPr>
              <a:t>Waste water</a:t>
            </a:r>
            <a:endParaRPr b="0" lang="de-DE" sz="1300" spc="-1" strike="noStrike">
              <a:latin typeface="Arial"/>
            </a:endParaRPr>
          </a:p>
        </p:txBody>
      </p:sp>
      <p:sp>
        <p:nvSpPr>
          <p:cNvPr id="821" name="CustomShape 13"/>
          <p:cNvSpPr/>
          <p:nvPr/>
        </p:nvSpPr>
        <p:spPr>
          <a:xfrm>
            <a:off x="12987360" y="10933200"/>
            <a:ext cx="538200" cy="35892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60840" bIns="45000" anchor="ctr">
            <a:noAutofit/>
          </a:bodyPr>
          <a:p>
            <a:pPr algn="ctr">
              <a:lnSpc>
                <a:spcPct val="93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STP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822" name="CustomShape 14"/>
          <p:cNvSpPr/>
          <p:nvPr/>
        </p:nvSpPr>
        <p:spPr>
          <a:xfrm>
            <a:off x="11152080" y="11499840"/>
            <a:ext cx="1770120" cy="258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55440" bIns="45000">
            <a:noAutofit/>
          </a:bodyPr>
          <a:p>
            <a:pPr>
              <a:lnSpc>
                <a:spcPct val="93000"/>
              </a:lnSpc>
              <a:tabLst>
                <a:tab algn="l" pos="723960"/>
                <a:tab algn="l" pos="144792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  <a:ea typeface="DejaVu Sans"/>
              </a:rPr>
              <a:t>Organic waste by Truck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823" name="CustomShape 15"/>
          <p:cNvSpPr/>
          <p:nvPr/>
        </p:nvSpPr>
        <p:spPr>
          <a:xfrm>
            <a:off x="14462280" y="11401560"/>
            <a:ext cx="179640" cy="1778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4" name="CustomShape 16"/>
          <p:cNvSpPr/>
          <p:nvPr/>
        </p:nvSpPr>
        <p:spPr>
          <a:xfrm>
            <a:off x="14211360" y="10069560"/>
            <a:ext cx="611280" cy="7192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55440" bIns="45000" anchor="ctr">
            <a:noAutofit/>
          </a:bodyPr>
          <a:p>
            <a:pPr algn="ctr">
              <a:lnSpc>
                <a:spcPct val="93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  <a:ea typeface="DejaVu Sans"/>
              </a:rPr>
              <a:t>Digestor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825" name="CustomShape 17"/>
          <p:cNvSpPr/>
          <p:nvPr/>
        </p:nvSpPr>
        <p:spPr>
          <a:xfrm rot="16200000">
            <a:off x="13221360" y="9729000"/>
            <a:ext cx="449280" cy="231840"/>
          </a:xfrm>
          <a:prstGeom prst="bentConnector2">
            <a:avLst/>
          </a:prstGeom>
          <a:noFill/>
          <a:ln w="36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6" name="CustomShape 18"/>
          <p:cNvSpPr/>
          <p:nvPr/>
        </p:nvSpPr>
        <p:spPr>
          <a:xfrm flipH="1" rot="5400000">
            <a:off x="14209920" y="9764640"/>
            <a:ext cx="449280" cy="160560"/>
          </a:xfrm>
          <a:prstGeom prst="bentConnector2">
            <a:avLst/>
          </a:prstGeom>
          <a:noFill/>
          <a:ln w="36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7" name="CustomShape 19"/>
          <p:cNvSpPr/>
          <p:nvPr/>
        </p:nvSpPr>
        <p:spPr>
          <a:xfrm rot="10800000">
            <a:off x="11406240" y="8383320"/>
            <a:ext cx="1581120" cy="2730600"/>
          </a:xfrm>
          <a:prstGeom prst="bentConnector2">
            <a:avLst/>
          </a:prstGeom>
          <a:noFill/>
          <a:ln w="36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8" name="Line 20"/>
          <p:cNvSpPr/>
          <p:nvPr/>
        </p:nvSpPr>
        <p:spPr>
          <a:xfrm>
            <a:off x="11331360" y="8448480"/>
            <a:ext cx="1800" cy="3060720"/>
          </a:xfrm>
          <a:prstGeom prst="line">
            <a:avLst/>
          </a:prstGeom>
          <a:ln w="36000">
            <a:solidFill>
              <a:srgbClr val="000000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9" name="CustomShape 21"/>
          <p:cNvSpPr/>
          <p:nvPr/>
        </p:nvSpPr>
        <p:spPr>
          <a:xfrm flipV="1" rot="5400000">
            <a:off x="13959360" y="9132840"/>
            <a:ext cx="360" cy="430200"/>
          </a:xfrm>
          <a:prstGeom prst="bentConnector3">
            <a:avLst>
              <a:gd name="adj1" fmla="val -14400005"/>
            </a:avLst>
          </a:prstGeom>
          <a:noFill/>
          <a:ln w="36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0" name="CustomShape 22"/>
          <p:cNvSpPr/>
          <p:nvPr/>
        </p:nvSpPr>
        <p:spPr>
          <a:xfrm rot="16200000">
            <a:off x="13789800" y="8910000"/>
            <a:ext cx="430200" cy="88920"/>
          </a:xfrm>
          <a:prstGeom prst="bentConnector3">
            <a:avLst>
              <a:gd name="adj1" fmla="val 29412"/>
            </a:avLst>
          </a:prstGeom>
          <a:noFill/>
          <a:ln w="36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1" name="CustomShape 23"/>
          <p:cNvSpPr/>
          <p:nvPr/>
        </p:nvSpPr>
        <p:spPr>
          <a:xfrm>
            <a:off x="13492080" y="8377200"/>
            <a:ext cx="1114560" cy="35892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55440" bIns="45000" anchor="ctr">
            <a:noAutofit/>
          </a:bodyPr>
          <a:p>
            <a:pPr algn="ctr">
              <a:lnSpc>
                <a:spcPct val="93000"/>
              </a:lnSpc>
              <a:tabLst>
                <a:tab algn="l" pos="72396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  <a:ea typeface="DejaVu Sans"/>
              </a:rPr>
              <a:t>Malmberg</a:t>
            </a:r>
            <a:endParaRPr b="0" lang="de-DE" sz="1200" spc="-1" strike="noStrike">
              <a:latin typeface="Arial"/>
            </a:endParaRPr>
          </a:p>
          <a:p>
            <a:pPr algn="ctr">
              <a:lnSpc>
                <a:spcPct val="93000"/>
              </a:lnSpc>
              <a:tabLst>
                <a:tab algn="l" pos="72396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  <a:ea typeface="DejaVu Sans"/>
              </a:rPr>
              <a:t>Gas Treatment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832" name="CustomShape 24"/>
          <p:cNvSpPr/>
          <p:nvPr/>
        </p:nvSpPr>
        <p:spPr>
          <a:xfrm flipV="1">
            <a:off x="17164080" y="8447400"/>
            <a:ext cx="395280" cy="127080"/>
          </a:xfrm>
          <a:prstGeom prst="bentConnector2">
            <a:avLst/>
          </a:prstGeom>
          <a:noFill/>
          <a:ln w="36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3" name="CustomShape 25"/>
          <p:cNvSpPr/>
          <p:nvPr/>
        </p:nvSpPr>
        <p:spPr>
          <a:xfrm flipH="1" rot="16200000">
            <a:off x="16282800" y="9132840"/>
            <a:ext cx="1941840" cy="1440000"/>
          </a:xfrm>
          <a:prstGeom prst="bentConnector3">
            <a:avLst>
              <a:gd name="adj1" fmla="val 49917"/>
            </a:avLst>
          </a:prstGeom>
          <a:noFill/>
          <a:ln w="36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4" name="CustomShape 26"/>
          <p:cNvSpPr/>
          <p:nvPr/>
        </p:nvSpPr>
        <p:spPr>
          <a:xfrm rot="16200000">
            <a:off x="18092520" y="6119640"/>
            <a:ext cx="1257480" cy="2320920"/>
          </a:xfrm>
          <a:prstGeom prst="bentConnector3">
            <a:avLst>
              <a:gd name="adj1" fmla="val 49935"/>
            </a:avLst>
          </a:prstGeom>
          <a:noFill/>
          <a:ln w="36000">
            <a:solidFill>
              <a:srgbClr val="000000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5" name="CustomShape 27"/>
          <p:cNvSpPr/>
          <p:nvPr/>
        </p:nvSpPr>
        <p:spPr>
          <a:xfrm>
            <a:off x="14938200" y="7562880"/>
            <a:ext cx="712800" cy="344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60840" bIns="45000">
            <a:noAutofit/>
          </a:bodyPr>
          <a:p>
            <a:pPr>
              <a:lnSpc>
                <a:spcPct val="93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2 Km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836" name="CustomShape 28"/>
          <p:cNvSpPr/>
          <p:nvPr/>
        </p:nvSpPr>
        <p:spPr>
          <a:xfrm>
            <a:off x="16733880" y="6954840"/>
            <a:ext cx="3105360" cy="344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60840" bIns="45000">
            <a:noAutofit/>
          </a:bodyPr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3 Km by virtual pipe by Truck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837" name="CustomShape 29"/>
          <p:cNvSpPr/>
          <p:nvPr/>
        </p:nvSpPr>
        <p:spPr>
          <a:xfrm rot="16200000">
            <a:off x="13222440" y="10826640"/>
            <a:ext cx="141480" cy="71640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8" name="CustomShape 30"/>
          <p:cNvSpPr/>
          <p:nvPr/>
        </p:nvSpPr>
        <p:spPr>
          <a:xfrm>
            <a:off x="14878080" y="8359920"/>
            <a:ext cx="358920" cy="358920"/>
          </a:xfrm>
          <a:prstGeom prst="ellipse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9" name="CustomShape 31"/>
          <p:cNvSpPr/>
          <p:nvPr/>
        </p:nvSpPr>
        <p:spPr>
          <a:xfrm rot="5400000">
            <a:off x="14989680" y="8449560"/>
            <a:ext cx="179640" cy="17784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0" name="CustomShape 32"/>
          <p:cNvSpPr/>
          <p:nvPr/>
        </p:nvSpPr>
        <p:spPr>
          <a:xfrm>
            <a:off x="14662080" y="8701200"/>
            <a:ext cx="1011240" cy="258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55440" bIns="45000">
            <a:noAutofit/>
          </a:bodyPr>
          <a:p>
            <a:pPr>
              <a:lnSpc>
                <a:spcPct val="93000"/>
              </a:lnSpc>
              <a:tabLst>
                <a:tab algn="l" pos="72396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  <a:ea typeface="DejaVu Sans"/>
              </a:rPr>
              <a:t>Compressor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841" name="CustomShape 33"/>
          <p:cNvSpPr/>
          <p:nvPr/>
        </p:nvSpPr>
        <p:spPr>
          <a:xfrm>
            <a:off x="12414240" y="11806200"/>
            <a:ext cx="3321360" cy="601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60840" bIns="45000">
            <a:noAutofit/>
          </a:bodyPr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GT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= Gas Tank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STP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= Sewage Treatment Plant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842" name="Line 34"/>
          <p:cNvSpPr/>
          <p:nvPr/>
        </p:nvSpPr>
        <p:spPr>
          <a:xfrm>
            <a:off x="11405880" y="11509200"/>
            <a:ext cx="3059280" cy="1440"/>
          </a:xfrm>
          <a:prstGeom prst="line">
            <a:avLst/>
          </a:prstGeom>
          <a:ln w="36000">
            <a:solidFill>
              <a:srgbClr val="000000"/>
            </a:solidFill>
            <a:prstDash val="sysDot"/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43" name="CustomShape 35"/>
          <p:cNvSpPr/>
          <p:nvPr/>
        </p:nvSpPr>
        <p:spPr>
          <a:xfrm flipH="1" rot="5400000">
            <a:off x="14227920" y="11079720"/>
            <a:ext cx="609840" cy="33480"/>
          </a:xfrm>
          <a:prstGeom prst="bentConnector3">
            <a:avLst>
              <a:gd name="adj1" fmla="val 49870"/>
            </a:avLst>
          </a:prstGeom>
          <a:noFill/>
          <a:ln w="36000">
            <a:solidFill>
              <a:srgbClr val="000000"/>
            </a:solidFill>
            <a:prstDash val="sysDot"/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44" name="CustomShape 36"/>
          <p:cNvSpPr/>
          <p:nvPr/>
        </p:nvSpPr>
        <p:spPr>
          <a:xfrm>
            <a:off x="15292440" y="8298000"/>
            <a:ext cx="528840" cy="258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55440" bIns="45000">
            <a:noAutofit/>
          </a:bodyPr>
          <a:p>
            <a:pPr>
              <a:lnSpc>
                <a:spcPct val="93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  <a:ea typeface="DejaVu Sans"/>
              </a:rPr>
              <a:t>4 bar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845" name="CustomShape 37"/>
          <p:cNvSpPr/>
          <p:nvPr/>
        </p:nvSpPr>
        <p:spPr>
          <a:xfrm>
            <a:off x="16768800" y="9628200"/>
            <a:ext cx="698760" cy="258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55440" bIns="45000">
            <a:noAutofit/>
          </a:bodyPr>
          <a:p>
            <a:pPr>
              <a:lnSpc>
                <a:spcPct val="93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  <a:ea typeface="DejaVu Sans"/>
              </a:rPr>
              <a:t>250 bar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846" name="CustomShape 38"/>
          <p:cNvSpPr/>
          <p:nvPr/>
        </p:nvSpPr>
        <p:spPr>
          <a:xfrm>
            <a:off x="17200440" y="8556480"/>
            <a:ext cx="719280" cy="257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55440" bIns="45000">
            <a:noAutofit/>
          </a:bodyPr>
          <a:p>
            <a:pPr>
              <a:lnSpc>
                <a:spcPct val="93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  <a:ea typeface="DejaVu Sans"/>
              </a:rPr>
              <a:t>250 bar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847" name="CustomShape 39"/>
          <p:cNvSpPr/>
          <p:nvPr/>
        </p:nvSpPr>
        <p:spPr>
          <a:xfrm rot="5400000">
            <a:off x="17677440" y="7936920"/>
            <a:ext cx="127080" cy="1150920"/>
          </a:xfrm>
          <a:prstGeom prst="bentConnector2">
            <a:avLst/>
          </a:prstGeom>
          <a:noFill/>
          <a:ln w="36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8" name="CustomShape 40"/>
          <p:cNvSpPr/>
          <p:nvPr/>
        </p:nvSpPr>
        <p:spPr>
          <a:xfrm>
            <a:off x="17956080" y="7908840"/>
            <a:ext cx="719280" cy="538200"/>
          </a:xfrm>
          <a:prstGeom prst="rect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60840" bIns="45000" anchor="ctr">
            <a:noAutofit/>
          </a:bodyPr>
          <a:p>
            <a:pPr algn="ctr">
              <a:lnSpc>
                <a:spcPct val="93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Gas</a:t>
            </a:r>
            <a:endParaRPr b="0" lang="de-DE" sz="1800" spc="-1" strike="noStrike"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Cont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849" name="CustomShape 41"/>
          <p:cNvSpPr/>
          <p:nvPr/>
        </p:nvSpPr>
        <p:spPr>
          <a:xfrm flipV="1">
            <a:off x="18316440" y="7277400"/>
            <a:ext cx="3240" cy="628920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850" name="Picture 44" descr=""/>
          <p:cNvPicPr/>
          <p:nvPr/>
        </p:nvPicPr>
        <p:blipFill>
          <a:blip r:embed="rId1"/>
          <a:stretch/>
        </p:blipFill>
        <p:spPr>
          <a:xfrm>
            <a:off x="17430840" y="5568840"/>
            <a:ext cx="1819440" cy="1209960"/>
          </a:xfrm>
          <a:prstGeom prst="rect">
            <a:avLst/>
          </a:prstGeom>
          <a:ln w="9360">
            <a:noFill/>
          </a:ln>
        </p:spPr>
      </p:pic>
      <p:pic>
        <p:nvPicPr>
          <p:cNvPr id="851" name="Picture 45" descr=""/>
          <p:cNvPicPr/>
          <p:nvPr/>
        </p:nvPicPr>
        <p:blipFill>
          <a:blip r:embed="rId2"/>
          <a:stretch/>
        </p:blipFill>
        <p:spPr>
          <a:xfrm>
            <a:off x="18892800" y="8783640"/>
            <a:ext cx="1925640" cy="1284480"/>
          </a:xfrm>
          <a:prstGeom prst="rect">
            <a:avLst/>
          </a:prstGeom>
          <a:ln w="9360">
            <a:noFill/>
          </a:ln>
        </p:spPr>
      </p:pic>
      <p:sp>
        <p:nvSpPr>
          <p:cNvPr id="852" name="Line 42"/>
          <p:cNvSpPr/>
          <p:nvPr/>
        </p:nvSpPr>
        <p:spPr>
          <a:xfrm>
            <a:off x="17271720" y="8808840"/>
            <a:ext cx="1440000" cy="360360"/>
          </a:xfrm>
          <a:prstGeom prst="line">
            <a:avLst/>
          </a:prstGeom>
          <a:ln w="9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53" name="CustomShape 43"/>
          <p:cNvSpPr/>
          <p:nvPr/>
        </p:nvSpPr>
        <p:spPr>
          <a:xfrm>
            <a:off x="14716080" y="5583240"/>
            <a:ext cx="2698920" cy="7048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55440" bIns="45000">
            <a:noAutofit/>
          </a:bodyPr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  <a:ea typeface="DejaVu Sans"/>
              </a:rPr>
              <a:t>Virtual pipe is transporting the CNG/Biomethane (250 bar) by cylinders on trucks to the place of use</a:t>
            </a:r>
            <a:endParaRPr b="0" lang="de-DE" sz="1200" spc="-1" strike="noStrike">
              <a:latin typeface="Arial"/>
            </a:endParaRPr>
          </a:p>
        </p:txBody>
      </p:sp>
      <p:pic>
        <p:nvPicPr>
          <p:cNvPr id="854" name="Picture 48" descr=""/>
          <p:cNvPicPr/>
          <p:nvPr/>
        </p:nvPicPr>
        <p:blipFill>
          <a:blip r:embed="rId3"/>
          <a:stretch/>
        </p:blipFill>
        <p:spPr>
          <a:xfrm>
            <a:off x="647640" y="1332000"/>
            <a:ext cx="9178920" cy="5507280"/>
          </a:xfrm>
          <a:prstGeom prst="rect">
            <a:avLst/>
          </a:prstGeom>
          <a:ln w="9360">
            <a:noFill/>
          </a:ln>
        </p:spPr>
      </p:pic>
      <p:pic>
        <p:nvPicPr>
          <p:cNvPr id="855" name="Picture 49" descr=""/>
          <p:cNvPicPr/>
          <p:nvPr/>
        </p:nvPicPr>
        <p:blipFill>
          <a:blip r:embed="rId4"/>
          <a:stretch/>
        </p:blipFill>
        <p:spPr>
          <a:xfrm>
            <a:off x="2340000" y="1746360"/>
            <a:ext cx="1649520" cy="951120"/>
          </a:xfrm>
          <a:prstGeom prst="rect">
            <a:avLst/>
          </a:prstGeom>
          <a:ln w="9360">
            <a:noFill/>
          </a:ln>
        </p:spPr>
      </p:pic>
      <p:sp>
        <p:nvSpPr>
          <p:cNvPr id="856" name="Line 44"/>
          <p:cNvSpPr/>
          <p:nvPr/>
        </p:nvSpPr>
        <p:spPr>
          <a:xfrm flipV="1">
            <a:off x="3958920" y="1798560"/>
            <a:ext cx="720720" cy="363600"/>
          </a:xfrm>
          <a:prstGeom prst="line">
            <a:avLst/>
          </a:prstGeom>
          <a:ln w="9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57" name="CustomShape 45"/>
          <p:cNvSpPr/>
          <p:nvPr/>
        </p:nvSpPr>
        <p:spPr>
          <a:xfrm>
            <a:off x="719280" y="900000"/>
            <a:ext cx="9034560" cy="498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6240" bIns="45000">
            <a:noAutofit/>
          </a:bodyPr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</a:tabLst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Falköping/Schweden Tankstellen-System (Mutter + Tochter)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858" name="Line 46"/>
          <p:cNvSpPr/>
          <p:nvPr/>
        </p:nvSpPr>
        <p:spPr>
          <a:xfrm flipV="1">
            <a:off x="7199280" y="4676760"/>
            <a:ext cx="539640" cy="544320"/>
          </a:xfrm>
          <a:prstGeom prst="line">
            <a:avLst/>
          </a:prstGeom>
          <a:ln w="9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Picture 1" descr=""/>
          <p:cNvPicPr/>
          <p:nvPr/>
        </p:nvPicPr>
        <p:blipFill>
          <a:blip r:embed="rId1"/>
          <a:stretch/>
        </p:blipFill>
        <p:spPr>
          <a:xfrm>
            <a:off x="360360" y="1260360"/>
            <a:ext cx="4497480" cy="2878200"/>
          </a:xfrm>
          <a:prstGeom prst="rect">
            <a:avLst/>
          </a:prstGeom>
          <a:ln w="9360">
            <a:noFill/>
          </a:ln>
        </p:spPr>
      </p:pic>
      <p:sp>
        <p:nvSpPr>
          <p:cNvPr id="860" name="CustomShape 1"/>
          <p:cNvSpPr/>
          <p:nvPr/>
        </p:nvSpPr>
        <p:spPr>
          <a:xfrm>
            <a:off x="2878200" y="1509840"/>
            <a:ext cx="2341800" cy="2890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57240" bIns="45000">
            <a:noAutofit/>
          </a:bodyPr>
          <a:p>
            <a:pPr>
              <a:lnSpc>
                <a:spcPct val="93000"/>
              </a:lnSpc>
              <a:tabLst>
                <a:tab algn="l" pos="723960"/>
                <a:tab algn="l" pos="1447920"/>
              </a:tabLst>
            </a:pPr>
            <a:r>
              <a:rPr b="1" lang="de-DE" sz="1400" spc="-1" strike="noStrike">
                <a:solidFill>
                  <a:srgbClr val="000000"/>
                </a:solidFill>
                <a:latin typeface="Arial"/>
                <a:ea typeface="DejaVu Sans"/>
              </a:rPr>
              <a:t>Behandlung von Gasen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861" name="CustomShape 2"/>
          <p:cNvSpPr/>
          <p:nvPr/>
        </p:nvSpPr>
        <p:spPr>
          <a:xfrm>
            <a:off x="539640" y="1619280"/>
            <a:ext cx="1258920" cy="540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59040" bIns="45000">
            <a:noAutofit/>
          </a:bodyPr>
          <a:p>
            <a:pPr>
              <a:lnSpc>
                <a:spcPct val="93000"/>
              </a:lnSpc>
              <a:tabLst>
                <a:tab algn="l" pos="723960"/>
              </a:tabLst>
            </a:pPr>
            <a:r>
              <a:rPr b="1" lang="de-DE" sz="1700" spc="-1" strike="noStrike">
                <a:solidFill>
                  <a:srgbClr val="000000"/>
                </a:solidFill>
                <a:latin typeface="Arial"/>
                <a:ea typeface="DejaVu Sans"/>
              </a:rPr>
              <a:t>Biogas-Fermenter</a:t>
            </a:r>
            <a:endParaRPr b="0" lang="de-DE" sz="1700" spc="-1" strike="noStrike">
              <a:latin typeface="Arial"/>
            </a:endParaRPr>
          </a:p>
        </p:txBody>
      </p:sp>
      <p:pic>
        <p:nvPicPr>
          <p:cNvPr id="862" name="Picture 4" descr=""/>
          <p:cNvPicPr/>
          <p:nvPr/>
        </p:nvPicPr>
        <p:blipFill>
          <a:blip r:embed="rId2"/>
          <a:stretch/>
        </p:blipFill>
        <p:spPr>
          <a:xfrm>
            <a:off x="539640" y="3419640"/>
            <a:ext cx="3059280" cy="3418200"/>
          </a:xfrm>
          <a:prstGeom prst="rect">
            <a:avLst/>
          </a:prstGeom>
          <a:ln w="9360">
            <a:noFill/>
          </a:ln>
        </p:spPr>
      </p:pic>
      <p:pic>
        <p:nvPicPr>
          <p:cNvPr id="863" name="Picture 5" descr=""/>
          <p:cNvPicPr/>
          <p:nvPr/>
        </p:nvPicPr>
        <p:blipFill>
          <a:blip r:embed="rId3"/>
          <a:stretch/>
        </p:blipFill>
        <p:spPr>
          <a:xfrm>
            <a:off x="3959280" y="3425760"/>
            <a:ext cx="2867040" cy="3235320"/>
          </a:xfrm>
          <a:prstGeom prst="rect">
            <a:avLst/>
          </a:prstGeom>
          <a:ln w="9360">
            <a:noFill/>
          </a:ln>
        </p:spPr>
      </p:pic>
      <p:pic>
        <p:nvPicPr>
          <p:cNvPr id="864" name="Picture 6" descr=""/>
          <p:cNvPicPr/>
          <p:nvPr/>
        </p:nvPicPr>
        <p:blipFill>
          <a:blip r:embed="rId4"/>
          <a:stretch/>
        </p:blipFill>
        <p:spPr>
          <a:xfrm>
            <a:off x="7380360" y="3240000"/>
            <a:ext cx="2157480" cy="3418200"/>
          </a:xfrm>
          <a:prstGeom prst="rect">
            <a:avLst/>
          </a:prstGeom>
          <a:ln w="9360">
            <a:noFill/>
          </a:ln>
        </p:spPr>
      </p:pic>
      <p:pic>
        <p:nvPicPr>
          <p:cNvPr id="865" name="Picture 7" descr=""/>
          <p:cNvPicPr/>
          <p:nvPr/>
        </p:nvPicPr>
        <p:blipFill>
          <a:blip r:embed="rId5"/>
          <a:stretch/>
        </p:blipFill>
        <p:spPr>
          <a:xfrm>
            <a:off x="5221440" y="822240"/>
            <a:ext cx="4561200" cy="2416320"/>
          </a:xfrm>
          <a:prstGeom prst="rect">
            <a:avLst/>
          </a:prstGeom>
          <a:ln w="9360">
            <a:noFill/>
          </a:ln>
        </p:spPr>
      </p:pic>
      <p:sp>
        <p:nvSpPr>
          <p:cNvPr id="866" name="Line 3"/>
          <p:cNvSpPr/>
          <p:nvPr/>
        </p:nvSpPr>
        <p:spPr>
          <a:xfrm>
            <a:off x="1079280" y="2160360"/>
            <a:ext cx="179280" cy="360360"/>
          </a:xfrm>
          <a:prstGeom prst="line">
            <a:avLst/>
          </a:prstGeom>
          <a:ln w="9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67" name="Line 4"/>
          <p:cNvSpPr/>
          <p:nvPr/>
        </p:nvSpPr>
        <p:spPr>
          <a:xfrm>
            <a:off x="4968000" y="1708920"/>
            <a:ext cx="1330920" cy="89640"/>
          </a:xfrm>
          <a:prstGeom prst="line">
            <a:avLst/>
          </a:prstGeom>
          <a:ln w="9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68" name="Line 5"/>
          <p:cNvSpPr/>
          <p:nvPr/>
        </p:nvSpPr>
        <p:spPr>
          <a:xfrm flipH="1">
            <a:off x="3598560" y="1800000"/>
            <a:ext cx="182520" cy="360360"/>
          </a:xfrm>
          <a:prstGeom prst="line">
            <a:avLst/>
          </a:prstGeom>
          <a:ln w="9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69" name="CustomShape 6"/>
          <p:cNvSpPr/>
          <p:nvPr/>
        </p:nvSpPr>
        <p:spPr>
          <a:xfrm>
            <a:off x="6840360" y="1273320"/>
            <a:ext cx="2159280" cy="344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0840" bIns="45000">
            <a:noAutofit/>
          </a:bodyPr>
          <a:p>
            <a:pPr>
              <a:lnSpc>
                <a:spcPct val="93000"/>
              </a:lnSpc>
              <a:tabLst>
                <a:tab algn="l" pos="723960"/>
                <a:tab algn="l" pos="144792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Neuer Gasbehälter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870" name="Line 7"/>
          <p:cNvSpPr/>
          <p:nvPr/>
        </p:nvSpPr>
        <p:spPr>
          <a:xfrm flipH="1">
            <a:off x="7561080" y="1618920"/>
            <a:ext cx="181080" cy="540000"/>
          </a:xfrm>
          <a:prstGeom prst="line">
            <a:avLst/>
          </a:prstGeom>
          <a:ln w="9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71" name="CustomShape 8"/>
          <p:cNvSpPr/>
          <p:nvPr/>
        </p:nvSpPr>
        <p:spPr>
          <a:xfrm>
            <a:off x="1944720" y="539640"/>
            <a:ext cx="4318200" cy="768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6240" bIns="45000">
            <a:noAutofit/>
          </a:bodyPr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</a:tabLst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Nasswäscher Anlagen Falköping/Schweden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" name="Picture 1" descr=""/>
          <p:cNvPicPr/>
          <p:nvPr/>
        </p:nvPicPr>
        <p:blipFill>
          <a:blip r:embed="rId1"/>
          <a:stretch/>
        </p:blipFill>
        <p:spPr>
          <a:xfrm>
            <a:off x="936720" y="1835280"/>
            <a:ext cx="8582040" cy="5123160"/>
          </a:xfrm>
          <a:prstGeom prst="rect">
            <a:avLst/>
          </a:prstGeom>
          <a:ln w="9360">
            <a:noFill/>
          </a:ln>
        </p:spPr>
      </p:pic>
      <p:sp>
        <p:nvSpPr>
          <p:cNvPr id="873" name="CustomShape 1"/>
          <p:cNvSpPr/>
          <p:nvPr/>
        </p:nvSpPr>
        <p:spPr>
          <a:xfrm>
            <a:off x="720720" y="539640"/>
            <a:ext cx="8566200" cy="1258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77400" bIns="45000" anchor="ctr">
            <a:noAutofit/>
          </a:bodyPr>
          <a:p>
            <a:pPr algn="ct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</a:tabLst>
            </a:pPr>
            <a:r>
              <a:rPr b="0" lang="de-DE" sz="3600" spc="-1" strike="noStrike">
                <a:solidFill>
                  <a:srgbClr val="000000"/>
                </a:solidFill>
                <a:latin typeface="Arial"/>
                <a:ea typeface="DejaVu Sans"/>
              </a:rPr>
              <a:t>Tankstelle in Lidköping</a:t>
            </a:r>
            <a:endParaRPr b="0" lang="de-DE" sz="3600" spc="-1" strike="noStrike">
              <a:latin typeface="Arial"/>
            </a:endParaRPr>
          </a:p>
        </p:txBody>
      </p:sp>
      <p:sp>
        <p:nvSpPr>
          <p:cNvPr id="874" name="CustomShape 2"/>
          <p:cNvSpPr/>
          <p:nvPr/>
        </p:nvSpPr>
        <p:spPr>
          <a:xfrm>
            <a:off x="1260360" y="6480000"/>
            <a:ext cx="2338560" cy="344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0840" bIns="45000">
            <a:noAutofit/>
          </a:bodyPr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Mutterstation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875" name="Line 3"/>
          <p:cNvSpPr/>
          <p:nvPr/>
        </p:nvSpPr>
        <p:spPr>
          <a:xfrm flipV="1">
            <a:off x="1618920" y="5938560"/>
            <a:ext cx="1079640" cy="542880"/>
          </a:xfrm>
          <a:prstGeom prst="line">
            <a:avLst/>
          </a:prstGeom>
          <a:ln w="9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76" name="CustomShape 4"/>
          <p:cNvSpPr/>
          <p:nvPr/>
        </p:nvSpPr>
        <p:spPr>
          <a:xfrm>
            <a:off x="3745080" y="3924360"/>
            <a:ext cx="2338560" cy="344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0840" bIns="45000">
            <a:noAutofit/>
          </a:bodyPr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</a:tabLst>
            </a:pPr>
            <a:r>
              <a:rPr b="0" lang="de-DE" sz="1800" spc="-1" strike="noStrike">
                <a:solidFill>
                  <a:srgbClr val="ff420e"/>
                </a:solidFill>
                <a:latin typeface="Arial"/>
                <a:ea typeface="DejaVu Sans"/>
              </a:rPr>
              <a:t>Virtuelle Rohre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877" name="Line 5"/>
          <p:cNvSpPr/>
          <p:nvPr/>
        </p:nvSpPr>
        <p:spPr>
          <a:xfrm flipH="1">
            <a:off x="4317840" y="4319280"/>
            <a:ext cx="363600" cy="900360"/>
          </a:xfrm>
          <a:prstGeom prst="line">
            <a:avLst/>
          </a:prstGeom>
          <a:ln w="93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CustomShape 1"/>
          <p:cNvSpPr/>
          <p:nvPr/>
        </p:nvSpPr>
        <p:spPr>
          <a:xfrm>
            <a:off x="15614640" y="4219560"/>
            <a:ext cx="7770960" cy="1140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77400" bIns="45000" anchor="ctr">
            <a:noAutofit/>
          </a:bodyPr>
          <a:p>
            <a:pPr algn="ct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</a:tabLst>
            </a:pPr>
            <a:r>
              <a:rPr b="0" lang="en-GB" sz="3600" spc="-1" strike="noStrike">
                <a:solidFill>
                  <a:srgbClr val="000000"/>
                </a:solidFill>
                <a:latin typeface="Arial"/>
                <a:ea typeface="DejaVu Sans"/>
              </a:rPr>
              <a:t>Falköping </a:t>
            </a:r>
            <a:endParaRPr b="0" lang="de-DE" sz="3600" spc="-1" strike="noStrike">
              <a:latin typeface="Arial"/>
            </a:endParaRPr>
          </a:p>
        </p:txBody>
      </p:sp>
      <p:pic>
        <p:nvPicPr>
          <p:cNvPr id="879" name="Picture 2" descr=""/>
          <p:cNvPicPr/>
          <p:nvPr/>
        </p:nvPicPr>
        <p:blipFill>
          <a:blip r:embed="rId1"/>
          <a:stretch/>
        </p:blipFill>
        <p:spPr>
          <a:xfrm>
            <a:off x="16406640" y="5157720"/>
            <a:ext cx="6377040" cy="4241880"/>
          </a:xfrm>
          <a:prstGeom prst="rect">
            <a:avLst/>
          </a:prstGeom>
          <a:ln w="9360">
            <a:noFill/>
          </a:ln>
        </p:spPr>
      </p:pic>
      <p:grpSp>
        <p:nvGrpSpPr>
          <p:cNvPr id="880" name="Group 2"/>
          <p:cNvGrpSpPr/>
          <p:nvPr/>
        </p:nvGrpSpPr>
        <p:grpSpPr>
          <a:xfrm>
            <a:off x="317520" y="1800360"/>
            <a:ext cx="3281400" cy="2183040"/>
            <a:chOff x="317520" y="1800360"/>
            <a:chExt cx="3281400" cy="2183040"/>
          </a:xfrm>
        </p:grpSpPr>
        <p:pic>
          <p:nvPicPr>
            <p:cNvPr id="881" name="Picture 4" descr=""/>
            <p:cNvPicPr/>
            <p:nvPr/>
          </p:nvPicPr>
          <p:blipFill>
            <a:blip r:embed="rId2"/>
            <a:stretch/>
          </p:blipFill>
          <p:spPr>
            <a:xfrm>
              <a:off x="317520" y="1800360"/>
              <a:ext cx="3281400" cy="2183040"/>
            </a:xfrm>
            <a:prstGeom prst="rect">
              <a:avLst/>
            </a:prstGeom>
            <a:ln w="9360">
              <a:noFill/>
            </a:ln>
          </p:spPr>
        </p:pic>
        <p:sp>
          <p:nvSpPr>
            <p:cNvPr id="882" name="CustomShape 3"/>
            <p:cNvSpPr/>
            <p:nvPr/>
          </p:nvSpPr>
          <p:spPr>
            <a:xfrm>
              <a:off x="317520" y="1800360"/>
              <a:ext cx="3281400" cy="218304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83" name="Group 4"/>
          <p:cNvGrpSpPr/>
          <p:nvPr/>
        </p:nvGrpSpPr>
        <p:grpSpPr>
          <a:xfrm>
            <a:off x="360360" y="4295880"/>
            <a:ext cx="3283200" cy="2183040"/>
            <a:chOff x="360360" y="4295880"/>
            <a:chExt cx="3283200" cy="2183040"/>
          </a:xfrm>
        </p:grpSpPr>
        <p:pic>
          <p:nvPicPr>
            <p:cNvPr id="884" name="Picture 7" descr=""/>
            <p:cNvPicPr/>
            <p:nvPr/>
          </p:nvPicPr>
          <p:blipFill>
            <a:blip r:embed="rId3"/>
            <a:stretch/>
          </p:blipFill>
          <p:spPr>
            <a:xfrm>
              <a:off x="360360" y="4295880"/>
              <a:ext cx="3283200" cy="2183040"/>
            </a:xfrm>
            <a:prstGeom prst="rect">
              <a:avLst/>
            </a:prstGeom>
            <a:ln w="9360">
              <a:noFill/>
            </a:ln>
          </p:spPr>
        </p:pic>
        <p:sp>
          <p:nvSpPr>
            <p:cNvPr id="885" name="CustomShape 5"/>
            <p:cNvSpPr/>
            <p:nvPr/>
          </p:nvSpPr>
          <p:spPr>
            <a:xfrm>
              <a:off x="360360" y="4295880"/>
              <a:ext cx="3283200" cy="218304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86" name="Group 6"/>
          <p:cNvGrpSpPr/>
          <p:nvPr/>
        </p:nvGrpSpPr>
        <p:grpSpPr>
          <a:xfrm>
            <a:off x="6496200" y="1809720"/>
            <a:ext cx="3222720" cy="1968480"/>
            <a:chOff x="6496200" y="1809720"/>
            <a:chExt cx="3222720" cy="1968480"/>
          </a:xfrm>
        </p:grpSpPr>
        <p:pic>
          <p:nvPicPr>
            <p:cNvPr id="887" name="Picture 10" descr=""/>
            <p:cNvPicPr/>
            <p:nvPr/>
          </p:nvPicPr>
          <p:blipFill>
            <a:blip r:embed="rId4"/>
            <a:stretch/>
          </p:blipFill>
          <p:spPr>
            <a:xfrm>
              <a:off x="6496200" y="1809720"/>
              <a:ext cx="3222720" cy="1968480"/>
            </a:xfrm>
            <a:prstGeom prst="rect">
              <a:avLst/>
            </a:prstGeom>
            <a:ln w="9360">
              <a:noFill/>
            </a:ln>
          </p:spPr>
        </p:pic>
        <p:sp>
          <p:nvSpPr>
            <p:cNvPr id="888" name="CustomShape 7"/>
            <p:cNvSpPr/>
            <p:nvPr/>
          </p:nvSpPr>
          <p:spPr>
            <a:xfrm>
              <a:off x="6496200" y="1809720"/>
              <a:ext cx="3222720" cy="196848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89" name="Group 8"/>
          <p:cNvGrpSpPr/>
          <p:nvPr/>
        </p:nvGrpSpPr>
        <p:grpSpPr>
          <a:xfrm>
            <a:off x="6480000" y="4157640"/>
            <a:ext cx="3490920" cy="2320920"/>
            <a:chOff x="6480000" y="4157640"/>
            <a:chExt cx="3490920" cy="2320920"/>
          </a:xfrm>
        </p:grpSpPr>
        <p:pic>
          <p:nvPicPr>
            <p:cNvPr id="890" name="Picture 13" descr=""/>
            <p:cNvPicPr/>
            <p:nvPr/>
          </p:nvPicPr>
          <p:blipFill>
            <a:blip r:embed="rId5"/>
            <a:stretch/>
          </p:blipFill>
          <p:spPr>
            <a:xfrm>
              <a:off x="6480000" y="4157640"/>
              <a:ext cx="3490920" cy="2320920"/>
            </a:xfrm>
            <a:prstGeom prst="rect">
              <a:avLst/>
            </a:prstGeom>
            <a:ln w="9360">
              <a:noFill/>
            </a:ln>
          </p:spPr>
        </p:pic>
        <p:sp>
          <p:nvSpPr>
            <p:cNvPr id="891" name="CustomShape 9"/>
            <p:cNvSpPr/>
            <p:nvPr/>
          </p:nvSpPr>
          <p:spPr>
            <a:xfrm>
              <a:off x="6480000" y="4157640"/>
              <a:ext cx="3490920" cy="232092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892" name="CustomShape 10"/>
          <p:cNvSpPr/>
          <p:nvPr/>
        </p:nvSpPr>
        <p:spPr>
          <a:xfrm>
            <a:off x="2700360" y="720720"/>
            <a:ext cx="5578560" cy="42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6240" bIns="45000">
            <a:noAutofit/>
          </a:bodyPr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</a:tabLst>
            </a:pPr>
            <a:r>
              <a:rPr b="1" lang="de-DE" sz="24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Virtueller Rohrtransport in Schweden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893" name="CustomShape 11"/>
          <p:cNvSpPr/>
          <p:nvPr/>
        </p:nvSpPr>
        <p:spPr>
          <a:xfrm>
            <a:off x="3780000" y="2519280"/>
            <a:ext cx="2517840" cy="3506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2640" bIns="45000">
            <a:noAutofit/>
          </a:bodyPr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Volumen 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</a:tabLst>
            </a:pP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1900 Nm</a:t>
            </a:r>
            <a:r>
              <a:rPr b="1" lang="de-DE" sz="20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3600 Nm</a:t>
            </a:r>
            <a:r>
              <a:rPr b="1" lang="de-DE" sz="20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</a:tabLst>
            </a:pP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Druck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</a:tabLst>
            </a:pP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230Bar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</a:tabLst>
            </a:pP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Transport Radius 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</a:tabLst>
            </a:pP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50 - 100Km</a:t>
            </a:r>
            <a:endParaRPr b="0" lang="de-DE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4" name="Picture 2" descr="100_1970"/>
          <p:cNvPicPr/>
          <p:nvPr/>
        </p:nvPicPr>
        <p:blipFill>
          <a:blip r:embed="rId1"/>
          <a:stretch/>
        </p:blipFill>
        <p:spPr>
          <a:xfrm>
            <a:off x="515880" y="1081080"/>
            <a:ext cx="3649680" cy="2697480"/>
          </a:xfrm>
          <a:prstGeom prst="rect">
            <a:avLst/>
          </a:prstGeom>
          <a:ln w="9360">
            <a:noFill/>
          </a:ln>
        </p:spPr>
      </p:pic>
      <p:pic>
        <p:nvPicPr>
          <p:cNvPr id="895" name="Picture 3" descr="100_1945"/>
          <p:cNvPicPr/>
          <p:nvPr/>
        </p:nvPicPr>
        <p:blipFill>
          <a:blip r:embed="rId2"/>
          <a:stretch/>
        </p:blipFill>
        <p:spPr>
          <a:xfrm>
            <a:off x="6151680" y="1160640"/>
            <a:ext cx="3619800" cy="2517840"/>
          </a:xfrm>
          <a:prstGeom prst="rect">
            <a:avLst/>
          </a:prstGeom>
          <a:ln w="9360">
            <a:noFill/>
          </a:ln>
        </p:spPr>
      </p:pic>
      <p:pic>
        <p:nvPicPr>
          <p:cNvPr id="896" name="Picture 4" descr="100_1946"/>
          <p:cNvPicPr/>
          <p:nvPr/>
        </p:nvPicPr>
        <p:blipFill>
          <a:blip r:embed="rId3"/>
          <a:stretch/>
        </p:blipFill>
        <p:spPr>
          <a:xfrm>
            <a:off x="436680" y="4176720"/>
            <a:ext cx="3778560" cy="2519640"/>
          </a:xfrm>
          <a:prstGeom prst="rect">
            <a:avLst/>
          </a:prstGeom>
          <a:ln w="9360">
            <a:noFill/>
          </a:ln>
        </p:spPr>
      </p:pic>
      <p:pic>
        <p:nvPicPr>
          <p:cNvPr id="897" name="Picture 5" descr="100_1962"/>
          <p:cNvPicPr/>
          <p:nvPr/>
        </p:nvPicPr>
        <p:blipFill>
          <a:blip r:embed="rId4"/>
          <a:stretch/>
        </p:blipFill>
        <p:spPr>
          <a:xfrm>
            <a:off x="6151680" y="4176720"/>
            <a:ext cx="3619800" cy="2519640"/>
          </a:xfrm>
          <a:prstGeom prst="rect">
            <a:avLst/>
          </a:prstGeom>
          <a:ln w="9360">
            <a:noFill/>
          </a:ln>
        </p:spPr>
      </p:pic>
      <p:sp>
        <p:nvSpPr>
          <p:cNvPr id="898" name="CustomShape 1"/>
          <p:cNvSpPr/>
          <p:nvPr/>
        </p:nvSpPr>
        <p:spPr>
          <a:xfrm>
            <a:off x="2162160" y="539640"/>
            <a:ext cx="7197120" cy="435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>
            <a:spAutoFit/>
          </a:bodyPr>
          <a:p>
            <a:pPr>
              <a:lnSpc>
                <a:spcPct val="100000"/>
              </a:lnSpc>
              <a:spcBef>
                <a:spcPts val="1100"/>
              </a:spcBef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Landwirtschaftliche Biomethan-Tankstelle Finnland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899" name="CustomShape 2"/>
          <p:cNvSpPr/>
          <p:nvPr/>
        </p:nvSpPr>
        <p:spPr>
          <a:xfrm>
            <a:off x="4167360" y="1954080"/>
            <a:ext cx="1903680" cy="2438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>
            <a:sp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Biogas-Aufrüstung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Nasswäscher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50m</a:t>
            </a:r>
            <a:r>
              <a:rPr b="1" lang="en-US" sz="200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/h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15 Fahrzeuge</a:t>
            </a:r>
            <a:endParaRPr b="0" lang="de-DE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" name="Picture 2" descr=""/>
          <p:cNvPicPr/>
          <p:nvPr/>
        </p:nvPicPr>
        <p:blipFill>
          <a:blip r:embed="rId1"/>
          <a:stretch/>
        </p:blipFill>
        <p:spPr>
          <a:xfrm>
            <a:off x="5835600" y="4336920"/>
            <a:ext cx="3459240" cy="2278080"/>
          </a:xfrm>
          <a:prstGeom prst="rect">
            <a:avLst/>
          </a:prstGeom>
          <a:ln w="9360">
            <a:noFill/>
          </a:ln>
        </p:spPr>
      </p:pic>
      <p:pic>
        <p:nvPicPr>
          <p:cNvPr id="901" name="Picture 3" descr=""/>
          <p:cNvPicPr/>
          <p:nvPr/>
        </p:nvPicPr>
        <p:blipFill>
          <a:blip r:embed="rId2"/>
          <a:stretch/>
        </p:blipFill>
        <p:spPr>
          <a:xfrm>
            <a:off x="515880" y="2352600"/>
            <a:ext cx="3778560" cy="2517840"/>
          </a:xfrm>
          <a:prstGeom prst="rect">
            <a:avLst/>
          </a:prstGeom>
          <a:ln w="9360">
            <a:noFill/>
          </a:ln>
        </p:spPr>
      </p:pic>
      <p:pic>
        <p:nvPicPr>
          <p:cNvPr id="902" name="Picture 4" descr=""/>
          <p:cNvPicPr/>
          <p:nvPr/>
        </p:nvPicPr>
        <p:blipFill>
          <a:blip r:embed="rId3"/>
          <a:stretch/>
        </p:blipFill>
        <p:spPr>
          <a:xfrm>
            <a:off x="7262640" y="1319040"/>
            <a:ext cx="1943280" cy="2616480"/>
          </a:xfrm>
          <a:prstGeom prst="rect">
            <a:avLst/>
          </a:prstGeom>
          <a:ln w="9360">
            <a:noFill/>
          </a:ln>
        </p:spPr>
      </p:pic>
      <p:sp>
        <p:nvSpPr>
          <p:cNvPr id="903" name="Line 1"/>
          <p:cNvSpPr/>
          <p:nvPr/>
        </p:nvSpPr>
        <p:spPr>
          <a:xfrm>
            <a:off x="8532720" y="3620880"/>
            <a:ext cx="3240" cy="1508040"/>
          </a:xfrm>
          <a:prstGeom prst="line">
            <a:avLst/>
          </a:prstGeom>
          <a:ln w="2844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04" name="Line 2"/>
          <p:cNvSpPr/>
          <p:nvPr/>
        </p:nvSpPr>
        <p:spPr>
          <a:xfrm>
            <a:off x="8611920" y="5763960"/>
            <a:ext cx="1800" cy="238320"/>
          </a:xfrm>
          <a:prstGeom prst="line">
            <a:avLst/>
          </a:prstGeom>
          <a:ln w="2844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05" name="Line 3"/>
          <p:cNvSpPr/>
          <p:nvPr/>
        </p:nvSpPr>
        <p:spPr>
          <a:xfrm flipH="1">
            <a:off x="2419200" y="6002280"/>
            <a:ext cx="6194520" cy="1440"/>
          </a:xfrm>
          <a:prstGeom prst="line">
            <a:avLst/>
          </a:prstGeom>
          <a:ln w="2844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06" name="Line 4"/>
          <p:cNvSpPr/>
          <p:nvPr/>
        </p:nvSpPr>
        <p:spPr>
          <a:xfrm flipH="1" flipV="1">
            <a:off x="1704960" y="3460680"/>
            <a:ext cx="717480" cy="2543040"/>
          </a:xfrm>
          <a:prstGeom prst="line">
            <a:avLst/>
          </a:prstGeom>
          <a:ln w="2844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07" name="CustomShape 5"/>
          <p:cNvSpPr/>
          <p:nvPr/>
        </p:nvSpPr>
        <p:spPr>
          <a:xfrm>
            <a:off x="8693280" y="4255920"/>
            <a:ext cx="949320" cy="330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9360" rIns="99360" tIns="51480" bIns="51480">
            <a:spAutoFit/>
          </a:bodyPr>
          <a:p>
            <a:pPr>
              <a:lnSpc>
                <a:spcPct val="100000"/>
              </a:lnSpc>
              <a:spcBef>
                <a:spcPts val="964"/>
              </a:spcBef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3120"/>
                <a:tab algn="l" pos="8061480"/>
                <a:tab algn="l" pos="9069480"/>
                <a:tab algn="l" pos="10077480"/>
                <a:tab algn="l" pos="11085480"/>
              </a:tabLst>
            </a:pPr>
            <a:r>
              <a:rPr b="1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900m</a:t>
            </a:r>
            <a:endParaRPr b="0" lang="de-DE" sz="1500" spc="-1" strike="noStrike">
              <a:latin typeface="Arial"/>
            </a:endParaRPr>
          </a:p>
        </p:txBody>
      </p:sp>
      <p:sp>
        <p:nvSpPr>
          <p:cNvPr id="908" name="Line 6"/>
          <p:cNvSpPr/>
          <p:nvPr/>
        </p:nvSpPr>
        <p:spPr>
          <a:xfrm flipH="1">
            <a:off x="8530920" y="4493880"/>
            <a:ext cx="241560" cy="79560"/>
          </a:xfrm>
          <a:prstGeom prst="line">
            <a:avLst/>
          </a:prstGeom>
          <a:ln w="93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09" name="CustomShape 7"/>
          <p:cNvSpPr/>
          <p:nvPr/>
        </p:nvSpPr>
        <p:spPr>
          <a:xfrm>
            <a:off x="6151680" y="6161040"/>
            <a:ext cx="3173400" cy="407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9360" rIns="99360" tIns="51480" bIns="51480">
            <a:spAutoFit/>
          </a:bodyPr>
          <a:p>
            <a:pPr>
              <a:lnSpc>
                <a:spcPct val="100000"/>
              </a:lnSpc>
              <a:spcBef>
                <a:spcPts val="1239"/>
              </a:spcBef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3120"/>
                <a:tab algn="l" pos="8061480"/>
                <a:tab algn="l" pos="9069480"/>
                <a:tab algn="l" pos="10077480"/>
                <a:tab algn="l" pos="1108548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BAUER Kompressor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910" name="CustomShape 8"/>
          <p:cNvSpPr/>
          <p:nvPr/>
        </p:nvSpPr>
        <p:spPr>
          <a:xfrm>
            <a:off x="4680000" y="2111400"/>
            <a:ext cx="2591280" cy="7124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9360" rIns="99360" tIns="51480" bIns="51480">
            <a:spAutoFit/>
          </a:bodyPr>
          <a:p>
            <a:pPr>
              <a:lnSpc>
                <a:spcPct val="100000"/>
              </a:lnSpc>
              <a:spcBef>
                <a:spcPts val="1239"/>
              </a:spcBef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3120"/>
                <a:tab algn="l" pos="8061480"/>
                <a:tab algn="l" pos="9069480"/>
                <a:tab algn="l" pos="10077480"/>
                <a:tab algn="l" pos="1108548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HAASE Biogasaufbereitung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911" name="CustomShape 9"/>
          <p:cNvSpPr/>
          <p:nvPr/>
        </p:nvSpPr>
        <p:spPr>
          <a:xfrm>
            <a:off x="754200" y="1874880"/>
            <a:ext cx="3489480" cy="407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9360" rIns="99360" tIns="51480" bIns="51480">
            <a:spAutoFit/>
          </a:bodyPr>
          <a:p>
            <a:pPr>
              <a:lnSpc>
                <a:spcPct val="100000"/>
              </a:lnSpc>
              <a:spcBef>
                <a:spcPts val="1239"/>
              </a:spcBef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3120"/>
                <a:tab algn="l" pos="8061480"/>
                <a:tab algn="l" pos="9069480"/>
                <a:tab algn="l" pos="10077480"/>
                <a:tab algn="l" pos="1108548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“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BiogasTankstelle”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912" name="CustomShape 10"/>
          <p:cNvSpPr/>
          <p:nvPr/>
        </p:nvSpPr>
        <p:spPr>
          <a:xfrm>
            <a:off x="1872000" y="464400"/>
            <a:ext cx="6120000" cy="5428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3000"/>
              </a:lnSpc>
              <a:spcBef>
                <a:spcPts val="1599"/>
              </a:spcBef>
            </a:pPr>
            <a:r>
              <a:rPr b="1" lang="de-DE" sz="32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1. Biogastankstelle in Jameln</a:t>
            </a:r>
            <a:endParaRPr b="0" lang="de-DE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CustomShape 1"/>
          <p:cNvSpPr/>
          <p:nvPr/>
        </p:nvSpPr>
        <p:spPr>
          <a:xfrm>
            <a:off x="633240" y="2111400"/>
            <a:ext cx="9445680" cy="2230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9360" rIns="99360" tIns="51480" bIns="51480">
            <a:spAutoFit/>
          </a:bodyPr>
          <a:p>
            <a:pPr>
              <a:lnSpc>
                <a:spcPct val="100000"/>
              </a:lnSpc>
              <a:spcBef>
                <a:spcPts val="1925"/>
              </a:spcBef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3120"/>
                <a:tab algn="l" pos="8061480"/>
                <a:tab algn="l" pos="9069480"/>
                <a:tab algn="l" pos="10077480"/>
                <a:tab algn="l" pos="11085480"/>
              </a:tabLst>
            </a:pPr>
            <a:r>
              <a:rPr b="1" lang="de-DE" sz="3100" spc="-1" strike="noStrike">
                <a:solidFill>
                  <a:srgbClr val="000000"/>
                </a:solidFill>
                <a:latin typeface="Arial"/>
                <a:ea typeface="DejaVu Sans"/>
              </a:rPr>
              <a:t>Kosten für Anlage und Behandlung</a:t>
            </a:r>
            <a:endParaRPr b="0" lang="de-DE" sz="31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3120"/>
                <a:tab algn="l" pos="8061480"/>
                <a:tab algn="l" pos="9069480"/>
                <a:tab algn="l" pos="10077480"/>
                <a:tab algn="l" pos="1108548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Biogasproduktion inkl. Energiepflanzen + Biogasanlage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6,00ct/Kwh</a:t>
            </a:r>
            <a:endParaRPr b="0" lang="de-DE" sz="18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3120"/>
                <a:tab algn="l" pos="8061480"/>
                <a:tab algn="l" pos="9069480"/>
                <a:tab algn="l" pos="10077480"/>
                <a:tab algn="l" pos="1108548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Biomethanaufbereitungsanlage inkl. Anreize aus dem EEG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0,38ct/Kwh</a:t>
            </a:r>
            <a:endParaRPr b="0" lang="de-DE" sz="18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3120"/>
                <a:tab algn="l" pos="8061480"/>
                <a:tab algn="l" pos="9069480"/>
                <a:tab algn="l" pos="10077480"/>
                <a:tab algn="l" pos="1108548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Verfahren zur Behandlung von Biomethan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1,82ct/Kwh</a:t>
            </a:r>
            <a:endParaRPr b="0" lang="de-DE" sz="18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3120"/>
                <a:tab algn="l" pos="8061480"/>
                <a:tab algn="l" pos="9069480"/>
                <a:tab algn="l" pos="10077480"/>
                <a:tab algn="l" pos="1108548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Gesamtkosten pro Einheit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8,20ct/Kwh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914" name="CustomShape 2"/>
          <p:cNvSpPr/>
          <p:nvPr/>
        </p:nvSpPr>
        <p:spPr>
          <a:xfrm>
            <a:off x="515880" y="5049720"/>
            <a:ext cx="8651880" cy="1174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9360" rIns="99360" tIns="51480" bIns="51480">
            <a:spAutoFit/>
          </a:bodyPr>
          <a:p>
            <a:pPr>
              <a:lnSpc>
                <a:spcPct val="100000"/>
              </a:lnSpc>
              <a:spcBef>
                <a:spcPts val="1239"/>
              </a:spcBef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3120"/>
                <a:tab algn="l" pos="8061480"/>
                <a:tab algn="l" pos="9069480"/>
                <a:tab algn="l" pos="10077480"/>
                <a:tab algn="l" pos="11085480"/>
              </a:tabLst>
            </a:pPr>
            <a:r>
              <a:rPr b="1" i="1" lang="en-US" sz="20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Bemerkung :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239"/>
              </a:spcBef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3120"/>
                <a:tab algn="l" pos="8061480"/>
                <a:tab algn="l" pos="9069480"/>
                <a:tab algn="l" pos="10077480"/>
                <a:tab algn="l" pos="11085480"/>
              </a:tabLst>
            </a:pPr>
            <a:r>
              <a:rPr b="1" i="1" lang="de-DE" sz="20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Anfangs lief die Biomethanproduktion für die Biogastankstelle in den roten Zahlen. Das BHKW übernahm den Verlust.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915" name="CustomShape 3"/>
          <p:cNvSpPr/>
          <p:nvPr/>
        </p:nvSpPr>
        <p:spPr>
          <a:xfrm>
            <a:off x="1872000" y="464400"/>
            <a:ext cx="6120000" cy="5428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3000"/>
              </a:lnSpc>
              <a:spcBef>
                <a:spcPts val="1599"/>
              </a:spcBef>
            </a:pPr>
            <a:r>
              <a:rPr b="1" lang="de-DE" sz="32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1. Biogastankstelle in Jameln</a:t>
            </a:r>
            <a:endParaRPr b="0" lang="de-DE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CustomShape 1"/>
          <p:cNvSpPr/>
          <p:nvPr/>
        </p:nvSpPr>
        <p:spPr>
          <a:xfrm>
            <a:off x="2084760" y="446040"/>
            <a:ext cx="6456240" cy="498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 anchor="ctr">
            <a:noAutofit/>
          </a:bodyPr>
          <a:p>
            <a:pPr>
              <a:lnSpc>
                <a:spcPct val="100000"/>
              </a:lnSpc>
            </a:pPr>
            <a:r>
              <a:rPr b="0" lang="en-US" sz="2600" spc="-1" strike="noStrike">
                <a:solidFill>
                  <a:srgbClr val="2f8ddb"/>
                </a:solidFill>
                <a:latin typeface="Arial"/>
                <a:ea typeface="DejaVu Sans"/>
              </a:rPr>
              <a:t>Biomethan Anlagen in Europa</a:t>
            </a:r>
            <a:endParaRPr b="0" lang="de-DE" sz="2600" spc="-1" strike="noStrike">
              <a:latin typeface="Arial"/>
            </a:endParaRPr>
          </a:p>
        </p:txBody>
      </p:sp>
      <p:sp>
        <p:nvSpPr>
          <p:cNvPr id="578" name="CustomShape 2"/>
          <p:cNvSpPr/>
          <p:nvPr/>
        </p:nvSpPr>
        <p:spPr>
          <a:xfrm>
            <a:off x="198000" y="971640"/>
            <a:ext cx="3999600" cy="2672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>
            <a:noAutofit/>
          </a:bodyPr>
          <a:p>
            <a:pPr>
              <a:lnSpc>
                <a:spcPct val="100000"/>
              </a:lnSpc>
              <a:spcBef>
                <a:spcPts val="442"/>
              </a:spcBef>
              <a:spcAft>
                <a:spcPts val="882"/>
              </a:spcAft>
              <a:tabLst>
                <a:tab algn="l" pos="2414520"/>
              </a:tabLst>
            </a:pPr>
            <a:r>
              <a:rPr b="0" lang="en-US" sz="2000" spc="-1" strike="noStrike">
                <a:solidFill>
                  <a:srgbClr val="4a452a"/>
                </a:solidFill>
                <a:latin typeface="Arial"/>
                <a:ea typeface="DejaVu Sans"/>
              </a:rPr>
              <a:t>31 Länder in Europe haben Biogas Anlagen, aber nur 18 haben Aufbereitungsanlagen für Biomethan.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  <a:spcBef>
                <a:spcPts val="442"/>
              </a:spcBef>
              <a:spcAft>
                <a:spcPts val="882"/>
              </a:spcAft>
              <a:tabLst>
                <a:tab algn="l" pos="2414520"/>
              </a:tabLst>
            </a:pPr>
            <a:r>
              <a:rPr b="0" lang="en-US" sz="1800" spc="-1" strike="noStrike">
                <a:solidFill>
                  <a:srgbClr val="4a452a"/>
                </a:solidFill>
                <a:latin typeface="Arial"/>
                <a:ea typeface="DejaVu Sans"/>
              </a:rPr>
              <a:t>In 2019 gab es </a:t>
            </a:r>
            <a:r>
              <a:rPr b="1" lang="en-US" sz="1800" spc="-1" strike="noStrike">
                <a:solidFill>
                  <a:srgbClr val="80a033"/>
                </a:solidFill>
                <a:latin typeface="Arial"/>
                <a:ea typeface="DejaVu Sans"/>
              </a:rPr>
              <a:t>725 </a:t>
            </a:r>
            <a:r>
              <a:rPr b="0" lang="en-US" sz="1800" spc="-1" strike="noStrike">
                <a:solidFill>
                  <a:srgbClr val="4a452a"/>
                </a:solidFill>
                <a:latin typeface="Arial"/>
                <a:ea typeface="DejaVu Sans"/>
              </a:rPr>
              <a:t>Biomethan Anlagen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93000"/>
              </a:lnSpc>
              <a:spcBef>
                <a:spcPts val="442"/>
              </a:spcBef>
              <a:spcAft>
                <a:spcPts val="882"/>
              </a:spcAft>
              <a:tabLst>
                <a:tab algn="l" pos="2414520"/>
              </a:tabLst>
            </a:pPr>
            <a:r>
              <a:rPr b="0" lang="en-US" sz="1800" spc="-1" strike="noStrike">
                <a:solidFill>
                  <a:srgbClr val="4a452a"/>
                </a:solidFill>
                <a:latin typeface="Arial"/>
                <a:ea typeface="DejaVu Sans"/>
              </a:rPr>
              <a:t>Starkes Wachstum in den Sektoren für Bio-CNG, Bio-LNG und Gebäudeheizung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579" name="Picture 2" descr=""/>
          <p:cNvPicPr/>
          <p:nvPr/>
        </p:nvPicPr>
        <p:blipFill>
          <a:blip r:embed="rId1"/>
          <a:stretch/>
        </p:blipFill>
        <p:spPr>
          <a:xfrm>
            <a:off x="4822920" y="1098000"/>
            <a:ext cx="5018040" cy="4807440"/>
          </a:xfrm>
          <a:prstGeom prst="rect">
            <a:avLst/>
          </a:prstGeom>
          <a:ln>
            <a:noFill/>
          </a:ln>
        </p:spPr>
      </p:pic>
      <p:pic>
        <p:nvPicPr>
          <p:cNvPr id="580" name="Picture 5" descr="Z:\mnt\LOCAL\DATEN\texte\0_Veranstaltungen\2020\02_UCT_Südafrika\Presentations\Final_MK\powerpoint\Grafiken_EBA\EBA_logo_StatisticalReport_2019.png"/>
          <p:cNvPicPr/>
          <p:nvPr/>
        </p:nvPicPr>
        <p:blipFill>
          <a:blip r:embed="rId2"/>
          <a:stretch/>
        </p:blipFill>
        <p:spPr>
          <a:xfrm>
            <a:off x="7530120" y="5906880"/>
            <a:ext cx="2022840" cy="775080"/>
          </a:xfrm>
          <a:prstGeom prst="rect">
            <a:avLst/>
          </a:prstGeom>
          <a:ln>
            <a:noFill/>
          </a:ln>
        </p:spPr>
      </p:pic>
      <p:pic>
        <p:nvPicPr>
          <p:cNvPr id="581" name="Picture 2" descr=""/>
          <p:cNvPicPr/>
          <p:nvPr/>
        </p:nvPicPr>
        <p:blipFill>
          <a:blip r:embed="rId3"/>
          <a:stretch/>
        </p:blipFill>
        <p:spPr>
          <a:xfrm>
            <a:off x="198000" y="4422960"/>
            <a:ext cx="1143000" cy="2697480"/>
          </a:xfrm>
          <a:prstGeom prst="rect">
            <a:avLst/>
          </a:prstGeom>
          <a:ln>
            <a:noFill/>
          </a:ln>
        </p:spPr>
      </p:pic>
      <p:pic>
        <p:nvPicPr>
          <p:cNvPr id="582" name="Picture 3" descr=""/>
          <p:cNvPicPr/>
          <p:nvPr/>
        </p:nvPicPr>
        <p:blipFill>
          <a:blip r:embed="rId4"/>
          <a:stretch/>
        </p:blipFill>
        <p:spPr>
          <a:xfrm>
            <a:off x="1313640" y="3879000"/>
            <a:ext cx="3508200" cy="3241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CustomShape 1"/>
          <p:cNvSpPr/>
          <p:nvPr/>
        </p:nvSpPr>
        <p:spPr>
          <a:xfrm>
            <a:off x="647640" y="1547640"/>
            <a:ext cx="5713560" cy="437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9360" rIns="99360" tIns="51480" bIns="51480">
            <a:spAutoFit/>
          </a:bodyPr>
          <a:p>
            <a:pPr>
              <a:lnSpc>
                <a:spcPct val="100000"/>
              </a:lnSpc>
              <a:spcBef>
                <a:spcPts val="1375"/>
              </a:spcBef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3120"/>
                <a:tab algn="l" pos="8061480"/>
                <a:tab algn="l" pos="9069480"/>
                <a:tab algn="l" pos="10077480"/>
                <a:tab algn="l" pos="11085480"/>
              </a:tabLst>
            </a:pPr>
            <a:r>
              <a:rPr b="1" lang="de-DE" sz="2200" spc="-1" strike="noStrike">
                <a:solidFill>
                  <a:srgbClr val="000000"/>
                </a:solidFill>
                <a:latin typeface="Arial"/>
                <a:ea typeface="DejaVu Sans"/>
              </a:rPr>
              <a:t>Treibstoffkosten und Energiewert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917" name="CustomShape 2"/>
          <p:cNvSpPr/>
          <p:nvPr/>
        </p:nvSpPr>
        <p:spPr>
          <a:xfrm>
            <a:off x="936720" y="5148360"/>
            <a:ext cx="7558200" cy="1392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9360" rIns="99360" tIns="51480" bIns="51480">
            <a:spAutoFit/>
          </a:bodyPr>
          <a:p>
            <a:pPr>
              <a:lnSpc>
                <a:spcPct val="100000"/>
              </a:lnSpc>
              <a:spcBef>
                <a:spcPts val="1239"/>
              </a:spcBef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3120"/>
                <a:tab algn="l" pos="8061480"/>
                <a:tab algn="l" pos="9069480"/>
                <a:tab algn="l" pos="10077480"/>
                <a:tab algn="l" pos="11085480"/>
              </a:tabLst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Die CNG-Preisgestaltung erfolgt in kg.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239"/>
              </a:spcBef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3120"/>
                <a:tab algn="l" pos="8061480"/>
                <a:tab algn="l" pos="9069480"/>
                <a:tab algn="l" pos="10077480"/>
                <a:tab algn="l" pos="1108548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1 kg CNG ist 1,5 Liter Super oder 1,3 Liter Diesel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239"/>
              </a:spcBef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3120"/>
                <a:tab algn="l" pos="8061480"/>
                <a:tab algn="l" pos="9069480"/>
                <a:tab algn="l" pos="10077480"/>
                <a:tab algn="l" pos="11085480"/>
              </a:tabLst>
            </a:pPr>
            <a:r>
              <a:rPr b="1" lang="de-DE" sz="2000" spc="-1" strike="noStrike">
                <a:solidFill>
                  <a:srgbClr val="ff0066"/>
                </a:solidFill>
                <a:latin typeface="Arial"/>
                <a:ea typeface="DejaVu Sans"/>
              </a:rPr>
              <a:t>1 Kg CNG = 1,15 €/kg; 1 l CNG = 0,78€/l 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918" name="CustomShape 3"/>
          <p:cNvSpPr/>
          <p:nvPr/>
        </p:nvSpPr>
        <p:spPr>
          <a:xfrm>
            <a:off x="6912000" y="2124000"/>
            <a:ext cx="3167280" cy="344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3000"/>
              </a:lnSpc>
              <a:spcBef>
                <a:spcPts val="601"/>
              </a:spcBef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Energiekosten pro Treibstoff</a:t>
            </a:r>
            <a:endParaRPr b="0" lang="de-DE" sz="1800" spc="-1" strike="noStrike">
              <a:latin typeface="Arial"/>
            </a:endParaRPr>
          </a:p>
        </p:txBody>
      </p:sp>
      <p:graphicFrame>
        <p:nvGraphicFramePr>
          <p:cNvPr id="919" name="Table 4"/>
          <p:cNvGraphicFramePr/>
          <p:nvPr/>
        </p:nvGraphicFramePr>
        <p:xfrm>
          <a:off x="6912000" y="2471760"/>
          <a:ext cx="2915640" cy="2602800"/>
        </p:xfrm>
        <a:graphic>
          <a:graphicData uri="http://schemas.openxmlformats.org/drawingml/2006/table">
            <a:tbl>
              <a:tblPr/>
              <a:tblGrid>
                <a:gridCol w="1459800"/>
                <a:gridCol w="1456200"/>
              </a:tblGrid>
              <a:tr h="34164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Aft>
                          <a:spcPts val="1426"/>
                        </a:spcAft>
                        <a:tabLst>
                          <a:tab algn="l" pos="0"/>
                        </a:tabLst>
                      </a:pPr>
                      <a:r>
                        <a:rPr b="1" lang="de-DE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Cents/KWh</a:t>
                      </a:r>
                      <a:endParaRPr b="0" lang="de-DE" sz="1600" spc="-1" strike="noStrike">
                        <a:latin typeface="Arial"/>
                      </a:endParaRPr>
                    </a:p>
                  </a:txBody>
                  <a:tcPr marL="91440" marR="91440"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Aft>
                          <a:spcPts val="1426"/>
                        </a:spcAft>
                        <a:tabLst>
                          <a:tab algn="l" pos="0"/>
                        </a:tabLst>
                      </a:pPr>
                      <a:r>
                        <a:rPr b="1" lang="de-DE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Treibstoff</a:t>
                      </a:r>
                      <a:endParaRPr b="0" lang="de-DE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2120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Aft>
                          <a:spcPts val="1426"/>
                        </a:spcAft>
                        <a:tabLst>
                          <a:tab algn="l" pos="0"/>
                        </a:tabLst>
                      </a:pPr>
                      <a:r>
                        <a:rPr b="1" lang="de-DE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8,71</a:t>
                      </a:r>
                      <a:endParaRPr b="0" lang="de-DE" sz="1600" spc="-1" strike="noStrike">
                        <a:latin typeface="Arial"/>
                      </a:endParaRPr>
                    </a:p>
                  </a:txBody>
                  <a:tcPr marL="91440" marR="91440"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Aft>
                          <a:spcPts val="1426"/>
                        </a:spcAft>
                        <a:tabLst>
                          <a:tab algn="l" pos="0"/>
                        </a:tabLst>
                      </a:pPr>
                      <a:r>
                        <a:rPr b="1" lang="de-DE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Biogas</a:t>
                      </a:r>
                      <a:endParaRPr b="0" lang="de-DE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99"/>
                    </a:solidFill>
                  </a:tcPr>
                </a:tc>
              </a:tr>
              <a:tr h="41760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Aft>
                          <a:spcPts val="1426"/>
                        </a:spcAft>
                        <a:tabLst>
                          <a:tab algn="l" pos="0"/>
                        </a:tabLst>
                      </a:pPr>
                      <a:r>
                        <a:rPr b="1" lang="de-DE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11,3</a:t>
                      </a:r>
                      <a:endParaRPr b="0" lang="de-DE" sz="1600" spc="-1" strike="noStrike">
                        <a:latin typeface="Arial"/>
                      </a:endParaRPr>
                    </a:p>
                  </a:txBody>
                  <a:tcPr marL="91440" marR="91440"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Aft>
                          <a:spcPts val="1426"/>
                        </a:spcAft>
                        <a:tabLst>
                          <a:tab algn="l" pos="0"/>
                        </a:tabLst>
                      </a:pPr>
                      <a:r>
                        <a:rPr b="1" lang="de-DE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LPG</a:t>
                      </a:r>
                      <a:endParaRPr b="0" lang="de-DE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760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Aft>
                          <a:spcPts val="1426"/>
                        </a:spcAft>
                        <a:tabLst>
                          <a:tab algn="l" pos="0"/>
                        </a:tabLst>
                      </a:pPr>
                      <a:r>
                        <a:rPr b="1" lang="de-DE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15,4</a:t>
                      </a:r>
                      <a:endParaRPr b="0" lang="de-DE" sz="1600" spc="-1" strike="noStrike">
                        <a:latin typeface="Arial"/>
                      </a:endParaRPr>
                    </a:p>
                  </a:txBody>
                  <a:tcPr marL="91440" marR="91440"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Aft>
                          <a:spcPts val="1426"/>
                        </a:spcAft>
                        <a:tabLst>
                          <a:tab algn="l" pos="0"/>
                        </a:tabLst>
                      </a:pPr>
                      <a:r>
                        <a:rPr b="1" lang="de-DE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Diesel</a:t>
                      </a:r>
                      <a:endParaRPr b="0" lang="de-DE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940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Aft>
                          <a:spcPts val="1426"/>
                        </a:spcAft>
                        <a:tabLst>
                          <a:tab algn="l" pos="0"/>
                        </a:tabLst>
                      </a:pPr>
                      <a:r>
                        <a:rPr b="1" lang="de-DE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19,4</a:t>
                      </a:r>
                      <a:endParaRPr b="0" lang="de-DE" sz="1600" spc="-1" strike="noStrike">
                        <a:latin typeface="Arial"/>
                      </a:endParaRPr>
                    </a:p>
                  </a:txBody>
                  <a:tcPr marL="91440" marR="91440"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Aft>
                          <a:spcPts val="1426"/>
                        </a:spcAft>
                        <a:tabLst>
                          <a:tab algn="l" pos="0"/>
                        </a:tabLst>
                      </a:pPr>
                      <a:r>
                        <a:rPr b="1" lang="de-DE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Super</a:t>
                      </a:r>
                      <a:endParaRPr b="0" lang="de-DE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8536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Aft>
                          <a:spcPts val="1426"/>
                        </a:spcAft>
                        <a:tabLst>
                          <a:tab algn="l" pos="0"/>
                        </a:tabLst>
                      </a:pPr>
                      <a:r>
                        <a:rPr b="1" lang="de-DE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29,0</a:t>
                      </a:r>
                      <a:endParaRPr b="0" lang="de-DE" sz="1600" spc="-1" strike="noStrike">
                        <a:latin typeface="Arial"/>
                      </a:endParaRPr>
                    </a:p>
                  </a:txBody>
                  <a:tcPr marL="91440" marR="91440"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Aft>
                          <a:spcPts val="1426"/>
                        </a:spcAft>
                        <a:tabLst>
                          <a:tab algn="l" pos="0"/>
                        </a:tabLst>
                      </a:pPr>
                      <a:r>
                        <a:rPr b="1" lang="de-DE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Wasserstoff</a:t>
                      </a:r>
                      <a:endParaRPr b="0" lang="de-DE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920" name="Diagramm 7"/>
          <p:cNvGraphicFramePr/>
          <p:nvPr/>
        </p:nvGraphicFramePr>
        <p:xfrm>
          <a:off x="792000" y="2153160"/>
          <a:ext cx="5701680" cy="299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CustomShape 1"/>
          <p:cNvSpPr/>
          <p:nvPr/>
        </p:nvSpPr>
        <p:spPr>
          <a:xfrm>
            <a:off x="7728480" y="7223760"/>
            <a:ext cx="1090800" cy="33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>
            <a:noAutofit/>
          </a:bodyPr>
          <a:p>
            <a:pPr algn="ctr">
              <a:lnSpc>
                <a:spcPct val="93000"/>
              </a:lnSpc>
            </a:pPr>
            <a:fld id="{E24A74E2-BFDE-46B8-B33A-D91700A050AB}" type="slidenum">
              <a:rPr b="0" lang="de-DE" sz="800" spc="-1" strike="noStrike">
                <a:solidFill>
                  <a:srgbClr val="ffffff"/>
                </a:solidFill>
                <a:latin typeface="Verdana"/>
                <a:ea typeface="DejaVu Sans"/>
              </a:rPr>
              <a:t>&lt;Foliennummer&gt;</a:t>
            </a:fld>
            <a:endParaRPr b="0" lang="de-DE" sz="800" spc="-1" strike="noStrike">
              <a:latin typeface="Arial"/>
            </a:endParaRPr>
          </a:p>
          <a:p>
            <a:pPr algn="ctr">
              <a:lnSpc>
                <a:spcPct val="93000"/>
              </a:lnSpc>
            </a:pPr>
            <a:endParaRPr b="0" lang="de-DE" sz="800" spc="-1" strike="noStrike">
              <a:latin typeface="Arial"/>
            </a:endParaRPr>
          </a:p>
        </p:txBody>
      </p:sp>
      <p:sp>
        <p:nvSpPr>
          <p:cNvPr id="922" name="CustomShape 2"/>
          <p:cNvSpPr/>
          <p:nvPr/>
        </p:nvSpPr>
        <p:spPr>
          <a:xfrm>
            <a:off x="575640" y="1081440"/>
            <a:ext cx="9502200" cy="89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>
            <a:spAutoFit/>
          </a:bodyPr>
          <a:p>
            <a:pPr marL="457200" indent="-455760" algn="ctr">
              <a:lnSpc>
                <a:spcPct val="93000"/>
              </a:lnSpc>
              <a:spcBef>
                <a:spcPts val="1199"/>
              </a:spcBef>
              <a:tabLst>
                <a:tab algn="l" pos="0"/>
              </a:tabLst>
            </a:pPr>
            <a:r>
              <a:rPr b="1" lang="de-DE" sz="2400" spc="-1" strike="noStrike">
                <a:solidFill>
                  <a:srgbClr val="003899"/>
                </a:solidFill>
                <a:latin typeface="Myriad Pro"/>
                <a:ea typeface="DejaVu Sans"/>
              </a:rPr>
              <a:t>Eine Statistik, die Freude macht…</a:t>
            </a:r>
            <a:endParaRPr b="0" lang="de-DE" sz="2400" spc="-1" strike="noStrike">
              <a:latin typeface="Arial"/>
            </a:endParaRPr>
          </a:p>
          <a:p>
            <a:pPr marL="457200" indent="-455760">
              <a:lnSpc>
                <a:spcPct val="93000"/>
              </a:lnSpc>
              <a:spcBef>
                <a:spcPts val="901"/>
              </a:spcBef>
              <a:tabLst>
                <a:tab algn="l" pos="0"/>
              </a:tabLst>
            </a:pPr>
            <a:endParaRPr b="0" lang="de-DE" sz="2400" spc="-1" strike="noStrike">
              <a:latin typeface="Arial"/>
            </a:endParaRPr>
          </a:p>
        </p:txBody>
      </p:sp>
      <p:pic>
        <p:nvPicPr>
          <p:cNvPr id="923" name="Grafik 1" descr=""/>
          <p:cNvPicPr/>
          <p:nvPr/>
        </p:nvPicPr>
        <p:blipFill>
          <a:blip r:embed="rId1"/>
          <a:stretch/>
        </p:blipFill>
        <p:spPr>
          <a:xfrm>
            <a:off x="3961080" y="3059640"/>
            <a:ext cx="6118200" cy="4081680"/>
          </a:xfrm>
          <a:prstGeom prst="rect">
            <a:avLst/>
          </a:prstGeom>
          <a:ln>
            <a:noFill/>
          </a:ln>
        </p:spPr>
      </p:pic>
      <p:pic>
        <p:nvPicPr>
          <p:cNvPr id="924" name="Grafik 4" descr=""/>
          <p:cNvPicPr/>
          <p:nvPr/>
        </p:nvPicPr>
        <p:blipFill>
          <a:blip r:embed="rId2"/>
          <a:stretch/>
        </p:blipFill>
        <p:spPr>
          <a:xfrm>
            <a:off x="0" y="1999080"/>
            <a:ext cx="2036880" cy="4413240"/>
          </a:xfrm>
          <a:prstGeom prst="rect">
            <a:avLst/>
          </a:prstGeom>
          <a:ln>
            <a:noFill/>
          </a:ln>
        </p:spPr>
      </p:pic>
      <p:pic>
        <p:nvPicPr>
          <p:cNvPr id="925" name="Grafik 5" descr=""/>
          <p:cNvPicPr/>
          <p:nvPr/>
        </p:nvPicPr>
        <p:blipFill>
          <a:blip r:embed="rId3"/>
          <a:stretch/>
        </p:blipFill>
        <p:spPr>
          <a:xfrm>
            <a:off x="1914120" y="1989720"/>
            <a:ext cx="2041200" cy="4422600"/>
          </a:xfrm>
          <a:prstGeom prst="rect">
            <a:avLst/>
          </a:prstGeom>
          <a:ln>
            <a:noFill/>
          </a:ln>
        </p:spPr>
      </p:pic>
      <p:pic>
        <p:nvPicPr>
          <p:cNvPr id="926" name="Grafik 18" descr="birne.png"/>
          <p:cNvPicPr/>
          <p:nvPr/>
        </p:nvPicPr>
        <p:blipFill>
          <a:blip r:embed="rId4"/>
          <a:stretch/>
        </p:blipFill>
        <p:spPr>
          <a:xfrm>
            <a:off x="1170720" y="4426200"/>
            <a:ext cx="631440" cy="1348920"/>
          </a:xfrm>
          <a:prstGeom prst="rect">
            <a:avLst/>
          </a:prstGeom>
          <a:ln>
            <a:noFill/>
          </a:ln>
        </p:spPr>
      </p:pic>
      <p:pic>
        <p:nvPicPr>
          <p:cNvPr id="927" name="Grafik 19" descr="apfel_ausgeschnitten.png"/>
          <p:cNvPicPr/>
          <p:nvPr/>
        </p:nvPicPr>
        <p:blipFill>
          <a:blip r:embed="rId5"/>
          <a:stretch/>
        </p:blipFill>
        <p:spPr>
          <a:xfrm>
            <a:off x="2935440" y="4827600"/>
            <a:ext cx="655560" cy="790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4" dur="indefinite" restart="never" nodeType="tmRoot">
          <p:childTnLst>
            <p:seq>
              <p:cTn id="25" dur="indefinite" nodeType="mainSeq">
                <p:childTnLst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8" name="Picture 2" descr="Gasaufbereitung_MM_2"/>
          <p:cNvPicPr/>
          <p:nvPr/>
        </p:nvPicPr>
        <p:blipFill>
          <a:blip r:embed="rId1"/>
          <a:stretch/>
        </p:blipFill>
        <p:spPr>
          <a:xfrm>
            <a:off x="357120" y="1398600"/>
            <a:ext cx="4257720" cy="2851200"/>
          </a:xfrm>
          <a:prstGeom prst="rect">
            <a:avLst/>
          </a:prstGeom>
          <a:ln w="9360">
            <a:noFill/>
          </a:ln>
        </p:spPr>
      </p:pic>
      <p:pic>
        <p:nvPicPr>
          <p:cNvPr id="929" name="Picture 3" descr="332"/>
          <p:cNvPicPr/>
          <p:nvPr/>
        </p:nvPicPr>
        <p:blipFill>
          <a:blip r:embed="rId2"/>
          <a:stretch/>
        </p:blipFill>
        <p:spPr>
          <a:xfrm>
            <a:off x="5278320" y="1477800"/>
            <a:ext cx="4364280" cy="2538720"/>
          </a:xfrm>
          <a:prstGeom prst="rect">
            <a:avLst/>
          </a:prstGeom>
          <a:ln w="9360">
            <a:noFill/>
          </a:ln>
        </p:spPr>
      </p:pic>
      <p:pic>
        <p:nvPicPr>
          <p:cNvPr id="930" name="Picture 4" descr="978_6005_steyr_0"/>
          <p:cNvPicPr/>
          <p:nvPr/>
        </p:nvPicPr>
        <p:blipFill>
          <a:blip r:embed="rId3"/>
          <a:stretch/>
        </p:blipFill>
        <p:spPr>
          <a:xfrm>
            <a:off x="5278320" y="4176720"/>
            <a:ext cx="4370400" cy="2698920"/>
          </a:xfrm>
          <a:prstGeom prst="rect">
            <a:avLst/>
          </a:prstGeom>
          <a:ln w="9360">
            <a:noFill/>
          </a:ln>
        </p:spPr>
      </p:pic>
      <p:sp>
        <p:nvSpPr>
          <p:cNvPr id="931" name="CustomShape 1"/>
          <p:cNvSpPr/>
          <p:nvPr/>
        </p:nvSpPr>
        <p:spPr>
          <a:xfrm>
            <a:off x="1944720" y="843120"/>
            <a:ext cx="7414560" cy="435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>
            <a:spAutoFit/>
          </a:bodyPr>
          <a:p>
            <a:pPr>
              <a:lnSpc>
                <a:spcPct val="100000"/>
              </a:lnSpc>
              <a:spcBef>
                <a:spcPts val="1100"/>
              </a:spcBef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1. Landwirtschaftliche Biogas-Tankstelle Österreich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932" name="CustomShape 2"/>
          <p:cNvSpPr/>
          <p:nvPr/>
        </p:nvSpPr>
        <p:spPr>
          <a:xfrm>
            <a:off x="357120" y="4653000"/>
            <a:ext cx="4761000" cy="1385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>
            <a:spAutoFit/>
          </a:bodyPr>
          <a:p>
            <a:pPr>
              <a:lnSpc>
                <a:spcPct val="100000"/>
              </a:lnSpc>
              <a:spcBef>
                <a:spcPts val="1100"/>
              </a:spcBef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Aufrüstung: Membran, 35m</a:t>
            </a:r>
            <a:r>
              <a:rPr b="1" lang="en-US" sz="220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/h</a:t>
            </a:r>
            <a:endParaRPr b="0" lang="de-DE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00"/>
              </a:spcBef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Traktoren + Fahrzeuge</a:t>
            </a:r>
            <a:endParaRPr b="0" lang="de-DE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00"/>
              </a:spcBef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CHP ebenfalls verfügbar</a:t>
            </a:r>
            <a:endParaRPr b="0" lang="de-DE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CustomShape 1"/>
          <p:cNvSpPr/>
          <p:nvPr/>
        </p:nvSpPr>
        <p:spPr>
          <a:xfrm>
            <a:off x="825480" y="1208160"/>
            <a:ext cx="5005440" cy="21243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 anchor="b">
            <a:noAutofit/>
          </a:bodyPr>
          <a:p>
            <a:pPr marL="343080" indent="-341640">
              <a:lnSpc>
                <a:spcPct val="100000"/>
              </a:lnSpc>
              <a:spcBef>
                <a:spcPts val="442"/>
              </a:spcBef>
              <a:spcAft>
                <a:spcPts val="882"/>
              </a:spcAft>
              <a:buClr>
                <a:srgbClr val="556b22"/>
              </a:buClr>
              <a:buFont typeface="Arial"/>
              <a:buChar char="-"/>
              <a:tabLst>
                <a:tab algn="l" pos="241452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Zukunftsoption BioCNG statt (nur) Ökostrom</a:t>
            </a:r>
            <a:endParaRPr b="0" lang="de-DE" sz="2000" spc="-1" strike="noStrike">
              <a:latin typeface="Arial"/>
            </a:endParaRPr>
          </a:p>
          <a:p>
            <a:pPr marL="343080" indent="-341640">
              <a:lnSpc>
                <a:spcPct val="100000"/>
              </a:lnSpc>
              <a:spcBef>
                <a:spcPts val="442"/>
              </a:spcBef>
              <a:spcAft>
                <a:spcPts val="882"/>
              </a:spcAft>
              <a:buClr>
                <a:srgbClr val="556b22"/>
              </a:buClr>
              <a:buFont typeface="Arial"/>
              <a:buChar char="-"/>
              <a:tabLst>
                <a:tab algn="l" pos="241452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Bereitschaft zu neuer Technologie</a:t>
            </a:r>
            <a:endParaRPr b="0" lang="de-DE" sz="2000" spc="-1" strike="noStrike">
              <a:latin typeface="Arial"/>
            </a:endParaRPr>
          </a:p>
          <a:p>
            <a:pPr marL="343080" indent="-341640">
              <a:lnSpc>
                <a:spcPct val="100000"/>
              </a:lnSpc>
              <a:spcBef>
                <a:spcPts val="442"/>
              </a:spcBef>
              <a:spcAft>
                <a:spcPts val="882"/>
              </a:spcAft>
              <a:buClr>
                <a:srgbClr val="556b22"/>
              </a:buClr>
              <a:buFont typeface="Arial"/>
              <a:buChar char="-"/>
              <a:tabLst>
                <a:tab algn="l" pos="241452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Kundenverkehr auf dem Firmengelände</a:t>
            </a:r>
            <a:endParaRPr b="0" lang="de-DE" sz="2000" spc="-1" strike="noStrike">
              <a:latin typeface="Arial"/>
            </a:endParaRPr>
          </a:p>
        </p:txBody>
      </p:sp>
      <p:pic>
        <p:nvPicPr>
          <p:cNvPr id="934" name="Grafik 5" descr=""/>
          <p:cNvPicPr/>
          <p:nvPr/>
        </p:nvPicPr>
        <p:blipFill>
          <a:blip r:embed="rId1"/>
          <a:stretch/>
        </p:blipFill>
        <p:spPr>
          <a:xfrm>
            <a:off x="1682640" y="3422520"/>
            <a:ext cx="6213600" cy="3915000"/>
          </a:xfrm>
          <a:prstGeom prst="rect">
            <a:avLst/>
          </a:prstGeom>
          <a:ln w="9360">
            <a:noFill/>
          </a:ln>
        </p:spPr>
      </p:pic>
      <p:sp>
        <p:nvSpPr>
          <p:cNvPr id="935" name="CustomShape 2"/>
          <p:cNvSpPr/>
          <p:nvPr/>
        </p:nvSpPr>
        <p:spPr>
          <a:xfrm>
            <a:off x="2039760" y="993600"/>
            <a:ext cx="5556240" cy="435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>
            <a:spAutoFit/>
          </a:bodyPr>
          <a:p>
            <a:pPr>
              <a:lnSpc>
                <a:spcPct val="100000"/>
              </a:lnSpc>
              <a:spcBef>
                <a:spcPts val="1100"/>
              </a:spcBef>
            </a:pPr>
            <a:r>
              <a:rPr b="1" lang="de-DE" sz="2200" spc="-1" strike="noStrike">
                <a:solidFill>
                  <a:srgbClr val="000066"/>
                </a:solidFill>
                <a:latin typeface="Arial"/>
                <a:ea typeface="DejaVu Sans"/>
              </a:rPr>
              <a:t>Biogas Anlage Hof Weitenau; VEES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936" name="CustomShape 3"/>
          <p:cNvSpPr/>
          <p:nvPr/>
        </p:nvSpPr>
        <p:spPr>
          <a:xfrm>
            <a:off x="7202520" y="7093080"/>
            <a:ext cx="2343240" cy="30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3000"/>
              </a:lnSpc>
            </a:pPr>
            <a:fld id="{6D533B2D-4E0E-4393-AE5E-E0928015DBA8}" type="slidenum">
              <a:rPr b="0" lang="de-DE" sz="1400" spc="-1" strike="noStrike">
                <a:solidFill>
                  <a:srgbClr val="000000"/>
                </a:solidFill>
                <a:latin typeface="Arial"/>
                <a:ea typeface="DejaVu Sans"/>
              </a:rPr>
              <a:t>&lt;Foliennummer&gt;</a:t>
            </a:fld>
            <a:endParaRPr b="0" lang="de-DE" sz="1400" spc="-1" strike="noStrike">
              <a:latin typeface="Arial"/>
            </a:endParaRPr>
          </a:p>
        </p:txBody>
      </p:sp>
      <p:sp>
        <p:nvSpPr>
          <p:cNvPr id="937" name="CustomShape 4"/>
          <p:cNvSpPr/>
          <p:nvPr/>
        </p:nvSpPr>
        <p:spPr>
          <a:xfrm>
            <a:off x="7996320" y="6604920"/>
            <a:ext cx="1998000" cy="48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93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DejaVu Sans"/>
              </a:rPr>
              <a:t>Quelle: Winfried Vees, 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DejaVu Sans"/>
              </a:rPr>
              <a:t>Energiehof Weitenau</a:t>
            </a:r>
            <a:endParaRPr b="0" lang="de-DE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CustomShape 1"/>
          <p:cNvSpPr/>
          <p:nvPr/>
        </p:nvSpPr>
        <p:spPr>
          <a:xfrm>
            <a:off x="468360" y="493560"/>
            <a:ext cx="9066240" cy="1258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 anchor="ctr">
            <a:noAutofit/>
          </a:bodyPr>
          <a:p>
            <a:pPr>
              <a:lnSpc>
                <a:spcPct val="100000"/>
              </a:lnSpc>
            </a:pPr>
            <a:r>
              <a:rPr b="0" lang="en-US" sz="2600" spc="-1" strike="noStrike">
                <a:solidFill>
                  <a:srgbClr val="2f8ddb"/>
                </a:solidFill>
                <a:latin typeface="Arial"/>
                <a:ea typeface="DejaVu Sans"/>
              </a:rPr>
              <a:t>Biomethan Traktor</a:t>
            </a:r>
            <a:endParaRPr b="0" lang="de-DE" sz="2600" spc="-1" strike="noStrike">
              <a:latin typeface="Arial"/>
            </a:endParaRPr>
          </a:p>
        </p:txBody>
      </p:sp>
      <p:sp>
        <p:nvSpPr>
          <p:cNvPr id="939" name="CustomShape 2"/>
          <p:cNvSpPr/>
          <p:nvPr/>
        </p:nvSpPr>
        <p:spPr>
          <a:xfrm>
            <a:off x="754200" y="1636560"/>
            <a:ext cx="8571240" cy="4953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>
            <a:noAutofit/>
          </a:bodyPr>
          <a:p>
            <a:pPr>
              <a:lnSpc>
                <a:spcPct val="100000"/>
              </a:lnSpc>
              <a:spcBef>
                <a:spcPts val="442"/>
              </a:spcBef>
              <a:spcAft>
                <a:spcPts val="882"/>
              </a:spcAft>
              <a:tabLst>
                <a:tab algn="l" pos="0"/>
              </a:tabLst>
            </a:pPr>
            <a:r>
              <a:rPr b="0" lang="de-DE" sz="2000" spc="-1" strike="noStrike">
                <a:solidFill>
                  <a:srgbClr val="4a452a"/>
                </a:solidFill>
                <a:latin typeface="Arial"/>
                <a:ea typeface="DejaVu Sans"/>
              </a:rPr>
              <a:t>Ganzer Tag der Arbeitsautonomie in der Landwirtschaft</a:t>
            </a:r>
            <a:endParaRPr b="0" lang="de-DE" sz="2000" spc="-1" strike="noStrike">
              <a:latin typeface="Arial"/>
            </a:endParaRPr>
          </a:p>
        </p:txBody>
      </p:sp>
      <p:pic>
        <p:nvPicPr>
          <p:cNvPr id="940" name="Inhaltsplatzhalter 4" descr=""/>
          <p:cNvPicPr/>
          <p:nvPr/>
        </p:nvPicPr>
        <p:blipFill>
          <a:blip r:embed="rId1"/>
          <a:stretch/>
        </p:blipFill>
        <p:spPr>
          <a:xfrm>
            <a:off x="917640" y="2286000"/>
            <a:ext cx="8244000" cy="4635720"/>
          </a:xfrm>
          <a:prstGeom prst="rect">
            <a:avLst/>
          </a:prstGeom>
          <a:ln w="9360">
            <a:noFill/>
          </a:ln>
        </p:spPr>
      </p:pic>
      <p:sp>
        <p:nvSpPr>
          <p:cNvPr id="941" name="CustomShape 3"/>
          <p:cNvSpPr/>
          <p:nvPr/>
        </p:nvSpPr>
        <p:spPr>
          <a:xfrm>
            <a:off x="754200" y="7007400"/>
            <a:ext cx="5720040" cy="21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>
            <a:spAutoFit/>
          </a:bodyPr>
          <a:p>
            <a:pPr>
              <a:lnSpc>
                <a:spcPct val="93000"/>
              </a:lnSpc>
            </a:pPr>
            <a:r>
              <a:rPr b="0" lang="de-DE" sz="800" spc="-1" strike="noStrike">
                <a:solidFill>
                  <a:srgbClr val="404040"/>
                </a:solidFill>
                <a:latin typeface="Arial"/>
                <a:ea typeface="DejaVu Sans"/>
              </a:rPr>
              <a:t>Source: </a:t>
            </a:r>
            <a:r>
              <a:rPr b="0" lang="en-US" sz="800" spc="-1" strike="noStrike">
                <a:solidFill>
                  <a:srgbClr val="404040"/>
                </a:solidFill>
                <a:latin typeface="Arial"/>
                <a:ea typeface="DejaVu Sans"/>
              </a:rPr>
              <a:t>https://www.bwagrar.de/Am-liebsten-mit-eigenem-Kraftstoff,QUlEPTU1MzIzNzEmTUlEPTE2MjkyNQ.html</a:t>
            </a:r>
            <a:endParaRPr b="0" lang="de-DE" sz="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CustomShape 1"/>
          <p:cNvSpPr/>
          <p:nvPr/>
        </p:nvSpPr>
        <p:spPr>
          <a:xfrm>
            <a:off x="143640" y="3491640"/>
            <a:ext cx="8566200" cy="2427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>
            <a:noAutofit/>
          </a:bodyPr>
          <a:p>
            <a:pPr marL="343080" indent="-341640">
              <a:lnSpc>
                <a:spcPct val="100000"/>
              </a:lnSpc>
              <a:spcBef>
                <a:spcPts val="442"/>
              </a:spcBef>
              <a:spcAft>
                <a:spcPts val="882"/>
              </a:spcAft>
              <a:tabLst>
                <a:tab algn="l" pos="0"/>
              </a:tabLst>
            </a:pPr>
            <a:r>
              <a:rPr b="0" lang="de-DE" sz="2400" spc="-1" strike="noStrike">
                <a:solidFill>
                  <a:srgbClr val="4a452a"/>
                </a:solidFill>
                <a:latin typeface="Arial"/>
                <a:ea typeface="DejaVu Sans"/>
              </a:rPr>
              <a:t>Auftretende Probleme:</a:t>
            </a:r>
            <a:endParaRPr b="0" lang="de-DE" sz="2400" spc="-1" strike="noStrike">
              <a:latin typeface="Arial"/>
            </a:endParaRPr>
          </a:p>
          <a:p>
            <a:pPr marL="343080" indent="-341640">
              <a:lnSpc>
                <a:spcPct val="100000"/>
              </a:lnSpc>
              <a:spcBef>
                <a:spcPts val="442"/>
              </a:spcBef>
              <a:spcAft>
                <a:spcPts val="882"/>
              </a:spcAft>
              <a:buClr>
                <a:srgbClr val="556b22"/>
              </a:buClr>
              <a:buFont typeface="Arial"/>
              <a:buChar char="-"/>
              <a:tabLst>
                <a:tab algn="l" pos="2414520"/>
              </a:tabLst>
            </a:pPr>
            <a:r>
              <a:rPr b="0" lang="de-DE" sz="2400" spc="-1" strike="noStrike">
                <a:solidFill>
                  <a:srgbClr val="4a452a"/>
                </a:solidFill>
                <a:latin typeface="Arial"/>
                <a:ea typeface="DejaVu Sans"/>
              </a:rPr>
              <a:t>Wenig angebotene Technologie</a:t>
            </a:r>
            <a:endParaRPr b="0" lang="de-DE" sz="2400" spc="-1" strike="noStrike">
              <a:latin typeface="Arial"/>
            </a:endParaRPr>
          </a:p>
          <a:p>
            <a:pPr marL="343080" indent="-341640">
              <a:lnSpc>
                <a:spcPct val="100000"/>
              </a:lnSpc>
              <a:spcBef>
                <a:spcPts val="442"/>
              </a:spcBef>
              <a:spcAft>
                <a:spcPts val="882"/>
              </a:spcAft>
              <a:buClr>
                <a:srgbClr val="556b22"/>
              </a:buClr>
              <a:buFont typeface="Arial"/>
              <a:buChar char="-"/>
              <a:tabLst>
                <a:tab algn="l" pos="2414520"/>
              </a:tabLst>
            </a:pPr>
            <a:r>
              <a:rPr b="0" lang="de-DE" sz="2400" spc="-1" strike="noStrike">
                <a:solidFill>
                  <a:srgbClr val="4a452a"/>
                </a:solidFill>
                <a:latin typeface="Arial"/>
                <a:ea typeface="DejaVu Sans"/>
              </a:rPr>
              <a:t>Fehlende politische Unterstützung (in der Regel nur politische "elektrische Ladesäulen-Euphorie")</a:t>
            </a:r>
            <a:r>
              <a:rPr b="0" lang="en-US" sz="2400" spc="-1" strike="noStrike">
                <a:solidFill>
                  <a:srgbClr val="4a452a"/>
                </a:solidFill>
                <a:latin typeface="Arial"/>
                <a:ea typeface="DejaVu Sans"/>
              </a:rPr>
              <a:t> </a:t>
            </a:r>
            <a:endParaRPr b="0" lang="de-DE" sz="2400" spc="-1" strike="noStrike">
              <a:latin typeface="Arial"/>
            </a:endParaRPr>
          </a:p>
          <a:p>
            <a:pPr marL="343080" indent="-341640">
              <a:lnSpc>
                <a:spcPct val="100000"/>
              </a:lnSpc>
              <a:spcBef>
                <a:spcPts val="442"/>
              </a:spcBef>
              <a:spcAft>
                <a:spcPts val="882"/>
              </a:spcAft>
              <a:buClr>
                <a:srgbClr val="556b22"/>
              </a:buClr>
              <a:buFont typeface="Arial"/>
              <a:buChar char="-"/>
              <a:tabLst>
                <a:tab algn="l" pos="2414520"/>
              </a:tabLst>
            </a:pPr>
            <a:r>
              <a:rPr b="0" lang="en-US" sz="2400" spc="-1" strike="noStrike">
                <a:solidFill>
                  <a:srgbClr val="4a452a"/>
                </a:solidFill>
                <a:latin typeface="Arial"/>
                <a:ea typeface="DejaVu Sans"/>
              </a:rPr>
              <a:t>Angebote nur für große Anlagen</a:t>
            </a:r>
            <a:endParaRPr b="0" lang="de-DE" sz="2400" spc="-1" strike="noStrike">
              <a:latin typeface="Arial"/>
            </a:endParaRPr>
          </a:p>
          <a:p>
            <a:pPr marL="343080" indent="-341640">
              <a:lnSpc>
                <a:spcPct val="100000"/>
              </a:lnSpc>
              <a:spcBef>
                <a:spcPts val="442"/>
              </a:spcBef>
              <a:spcAft>
                <a:spcPts val="882"/>
              </a:spcAft>
              <a:buClr>
                <a:srgbClr val="556b22"/>
              </a:buClr>
              <a:buFont typeface="Arial"/>
              <a:buChar char="-"/>
              <a:tabLst>
                <a:tab algn="l" pos="2414520"/>
              </a:tabLst>
            </a:pPr>
            <a:r>
              <a:rPr b="0" lang="de-DE" sz="2400" spc="-1" strike="noStrike">
                <a:solidFill>
                  <a:srgbClr val="4a452a"/>
                </a:solidFill>
                <a:latin typeface="Arial"/>
                <a:ea typeface="DejaVu Sans"/>
              </a:rPr>
              <a:t>Serviceproblem (Huhn - Ei)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943" name="Grafik 5" descr=""/>
          <p:cNvPicPr/>
          <p:nvPr/>
        </p:nvPicPr>
        <p:blipFill>
          <a:blip r:embed="rId1"/>
          <a:stretch/>
        </p:blipFill>
        <p:spPr>
          <a:xfrm>
            <a:off x="5472360" y="1432080"/>
            <a:ext cx="4345200" cy="3130200"/>
          </a:xfrm>
          <a:prstGeom prst="rect">
            <a:avLst/>
          </a:prstGeom>
          <a:ln w="9360">
            <a:noFill/>
          </a:ln>
        </p:spPr>
      </p:pic>
      <p:sp>
        <p:nvSpPr>
          <p:cNvPr id="944" name="CustomShape 2"/>
          <p:cNvSpPr/>
          <p:nvPr/>
        </p:nvSpPr>
        <p:spPr>
          <a:xfrm>
            <a:off x="468360" y="993600"/>
            <a:ext cx="5556240" cy="435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>
            <a:spAutoFit/>
          </a:bodyPr>
          <a:p>
            <a:pPr>
              <a:lnSpc>
                <a:spcPct val="100000"/>
              </a:lnSpc>
              <a:spcBef>
                <a:spcPts val="1100"/>
              </a:spcBef>
            </a:pPr>
            <a:r>
              <a:rPr b="1" lang="de-DE" sz="2200" spc="-1" strike="noStrike">
                <a:solidFill>
                  <a:srgbClr val="000066"/>
                </a:solidFill>
                <a:latin typeface="Arial"/>
                <a:ea typeface="DejaVu Sans"/>
              </a:rPr>
              <a:t>Biogas Anlage Hof Weitenau; VEES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945" name="CustomShape 3"/>
          <p:cNvSpPr/>
          <p:nvPr/>
        </p:nvSpPr>
        <p:spPr>
          <a:xfrm>
            <a:off x="7202520" y="7093080"/>
            <a:ext cx="2343240" cy="30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3000"/>
              </a:lnSpc>
            </a:pPr>
            <a:fld id="{6CD5E401-DD36-4EC0-9F76-C11A3E6AC7C0}" type="slidenum">
              <a:rPr b="0" lang="de-DE" sz="1400" spc="-1" strike="noStrike">
                <a:solidFill>
                  <a:srgbClr val="000000"/>
                </a:solidFill>
                <a:latin typeface="Arial"/>
                <a:ea typeface="DejaVu Sans"/>
              </a:rPr>
              <a:t>&lt;Foliennummer&gt;</a:t>
            </a:fld>
            <a:endParaRPr b="0" lang="de-DE" sz="1400" spc="-1" strike="noStrike">
              <a:latin typeface="Arial"/>
            </a:endParaRPr>
          </a:p>
        </p:txBody>
      </p:sp>
      <p:sp>
        <p:nvSpPr>
          <p:cNvPr id="946" name="CustomShape 4"/>
          <p:cNvSpPr/>
          <p:nvPr/>
        </p:nvSpPr>
        <p:spPr>
          <a:xfrm>
            <a:off x="582120" y="6732000"/>
            <a:ext cx="3601440" cy="2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93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DejaVu Sans"/>
              </a:rPr>
              <a:t>Quelle: Wilfried Vees, Energiehof Weitenau</a:t>
            </a:r>
            <a:endParaRPr b="0" lang="de-DE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CustomShape 1"/>
          <p:cNvSpPr/>
          <p:nvPr/>
        </p:nvSpPr>
        <p:spPr>
          <a:xfrm>
            <a:off x="692640" y="402120"/>
            <a:ext cx="8693280" cy="145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0" lang="de-CH" sz="3200" spc="-1" strike="noStrike">
                <a:solidFill>
                  <a:srgbClr val="000000"/>
                </a:solidFill>
                <a:latin typeface="Arial"/>
                <a:ea typeface="DejaVu Sans"/>
              </a:rPr>
              <a:t>Biomethan-Einspeisung Typ BlueFEED</a:t>
            </a:r>
            <a:br/>
            <a:r>
              <a:rPr b="0" lang="de-CH" sz="3200" spc="-1" strike="noStrike">
                <a:solidFill>
                  <a:srgbClr val="000000"/>
                </a:solidFill>
                <a:latin typeface="Arial"/>
                <a:ea typeface="DejaVu Sans"/>
              </a:rPr>
              <a:t>in der Schweiz</a:t>
            </a:r>
            <a:endParaRPr b="0" lang="de-DE" sz="3200" spc="-1" strike="noStrike">
              <a:latin typeface="Arial"/>
            </a:endParaRPr>
          </a:p>
        </p:txBody>
      </p:sp>
      <p:sp>
        <p:nvSpPr>
          <p:cNvPr id="948" name="CustomShape 2"/>
          <p:cNvSpPr/>
          <p:nvPr/>
        </p:nvSpPr>
        <p:spPr>
          <a:xfrm>
            <a:off x="692640" y="1928520"/>
            <a:ext cx="8693280" cy="479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171360" indent="-16992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de-CH" sz="2000" spc="-1" strike="noStrike">
                <a:solidFill>
                  <a:srgbClr val="000000"/>
                </a:solidFill>
                <a:latin typeface="Arial"/>
                <a:ea typeface="DejaVu Sans"/>
              </a:rPr>
              <a:t>Max. 100 Nm</a:t>
            </a:r>
            <a:r>
              <a:rPr b="0" lang="de-CH" sz="200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r>
              <a:rPr b="0" lang="de-CH" sz="2000" spc="-1" strike="noStrike">
                <a:solidFill>
                  <a:srgbClr val="000000"/>
                </a:solidFill>
                <a:latin typeface="Arial"/>
                <a:ea typeface="DejaVu Sans"/>
              </a:rPr>
              <a:t>/h </a:t>
            </a:r>
            <a:r>
              <a:rPr b="0" lang="de-CH" sz="2000" spc="-1" strike="noStrike" baseline="-25000">
                <a:solidFill>
                  <a:srgbClr val="000000"/>
                </a:solidFill>
                <a:latin typeface="Arial"/>
                <a:ea typeface="DejaVu Sans"/>
              </a:rPr>
              <a:t>Biogas </a:t>
            </a:r>
            <a:r>
              <a:rPr b="0" lang="de-CH" sz="2000" spc="-1" strike="noStrike">
                <a:solidFill>
                  <a:srgbClr val="000000"/>
                </a:solidFill>
                <a:latin typeface="Arial"/>
                <a:ea typeface="DejaVu Sans"/>
              </a:rPr>
              <a:t>, max. 60Nm</a:t>
            </a:r>
            <a:r>
              <a:rPr b="0" lang="de-CH" sz="200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r>
              <a:rPr b="0" lang="de-CH" sz="2000" spc="-1" strike="noStrike">
                <a:solidFill>
                  <a:srgbClr val="000000"/>
                </a:solidFill>
                <a:latin typeface="Arial"/>
                <a:ea typeface="DejaVu Sans"/>
              </a:rPr>
              <a:t>/h </a:t>
            </a:r>
            <a:r>
              <a:rPr b="0" lang="de-CH" sz="2000" spc="-1" strike="noStrike" baseline="-25000">
                <a:solidFill>
                  <a:srgbClr val="000000"/>
                </a:solidFill>
                <a:latin typeface="Arial"/>
                <a:ea typeface="DejaVu Sans"/>
              </a:rPr>
              <a:t>Biomethan</a:t>
            </a:r>
            <a:endParaRPr b="0" lang="de-DE" sz="2000" spc="-1" strike="noStrike">
              <a:latin typeface="Arial"/>
            </a:endParaRPr>
          </a:p>
          <a:p>
            <a:pPr marL="171360" indent="-16992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de-CH" sz="2000" spc="-1" strike="noStrike">
                <a:solidFill>
                  <a:srgbClr val="000000"/>
                </a:solidFill>
                <a:latin typeface="Arial"/>
                <a:ea typeface="DejaVu Sans"/>
              </a:rPr>
              <a:t>In 20-Fuss Container</a:t>
            </a:r>
            <a:endParaRPr b="0" lang="de-DE" sz="2000" spc="-1" strike="noStrike">
              <a:latin typeface="Arial"/>
            </a:endParaRPr>
          </a:p>
          <a:p>
            <a:pPr marL="171360" indent="-16992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de-CH" sz="2000" spc="-1" strike="noStrike">
                <a:solidFill>
                  <a:srgbClr val="000000"/>
                </a:solidFill>
                <a:latin typeface="Arial"/>
                <a:ea typeface="DejaVu Sans"/>
              </a:rPr>
              <a:t>"Plug-and-Play"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949" name="CustomShape 3"/>
          <p:cNvSpPr/>
          <p:nvPr/>
        </p:nvSpPr>
        <p:spPr>
          <a:xfrm>
            <a:off x="8947800" y="7006680"/>
            <a:ext cx="438480" cy="40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C7CAEF02-C950-4674-A229-3E09CF1DF794}" type="slidenum">
              <a:rPr b="0" lang="de-CH" sz="900" spc="-1" strike="noStrike">
                <a:solidFill>
                  <a:srgbClr val="8b8b8b"/>
                </a:solidFill>
                <a:latin typeface="Calibri"/>
                <a:ea typeface="DejaVu Sans"/>
              </a:rPr>
              <a:t>46</a:t>
            </a:fld>
            <a:endParaRPr b="0" lang="de-DE" sz="900" spc="-1" strike="noStrike">
              <a:latin typeface="Arial"/>
            </a:endParaRPr>
          </a:p>
        </p:txBody>
      </p:sp>
      <p:pic>
        <p:nvPicPr>
          <p:cNvPr id="950" name="Grafik 6_1" descr=""/>
          <p:cNvPicPr/>
          <p:nvPr/>
        </p:nvPicPr>
        <p:blipFill>
          <a:blip r:embed="rId1"/>
          <a:stretch/>
        </p:blipFill>
        <p:spPr>
          <a:xfrm>
            <a:off x="216000" y="3430800"/>
            <a:ext cx="4507560" cy="3048120"/>
          </a:xfrm>
          <a:prstGeom prst="rect">
            <a:avLst/>
          </a:prstGeom>
          <a:ln>
            <a:noFill/>
          </a:ln>
        </p:spPr>
      </p:pic>
      <p:pic>
        <p:nvPicPr>
          <p:cNvPr id="951" name="Grafik 5_1" descr=""/>
          <p:cNvPicPr/>
          <p:nvPr/>
        </p:nvPicPr>
        <p:blipFill>
          <a:blip r:embed="rId2"/>
          <a:stretch/>
        </p:blipFill>
        <p:spPr>
          <a:xfrm>
            <a:off x="4896000" y="2465280"/>
            <a:ext cx="5034240" cy="3293640"/>
          </a:xfrm>
          <a:prstGeom prst="rect">
            <a:avLst/>
          </a:prstGeom>
          <a:ln>
            <a:noFill/>
          </a:ln>
        </p:spPr>
      </p:pic>
      <p:sp>
        <p:nvSpPr>
          <p:cNvPr id="952" name="CustomShape 4"/>
          <p:cNvSpPr/>
          <p:nvPr/>
        </p:nvSpPr>
        <p:spPr>
          <a:xfrm>
            <a:off x="1218600" y="7006680"/>
            <a:ext cx="7493040" cy="40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CustomShape 1"/>
          <p:cNvSpPr/>
          <p:nvPr/>
        </p:nvSpPr>
        <p:spPr>
          <a:xfrm>
            <a:off x="260640" y="432000"/>
            <a:ext cx="9170280" cy="145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0" lang="de-CH" sz="3200" spc="-1" strike="noStrike">
                <a:solidFill>
                  <a:srgbClr val="000000"/>
                </a:solidFill>
                <a:latin typeface="Arial"/>
                <a:ea typeface="DejaVu Sans"/>
              </a:rPr>
              <a:t>Biomethan-Tankstelle Typ BlueBONSAI</a:t>
            </a:r>
            <a:br/>
            <a:r>
              <a:rPr b="0" lang="de-CH" sz="3200" spc="-1" strike="noStrike">
                <a:solidFill>
                  <a:srgbClr val="000000"/>
                </a:solidFill>
                <a:latin typeface="Arial"/>
                <a:ea typeface="DejaVu Sans"/>
              </a:rPr>
              <a:t>in der Schweiz und Deutschland</a:t>
            </a:r>
            <a:endParaRPr b="0" lang="de-DE" sz="3200" spc="-1" strike="noStrike">
              <a:latin typeface="Arial"/>
            </a:endParaRPr>
          </a:p>
        </p:txBody>
      </p:sp>
      <p:sp>
        <p:nvSpPr>
          <p:cNvPr id="954" name="CustomShape 2"/>
          <p:cNvSpPr/>
          <p:nvPr/>
        </p:nvSpPr>
        <p:spPr>
          <a:xfrm>
            <a:off x="692640" y="2012040"/>
            <a:ext cx="8693280" cy="479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171360" indent="-16992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de-CH" sz="2000" spc="-1" strike="noStrike">
                <a:solidFill>
                  <a:srgbClr val="000000"/>
                </a:solidFill>
                <a:latin typeface="Arial"/>
                <a:ea typeface="DejaVu Sans"/>
              </a:rPr>
              <a:t>Beispiel: 20 Nm</a:t>
            </a:r>
            <a:r>
              <a:rPr b="0" lang="de-CH" sz="200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r>
              <a:rPr b="0" lang="de-CH" sz="2000" spc="-1" strike="noStrike">
                <a:solidFill>
                  <a:srgbClr val="000000"/>
                </a:solidFill>
                <a:latin typeface="Arial"/>
                <a:ea typeface="DejaVu Sans"/>
              </a:rPr>
              <a:t>/h </a:t>
            </a:r>
            <a:r>
              <a:rPr b="0" lang="de-CH" sz="2000" spc="-1" strike="noStrike" baseline="-25000">
                <a:solidFill>
                  <a:srgbClr val="000000"/>
                </a:solidFill>
                <a:latin typeface="Arial"/>
                <a:ea typeface="DejaVu Sans"/>
              </a:rPr>
              <a:t>Biogas </a:t>
            </a:r>
            <a:r>
              <a:rPr b="0" lang="de-CH" sz="2000" spc="-1" strike="noStrike">
                <a:solidFill>
                  <a:srgbClr val="000000"/>
                </a:solidFill>
                <a:latin typeface="Arial"/>
                <a:ea typeface="DejaVu Sans"/>
              </a:rPr>
              <a:t>, 12 Nm</a:t>
            </a:r>
            <a:r>
              <a:rPr b="0" lang="de-CH" sz="200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r>
              <a:rPr b="0" lang="de-CH" sz="2000" spc="-1" strike="noStrike">
                <a:solidFill>
                  <a:srgbClr val="000000"/>
                </a:solidFill>
                <a:latin typeface="Arial"/>
                <a:ea typeface="DejaVu Sans"/>
              </a:rPr>
              <a:t>/h </a:t>
            </a:r>
            <a:r>
              <a:rPr b="0" lang="de-CH" sz="2000" spc="-1" strike="noStrike" baseline="-25000">
                <a:solidFill>
                  <a:srgbClr val="000000"/>
                </a:solidFill>
                <a:latin typeface="Arial"/>
                <a:ea typeface="DejaVu Sans"/>
              </a:rPr>
              <a:t>Biomethan</a:t>
            </a:r>
            <a:endParaRPr b="0" lang="de-DE" sz="2000" spc="-1" strike="noStrike">
              <a:latin typeface="Arial"/>
            </a:endParaRPr>
          </a:p>
          <a:p>
            <a:pPr marL="171360" indent="-16992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de-CH" sz="2000" spc="-1" strike="noStrike">
                <a:solidFill>
                  <a:srgbClr val="000000"/>
                </a:solidFill>
                <a:latin typeface="Arial"/>
                <a:ea typeface="DejaVu Sans"/>
              </a:rPr>
              <a:t>20-Fuss Container</a:t>
            </a:r>
            <a:endParaRPr b="0" lang="de-DE" sz="2000" spc="-1" strike="noStrike">
              <a:latin typeface="Arial"/>
            </a:endParaRPr>
          </a:p>
          <a:p>
            <a:pPr marL="171360" indent="-16992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de-CH" sz="2000" spc="-1" strike="noStrike">
                <a:solidFill>
                  <a:srgbClr val="000000"/>
                </a:solidFill>
                <a:latin typeface="Arial"/>
                <a:ea typeface="DejaVu Sans"/>
              </a:rPr>
              <a:t>Druckspeicher-Module: dem Bedarf anpassen</a:t>
            </a:r>
            <a:endParaRPr b="0" lang="de-DE" sz="2000" spc="-1" strike="noStrike">
              <a:latin typeface="Arial"/>
            </a:endParaRPr>
          </a:p>
          <a:p>
            <a:pPr marL="171360" indent="-16992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de-CH" sz="2000" spc="-1" strike="noStrike">
                <a:solidFill>
                  <a:srgbClr val="000000"/>
                </a:solidFill>
                <a:latin typeface="Arial"/>
                <a:ea typeface="DejaVu Sans"/>
              </a:rPr>
              <a:t>Betankung:</a:t>
            </a:r>
            <a:endParaRPr b="0" lang="de-DE" sz="2000" spc="-1" strike="noStrike">
              <a:latin typeface="Arial"/>
            </a:endParaRPr>
          </a:p>
          <a:p>
            <a:pPr lvl="1" marL="514440" indent="-16992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de-CH" sz="1700" spc="-1" strike="noStrike">
                <a:solidFill>
                  <a:srgbClr val="000000"/>
                </a:solidFill>
                <a:latin typeface="Arial"/>
                <a:ea typeface="DejaVu Sans"/>
              </a:rPr>
              <a:t>einfach Füllkonsole </a:t>
            </a:r>
            <a:endParaRPr b="0" lang="de-DE" sz="1700" spc="-1" strike="noStrike">
              <a:latin typeface="Arial"/>
            </a:endParaRPr>
          </a:p>
          <a:p>
            <a:pPr lvl="1" marL="514440" indent="-16992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de-CH" sz="1700" spc="-1" strike="noStrike">
                <a:solidFill>
                  <a:srgbClr val="000000"/>
                </a:solidFill>
                <a:latin typeface="Arial"/>
                <a:ea typeface="DejaVu Sans"/>
              </a:rPr>
              <a:t>Eichfähige Gilbarco-Zapfsäule</a:t>
            </a:r>
            <a:endParaRPr b="0" lang="de-DE" sz="1700" spc="-1" strike="noStrike">
              <a:latin typeface="Arial"/>
            </a:endParaRPr>
          </a:p>
          <a:p>
            <a:pPr lvl="1" marL="514440" indent="-16992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de-CH" sz="1700" spc="-1" strike="noStrike">
                <a:solidFill>
                  <a:srgbClr val="000000"/>
                </a:solidFill>
                <a:latin typeface="Arial"/>
                <a:ea typeface="DejaVu Sans"/>
              </a:rPr>
              <a:t>Tankautomat</a:t>
            </a:r>
            <a:endParaRPr b="0" lang="de-DE" sz="1700" spc="-1" strike="noStrike">
              <a:latin typeface="Arial"/>
            </a:endParaRPr>
          </a:p>
          <a:p>
            <a:pPr marL="171360" indent="-16992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de-CH" sz="2000" spc="-1" strike="noStrike">
                <a:solidFill>
                  <a:srgbClr val="000000"/>
                </a:solidFill>
                <a:latin typeface="Arial"/>
                <a:ea typeface="DejaVu Sans"/>
              </a:rPr>
              <a:t>Nur teilweise "Plug-and-Play" möglich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955" name="CustomShape 3"/>
          <p:cNvSpPr/>
          <p:nvPr/>
        </p:nvSpPr>
        <p:spPr>
          <a:xfrm>
            <a:off x="8947800" y="7006680"/>
            <a:ext cx="438480" cy="40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6AD0A46A-2C43-4FC5-95DA-29E2A1E68ADD}" type="slidenum">
              <a:rPr b="0" lang="de-CH" sz="900" spc="-1" strike="noStrike">
                <a:solidFill>
                  <a:srgbClr val="8b8b8b"/>
                </a:solidFill>
                <a:latin typeface="Calibri"/>
                <a:ea typeface="DejaVu Sans"/>
              </a:rPr>
              <a:t>47</a:t>
            </a:fld>
            <a:endParaRPr b="0" lang="de-DE" sz="900" spc="-1" strike="noStrike">
              <a:latin typeface="Arial"/>
            </a:endParaRPr>
          </a:p>
        </p:txBody>
      </p:sp>
      <p:sp>
        <p:nvSpPr>
          <p:cNvPr id="956" name="CustomShape 4"/>
          <p:cNvSpPr/>
          <p:nvPr/>
        </p:nvSpPr>
        <p:spPr>
          <a:xfrm>
            <a:off x="1218600" y="7006680"/>
            <a:ext cx="7493040" cy="40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57" name="Grafik 7_1" descr="Ein Bild, das Text, Himmel, draußen, Gerät enthält.&#10;&#10;Automatisch generierte Beschreibung"/>
          <p:cNvPicPr/>
          <p:nvPr/>
        </p:nvPicPr>
        <p:blipFill>
          <a:blip r:embed="rId1"/>
          <a:srcRect l="0" t="7216" r="8720" b="6145"/>
          <a:stretch/>
        </p:blipFill>
        <p:spPr>
          <a:xfrm>
            <a:off x="790560" y="4987080"/>
            <a:ext cx="2520360" cy="2151000"/>
          </a:xfrm>
          <a:prstGeom prst="rect">
            <a:avLst/>
          </a:prstGeom>
          <a:ln>
            <a:noFill/>
          </a:ln>
        </p:spPr>
      </p:pic>
      <p:pic>
        <p:nvPicPr>
          <p:cNvPr id="958" name="Grafik 11_1" descr="Ein Bild, das Himmel, draußen, Haushaltsgerät, Anhänger enthält.&#10;&#10;Automatisch generierte Beschreibung"/>
          <p:cNvPicPr/>
          <p:nvPr/>
        </p:nvPicPr>
        <p:blipFill>
          <a:blip r:embed="rId2"/>
          <a:stretch/>
        </p:blipFill>
        <p:spPr>
          <a:xfrm>
            <a:off x="5760000" y="3131640"/>
            <a:ext cx="3996000" cy="3995280"/>
          </a:xfrm>
          <a:prstGeom prst="rect">
            <a:avLst/>
          </a:prstGeom>
          <a:ln>
            <a:noFill/>
          </a:ln>
        </p:spPr>
      </p:pic>
      <p:pic>
        <p:nvPicPr>
          <p:cNvPr id="959" name="Grafik 13_1" descr="Ein Bild, das drinnen, Küchengerät enthält.&#10;&#10;Automatisch generierte Beschreibung"/>
          <p:cNvPicPr/>
          <p:nvPr/>
        </p:nvPicPr>
        <p:blipFill>
          <a:blip r:embed="rId3"/>
          <a:stretch/>
        </p:blipFill>
        <p:spPr>
          <a:xfrm>
            <a:off x="3888000" y="4896000"/>
            <a:ext cx="1398600" cy="2230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CustomShape 1"/>
          <p:cNvSpPr/>
          <p:nvPr/>
        </p:nvSpPr>
        <p:spPr>
          <a:xfrm>
            <a:off x="692640" y="402120"/>
            <a:ext cx="8693280" cy="145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0" lang="de-CH" sz="3200" spc="-1" strike="noStrike">
                <a:solidFill>
                  <a:srgbClr val="000000"/>
                </a:solidFill>
                <a:latin typeface="Arial"/>
                <a:ea typeface="DejaVu Sans"/>
              </a:rPr>
              <a:t>Biomethan-Tankstelle Typ BlueBONSAI</a:t>
            </a:r>
            <a:br/>
            <a:r>
              <a:rPr b="0" lang="de-CH" sz="3200" spc="-1" strike="noStrike">
                <a:solidFill>
                  <a:srgbClr val="000000"/>
                </a:solidFill>
                <a:latin typeface="Arial"/>
                <a:ea typeface="DejaVu Sans"/>
              </a:rPr>
              <a:t>in der Schweiz</a:t>
            </a:r>
            <a:endParaRPr b="0" lang="de-DE" sz="3200" spc="-1" strike="noStrike">
              <a:latin typeface="Arial"/>
            </a:endParaRPr>
          </a:p>
        </p:txBody>
      </p:sp>
      <p:sp>
        <p:nvSpPr>
          <p:cNvPr id="961" name="CustomShape 2"/>
          <p:cNvSpPr/>
          <p:nvPr/>
        </p:nvSpPr>
        <p:spPr>
          <a:xfrm>
            <a:off x="692640" y="2012040"/>
            <a:ext cx="8693280" cy="479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171360" indent="-16992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de-CH" sz="2000" spc="-1" strike="noStrike">
                <a:solidFill>
                  <a:srgbClr val="000000"/>
                </a:solidFill>
                <a:latin typeface="Arial"/>
                <a:ea typeface="DejaVu Sans"/>
              </a:rPr>
              <a:t>Beispiel: 60 Nm</a:t>
            </a:r>
            <a:r>
              <a:rPr b="0" lang="de-CH" sz="200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r>
              <a:rPr b="0" lang="de-CH" sz="2000" spc="-1" strike="noStrike">
                <a:solidFill>
                  <a:srgbClr val="000000"/>
                </a:solidFill>
                <a:latin typeface="Arial"/>
                <a:ea typeface="DejaVu Sans"/>
              </a:rPr>
              <a:t>/h </a:t>
            </a:r>
            <a:r>
              <a:rPr b="0" lang="de-CH" sz="2000" spc="-1" strike="noStrike" baseline="-25000">
                <a:solidFill>
                  <a:srgbClr val="000000"/>
                </a:solidFill>
                <a:latin typeface="Arial"/>
                <a:ea typeface="DejaVu Sans"/>
              </a:rPr>
              <a:t>Biogas </a:t>
            </a:r>
            <a:r>
              <a:rPr b="0" lang="de-CH" sz="2000" spc="-1" strike="noStrike">
                <a:solidFill>
                  <a:srgbClr val="000000"/>
                </a:solidFill>
                <a:latin typeface="Arial"/>
                <a:ea typeface="DejaVu Sans"/>
              </a:rPr>
              <a:t>, 27 Nm</a:t>
            </a:r>
            <a:r>
              <a:rPr b="0" lang="de-CH" sz="200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r>
              <a:rPr b="0" lang="de-CH" sz="2000" spc="-1" strike="noStrike">
                <a:solidFill>
                  <a:srgbClr val="000000"/>
                </a:solidFill>
                <a:latin typeface="Arial"/>
                <a:ea typeface="DejaVu Sans"/>
              </a:rPr>
              <a:t>/h </a:t>
            </a:r>
            <a:r>
              <a:rPr b="0" lang="de-CH" sz="2000" spc="-1" strike="noStrike" baseline="-25000">
                <a:solidFill>
                  <a:srgbClr val="000000"/>
                </a:solidFill>
                <a:latin typeface="Arial"/>
                <a:ea typeface="DejaVu Sans"/>
              </a:rPr>
              <a:t>Biomethan</a:t>
            </a:r>
            <a:endParaRPr b="0" lang="de-DE" sz="2000" spc="-1" strike="noStrike">
              <a:latin typeface="Arial"/>
            </a:endParaRPr>
          </a:p>
          <a:p>
            <a:pPr marL="171360" indent="-16992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de-CH" sz="2000" spc="-1" strike="noStrike">
                <a:solidFill>
                  <a:srgbClr val="000000"/>
                </a:solidFill>
                <a:latin typeface="Arial"/>
                <a:ea typeface="DejaVu Sans"/>
              </a:rPr>
              <a:t>1-stufige Aufbereitung </a:t>
            </a:r>
            <a:r>
              <a:rPr b="0" lang="de-CH" sz="1600" spc="-1" strike="noStrike">
                <a:solidFill>
                  <a:srgbClr val="000000"/>
                </a:solidFill>
                <a:latin typeface="Arial"/>
                <a:ea typeface="DejaVu Sans"/>
              </a:rPr>
              <a:t>(mit Schwachgasverwertung)</a:t>
            </a:r>
            <a:endParaRPr b="0" lang="de-DE" sz="1600" spc="-1" strike="noStrike">
              <a:latin typeface="Arial"/>
            </a:endParaRPr>
          </a:p>
          <a:p>
            <a:pPr marL="171360" indent="-16992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de-CH" sz="2000" spc="-1" strike="noStrike">
                <a:solidFill>
                  <a:srgbClr val="000000"/>
                </a:solidFill>
                <a:latin typeface="Arial"/>
                <a:ea typeface="DejaVu Sans"/>
              </a:rPr>
              <a:t>Öffentliche Tankstelle, mit Biomethan-Wahltasten</a:t>
            </a:r>
            <a:endParaRPr b="0" lang="de-DE" sz="2000" spc="-1" strike="noStrike">
              <a:latin typeface="Arial"/>
            </a:endParaRPr>
          </a:p>
          <a:p>
            <a:pPr marL="171360" indent="-16992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de-CH" sz="2000" spc="-1" strike="noStrike">
                <a:solidFill>
                  <a:srgbClr val="000000"/>
                </a:solidFill>
                <a:latin typeface="Arial"/>
                <a:ea typeface="DejaVu Sans"/>
              </a:rPr>
              <a:t>Ausbaubarer Speicher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751"/>
              </a:spcBef>
            </a:pPr>
            <a:endParaRPr b="0" lang="de-DE" sz="2000" spc="-1" strike="noStrike">
              <a:latin typeface="Arial"/>
            </a:endParaRPr>
          </a:p>
        </p:txBody>
      </p:sp>
      <p:sp>
        <p:nvSpPr>
          <p:cNvPr id="962" name="CustomShape 3"/>
          <p:cNvSpPr/>
          <p:nvPr/>
        </p:nvSpPr>
        <p:spPr>
          <a:xfrm>
            <a:off x="8947800" y="7006680"/>
            <a:ext cx="438480" cy="40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D2882C95-D5B7-40F1-9B17-FB16A03848E7}" type="slidenum">
              <a:rPr b="0" lang="de-CH" sz="900" spc="-1" strike="noStrike">
                <a:solidFill>
                  <a:srgbClr val="8b8b8b"/>
                </a:solidFill>
                <a:latin typeface="Calibri"/>
                <a:ea typeface="DejaVu Sans"/>
              </a:rPr>
              <a:t>48</a:t>
            </a:fld>
            <a:endParaRPr b="0" lang="de-DE" sz="900" spc="-1" strike="noStrike">
              <a:latin typeface="Arial"/>
            </a:endParaRPr>
          </a:p>
        </p:txBody>
      </p:sp>
      <p:pic>
        <p:nvPicPr>
          <p:cNvPr id="963" name="Grafik 5_0" descr=""/>
          <p:cNvPicPr/>
          <p:nvPr/>
        </p:nvPicPr>
        <p:blipFill>
          <a:blip r:embed="rId1"/>
          <a:srcRect l="13248" t="0" r="0" b="0"/>
          <a:stretch/>
        </p:blipFill>
        <p:spPr>
          <a:xfrm>
            <a:off x="5675400" y="4159440"/>
            <a:ext cx="2729520" cy="2793240"/>
          </a:xfrm>
          <a:prstGeom prst="rect">
            <a:avLst/>
          </a:prstGeom>
          <a:ln>
            <a:noFill/>
          </a:ln>
        </p:spPr>
      </p:pic>
      <p:pic>
        <p:nvPicPr>
          <p:cNvPr id="964" name="Grafik 7_0" descr="Ein Bild, das Himmel, draußen, Anhänger enthält.&#10;&#10;Automatisch generierte Beschreibung"/>
          <p:cNvPicPr/>
          <p:nvPr/>
        </p:nvPicPr>
        <p:blipFill>
          <a:blip r:embed="rId2"/>
          <a:srcRect l="10533" t="15697" r="13138" b="33046"/>
          <a:stretch/>
        </p:blipFill>
        <p:spPr>
          <a:xfrm>
            <a:off x="692640" y="3714120"/>
            <a:ext cx="4904280" cy="3291120"/>
          </a:xfrm>
          <a:prstGeom prst="rect">
            <a:avLst/>
          </a:prstGeom>
          <a:ln>
            <a:noFill/>
          </a:ln>
        </p:spPr>
      </p:pic>
      <p:pic>
        <p:nvPicPr>
          <p:cNvPr id="965" name="Grafik 14_1" descr=""/>
          <p:cNvPicPr/>
          <p:nvPr/>
        </p:nvPicPr>
        <p:blipFill>
          <a:blip r:embed="rId3"/>
          <a:srcRect l="23867" t="25650" r="0" b="33418"/>
          <a:stretch/>
        </p:blipFill>
        <p:spPr>
          <a:xfrm>
            <a:off x="5905440" y="1863360"/>
            <a:ext cx="3964320" cy="1893240"/>
          </a:xfrm>
          <a:prstGeom prst="rect">
            <a:avLst/>
          </a:prstGeom>
          <a:ln>
            <a:noFill/>
          </a:ln>
        </p:spPr>
      </p:pic>
      <p:pic>
        <p:nvPicPr>
          <p:cNvPr id="966" name="Grafik 9_1" descr="IMG_20190723_131713.jpg"/>
          <p:cNvPicPr/>
          <p:nvPr/>
        </p:nvPicPr>
        <p:blipFill>
          <a:blip r:embed="rId4"/>
          <a:srcRect l="30892" t="22934" r="40761" b="35780"/>
          <a:stretch/>
        </p:blipFill>
        <p:spPr>
          <a:xfrm>
            <a:off x="8406360" y="4640760"/>
            <a:ext cx="1555200" cy="2265480"/>
          </a:xfrm>
          <a:prstGeom prst="rect">
            <a:avLst/>
          </a:prstGeom>
          <a:ln>
            <a:noFill/>
          </a:ln>
        </p:spPr>
      </p:pic>
      <p:sp>
        <p:nvSpPr>
          <p:cNvPr id="967" name="CustomShape 4"/>
          <p:cNvSpPr/>
          <p:nvPr/>
        </p:nvSpPr>
        <p:spPr>
          <a:xfrm>
            <a:off x="1218600" y="7006680"/>
            <a:ext cx="7493040" cy="40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CustomShape 1"/>
          <p:cNvSpPr/>
          <p:nvPr/>
        </p:nvSpPr>
        <p:spPr>
          <a:xfrm>
            <a:off x="692640" y="402120"/>
            <a:ext cx="8693280" cy="145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0" lang="de-CH" sz="3200" spc="-1" strike="noStrike">
                <a:solidFill>
                  <a:srgbClr val="000000"/>
                </a:solidFill>
                <a:latin typeface="Arial"/>
                <a:ea typeface="DejaVu Sans"/>
              </a:rPr>
              <a:t>Beispiel: Einfache Tankstelle </a:t>
            </a:r>
            <a:r>
              <a:rPr b="0" lang="de-CH" sz="2400" spc="-1" strike="noStrike">
                <a:solidFill>
                  <a:srgbClr val="000000"/>
                </a:solidFill>
                <a:latin typeface="Arial"/>
                <a:ea typeface="DejaVu Sans"/>
              </a:rPr>
              <a:t>(Typ BB12)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969" name="CustomShape 2"/>
          <p:cNvSpPr/>
          <p:nvPr/>
        </p:nvSpPr>
        <p:spPr>
          <a:xfrm>
            <a:off x="8947800" y="7006680"/>
            <a:ext cx="438480" cy="40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BF71BE63-4935-4083-A1C9-E16CF7C9EA1B}" type="slidenum">
              <a:rPr b="0" lang="de-CH" sz="900" spc="-1" strike="noStrike">
                <a:solidFill>
                  <a:srgbClr val="8b8b8b"/>
                </a:solidFill>
                <a:latin typeface="Calibri"/>
                <a:ea typeface="DejaVu Sans"/>
              </a:rPr>
              <a:t>49</a:t>
            </a:fld>
            <a:endParaRPr b="0" lang="de-DE" sz="900" spc="-1" strike="noStrike">
              <a:latin typeface="Arial"/>
            </a:endParaRPr>
          </a:p>
        </p:txBody>
      </p:sp>
      <p:sp>
        <p:nvSpPr>
          <p:cNvPr id="970" name="CustomShape 3"/>
          <p:cNvSpPr/>
          <p:nvPr/>
        </p:nvSpPr>
        <p:spPr>
          <a:xfrm>
            <a:off x="1218600" y="7006680"/>
            <a:ext cx="7493040" cy="40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de-CH" sz="900" spc="-1" strike="noStrike">
                <a:solidFill>
                  <a:srgbClr val="8b8b8b"/>
                </a:solidFill>
                <a:latin typeface="Calibri"/>
                <a:ea typeface="DejaVu Sans"/>
              </a:rPr>
              <a:t>Kleine Biogas-Aufbereitungsanlagen für die Gasnetzeinspeisung und Fahrzeugbetankung, Schwäbisch Hall, 16. Okt. 2022</a:t>
            </a:r>
            <a:endParaRPr b="0" lang="de-DE" sz="900" spc="-1" strike="noStrike">
              <a:latin typeface="Arial"/>
            </a:endParaRPr>
          </a:p>
        </p:txBody>
      </p:sp>
      <p:pic>
        <p:nvPicPr>
          <p:cNvPr id="971" name="Grafik 9_0" descr="Ein Bild, das draußen, Himmel, Gebäude, Bogen enthält.&#10;&#10;Automatisch generierte Beschreibung"/>
          <p:cNvPicPr/>
          <p:nvPr/>
        </p:nvPicPr>
        <p:blipFill>
          <a:blip r:embed="rId1"/>
          <a:stretch/>
        </p:blipFill>
        <p:spPr>
          <a:xfrm>
            <a:off x="121320" y="1656000"/>
            <a:ext cx="4629600" cy="3115440"/>
          </a:xfrm>
          <a:prstGeom prst="rect">
            <a:avLst/>
          </a:prstGeom>
          <a:ln>
            <a:noFill/>
          </a:ln>
        </p:spPr>
      </p:pic>
      <p:pic>
        <p:nvPicPr>
          <p:cNvPr id="972" name="Inhaltsplatzhalter 7_1" descr=""/>
          <p:cNvPicPr/>
          <p:nvPr/>
        </p:nvPicPr>
        <p:blipFill>
          <a:blip r:embed="rId2"/>
          <a:stretch/>
        </p:blipFill>
        <p:spPr>
          <a:xfrm>
            <a:off x="4896000" y="1631520"/>
            <a:ext cx="4822920" cy="3191400"/>
          </a:xfrm>
          <a:prstGeom prst="rect">
            <a:avLst/>
          </a:prstGeom>
          <a:ln>
            <a:noFill/>
          </a:ln>
        </p:spPr>
      </p:pic>
      <p:pic>
        <p:nvPicPr>
          <p:cNvPr id="973" name="Grafik 12_1" descr="Ein Bild, das Text, Person enthält.&#10;&#10;Automatisch generierte Beschreibung"/>
          <p:cNvPicPr/>
          <p:nvPr/>
        </p:nvPicPr>
        <p:blipFill>
          <a:blip r:embed="rId3"/>
          <a:srcRect l="0" t="22035" r="0" b="0"/>
          <a:stretch/>
        </p:blipFill>
        <p:spPr>
          <a:xfrm>
            <a:off x="7560000" y="4248000"/>
            <a:ext cx="1798920" cy="2625480"/>
          </a:xfrm>
          <a:prstGeom prst="rect">
            <a:avLst/>
          </a:prstGeom>
          <a:ln>
            <a:noFill/>
          </a:ln>
        </p:spPr>
      </p:pic>
      <p:pic>
        <p:nvPicPr>
          <p:cNvPr id="974" name="Grafik 11_0" descr=""/>
          <p:cNvPicPr/>
          <p:nvPr/>
        </p:nvPicPr>
        <p:blipFill>
          <a:blip r:embed="rId4"/>
          <a:stretch/>
        </p:blipFill>
        <p:spPr>
          <a:xfrm>
            <a:off x="2088000" y="4750200"/>
            <a:ext cx="3554280" cy="2287440"/>
          </a:xfrm>
          <a:prstGeom prst="rect">
            <a:avLst/>
          </a:prstGeom>
          <a:ln>
            <a:noFill/>
          </a:ln>
        </p:spPr>
      </p:pic>
      <p:sp>
        <p:nvSpPr>
          <p:cNvPr id="975" name="CustomShape 4"/>
          <p:cNvSpPr/>
          <p:nvPr/>
        </p:nvSpPr>
        <p:spPr>
          <a:xfrm>
            <a:off x="5737680" y="4995720"/>
            <a:ext cx="1873080" cy="1735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Mit </a:t>
            </a:r>
            <a:r>
              <a:rPr b="1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nicht </a:t>
            </a: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eichfähigem Messystem:</a:t>
            </a:r>
            <a:endParaRPr b="0" lang="de-DE" sz="1800" spc="-1" strike="noStrike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Coriolis Messer</a:t>
            </a:r>
            <a:endParaRPr b="0" lang="de-DE" sz="1800" spc="-1" strike="noStrike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Tankautomat</a:t>
            </a:r>
            <a:endParaRPr b="0" lang="de-DE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Picture 1" descr=""/>
          <p:cNvPicPr/>
          <p:nvPr/>
        </p:nvPicPr>
        <p:blipFill>
          <a:blip r:embed="rId1"/>
          <a:stretch/>
        </p:blipFill>
        <p:spPr>
          <a:xfrm>
            <a:off x="539640" y="1619280"/>
            <a:ext cx="1617840" cy="1078200"/>
          </a:xfrm>
          <a:prstGeom prst="rect">
            <a:avLst/>
          </a:prstGeom>
          <a:ln w="9360">
            <a:noFill/>
          </a:ln>
        </p:spPr>
      </p:pic>
      <p:sp>
        <p:nvSpPr>
          <p:cNvPr id="584" name="CustomShape 1"/>
          <p:cNvSpPr/>
          <p:nvPr/>
        </p:nvSpPr>
        <p:spPr>
          <a:xfrm>
            <a:off x="2162160" y="1079640"/>
            <a:ext cx="6405120" cy="8985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73080" bIns="45000">
            <a:noAutofit/>
          </a:bodyPr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</a:tabLst>
            </a:pPr>
            <a:r>
              <a:rPr b="1" lang="de-DE" sz="32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Geschichte Gasfahrzeuge in DE</a:t>
            </a:r>
            <a:endParaRPr b="0" lang="de-DE" sz="3200" spc="-1" strike="noStrike">
              <a:latin typeface="Arial"/>
            </a:endParaRPr>
          </a:p>
        </p:txBody>
      </p:sp>
      <p:pic>
        <p:nvPicPr>
          <p:cNvPr id="585" name="Picture 3" descr=""/>
          <p:cNvPicPr/>
          <p:nvPr/>
        </p:nvPicPr>
        <p:blipFill>
          <a:blip r:embed="rId2"/>
          <a:stretch/>
        </p:blipFill>
        <p:spPr>
          <a:xfrm>
            <a:off x="504720" y="2879640"/>
            <a:ext cx="1616400" cy="1258920"/>
          </a:xfrm>
          <a:prstGeom prst="rect">
            <a:avLst/>
          </a:prstGeom>
          <a:ln w="9360">
            <a:noFill/>
          </a:ln>
        </p:spPr>
      </p:pic>
      <p:sp>
        <p:nvSpPr>
          <p:cNvPr id="586" name="CustomShape 2"/>
          <p:cNvSpPr/>
          <p:nvPr/>
        </p:nvSpPr>
        <p:spPr>
          <a:xfrm>
            <a:off x="2340000" y="1800360"/>
            <a:ext cx="7378920" cy="655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2640" bIns="45000">
            <a:noAutofit/>
          </a:bodyPr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Bis 1994 individuelle Montage von Gasmotoren mit Holz, Kohle, Biogas, CNG als Brennstoff. </a:t>
            </a:r>
            <a:r>
              <a:rPr b="1" i="1" lang="de-DE" sz="1400" spc="-1" strike="noStrike">
                <a:solidFill>
                  <a:srgbClr val="000000"/>
                </a:solidFill>
                <a:latin typeface="Arial"/>
                <a:ea typeface="DejaVu Sans"/>
              </a:rPr>
              <a:t>(Italien seit 60 Jahren)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587" name="CustomShape 3"/>
          <p:cNvSpPr/>
          <p:nvPr/>
        </p:nvSpPr>
        <p:spPr>
          <a:xfrm>
            <a:off x="2340000" y="2700360"/>
            <a:ext cx="7197840" cy="14385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2640" bIns="45000">
            <a:noAutofit/>
          </a:bodyPr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Ab 1994 kommen Automobilhersteller wie Volvo, BMW, Ford, VW mit mehreren CNG-Modellen und vielen Motorumbauten mit Gasspeicher im Kofferraum auf den Markt (Bild VW Golf 1995).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588" name="CustomShape 4"/>
          <p:cNvSpPr/>
          <p:nvPr/>
        </p:nvSpPr>
        <p:spPr>
          <a:xfrm>
            <a:off x="2340000" y="4500720"/>
            <a:ext cx="6838920" cy="2355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2640" bIns="45000">
            <a:noAutofit/>
          </a:bodyPr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Ab 2000 werden weitere Hersteller wie z.B. OPEL,FIAT auf dem Markt aktiv und der Unterflurtank ist Standard. Leichtlastkraftwagen mit CNG-Motoren werden immer beliebter.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</a:tabLst>
            </a:pP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2008/2009 der Turbomotor ist marktreif 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FIAT, OPEL und VW entwickeln optimierte CNG-Motoren</a:t>
            </a:r>
            <a:endParaRPr b="0" lang="de-DE" sz="2000" spc="-1" strike="noStrike">
              <a:latin typeface="Arial"/>
            </a:endParaRPr>
          </a:p>
        </p:txBody>
      </p:sp>
      <p:pic>
        <p:nvPicPr>
          <p:cNvPr id="589" name="Picture 7" descr=""/>
          <p:cNvPicPr/>
          <p:nvPr/>
        </p:nvPicPr>
        <p:blipFill>
          <a:blip r:embed="rId3"/>
          <a:stretch/>
        </p:blipFill>
        <p:spPr>
          <a:xfrm>
            <a:off x="431640" y="5688000"/>
            <a:ext cx="1617840" cy="1078200"/>
          </a:xfrm>
          <a:prstGeom prst="rect">
            <a:avLst/>
          </a:prstGeom>
          <a:ln w="9360">
            <a:noFill/>
          </a:ln>
        </p:spPr>
      </p:pic>
      <p:pic>
        <p:nvPicPr>
          <p:cNvPr id="590" name="Picture 8" descr=""/>
          <p:cNvPicPr/>
          <p:nvPr/>
        </p:nvPicPr>
        <p:blipFill>
          <a:blip r:embed="rId4"/>
          <a:stretch/>
        </p:blipFill>
        <p:spPr>
          <a:xfrm>
            <a:off x="468360" y="4464000"/>
            <a:ext cx="1617840" cy="107820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CustomShape 1"/>
          <p:cNvSpPr/>
          <p:nvPr/>
        </p:nvSpPr>
        <p:spPr>
          <a:xfrm>
            <a:off x="539640" y="924120"/>
            <a:ext cx="9066240" cy="10540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 anchor="ctr">
            <a:noAutofit/>
          </a:bodyPr>
          <a:p>
            <a:pPr>
              <a:lnSpc>
                <a:spcPct val="100000"/>
              </a:lnSpc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Wirtschaftlichkeit: Produktion und Mikroverarbeitung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977" name="CustomShape 2"/>
          <p:cNvSpPr/>
          <p:nvPr/>
        </p:nvSpPr>
        <p:spPr>
          <a:xfrm>
            <a:off x="468360" y="1979640"/>
            <a:ext cx="9071280" cy="4174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>
            <a:noAutofit/>
          </a:bodyPr>
          <a:p>
            <a:pPr marL="396720" indent="-39528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556b22"/>
              </a:buClr>
              <a:buFont typeface="Arial"/>
              <a:buChar char="•"/>
              <a:tabLst>
                <a:tab algn="l" pos="2414520"/>
              </a:tabLst>
            </a:pPr>
            <a:r>
              <a:rPr b="0" lang="de-DE" sz="3000" spc="-1" strike="noStrike">
                <a:solidFill>
                  <a:srgbClr val="4a452a"/>
                </a:solidFill>
                <a:latin typeface="Arial"/>
                <a:ea typeface="DejaVu Sans"/>
              </a:rPr>
              <a:t> </a:t>
            </a:r>
            <a:r>
              <a:rPr b="0" lang="de-DE" sz="3000" spc="-1" strike="noStrike">
                <a:solidFill>
                  <a:srgbClr val="4a452a"/>
                </a:solidFill>
                <a:latin typeface="Arial"/>
                <a:ea typeface="DejaVu Sans"/>
              </a:rPr>
              <a:t>Kosten für Rohgas </a:t>
            </a:r>
            <a:r>
              <a:rPr b="0" lang="de-DE" sz="2400" spc="-1" strike="noStrike">
                <a:solidFill>
                  <a:srgbClr val="808080"/>
                </a:solidFill>
                <a:latin typeface="Arial"/>
                <a:ea typeface="DejaVu Sans"/>
              </a:rPr>
              <a:t>	</a:t>
            </a:r>
            <a:r>
              <a:rPr b="0" lang="de-DE" sz="3000" spc="-1" strike="noStrike">
                <a:solidFill>
                  <a:srgbClr val="4a452a"/>
                </a:solidFill>
                <a:latin typeface="Arial"/>
                <a:ea typeface="DejaVu Sans"/>
              </a:rPr>
              <a:t>40   -   85 ct/kg</a:t>
            </a:r>
            <a:endParaRPr b="0" lang="de-DE" sz="3000" spc="-1" strike="noStrike">
              <a:latin typeface="Arial"/>
            </a:endParaRPr>
          </a:p>
          <a:p>
            <a:pPr marL="396720" indent="-39528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556b22"/>
              </a:buClr>
              <a:buFont typeface="Arial"/>
              <a:buChar char="•"/>
              <a:tabLst>
                <a:tab algn="l" pos="2414520"/>
              </a:tabLst>
            </a:pPr>
            <a:r>
              <a:rPr b="0" lang="de-DE" sz="3000" spc="-1" strike="noStrike">
                <a:solidFill>
                  <a:srgbClr val="4a452a"/>
                </a:solidFill>
                <a:latin typeface="Arial"/>
                <a:ea typeface="DejaVu Sans"/>
              </a:rPr>
              <a:t> </a:t>
            </a:r>
            <a:r>
              <a:rPr b="0" lang="de-DE" sz="3000" spc="-1" strike="noStrike">
                <a:solidFill>
                  <a:srgbClr val="4a452a"/>
                </a:solidFill>
                <a:latin typeface="Arial"/>
                <a:ea typeface="DejaVu Sans"/>
              </a:rPr>
              <a:t>Betriebskosten </a:t>
            </a:r>
            <a:r>
              <a:rPr b="0" lang="de-DE" sz="3000" spc="-1" strike="noStrike">
                <a:solidFill>
                  <a:srgbClr val="4a452a"/>
                </a:solidFill>
                <a:latin typeface="Arial"/>
                <a:ea typeface="DejaVu Sans"/>
              </a:rPr>
              <a:t>	</a:t>
            </a:r>
            <a:r>
              <a:rPr b="0" lang="de-DE" sz="3000" spc="-1" strike="noStrike">
                <a:solidFill>
                  <a:srgbClr val="4a452a"/>
                </a:solidFill>
                <a:latin typeface="Arial"/>
                <a:ea typeface="DejaVu Sans"/>
              </a:rPr>
              <a:t>	</a:t>
            </a:r>
            <a:r>
              <a:rPr b="0" lang="de-DE" sz="3000" spc="-1" strike="noStrike">
                <a:solidFill>
                  <a:srgbClr val="4a452a"/>
                </a:solidFill>
                <a:latin typeface="Arial"/>
                <a:ea typeface="DejaVu Sans"/>
              </a:rPr>
              <a:t>40   -   55 ct/kg  </a:t>
            </a:r>
            <a:endParaRPr b="0" lang="de-DE" sz="3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tabLst>
                <a:tab algn="l" pos="0"/>
              </a:tabLst>
            </a:pPr>
            <a:r>
              <a:rPr b="0" lang="de-DE" sz="1400" spc="-1" strike="noStrike">
                <a:solidFill>
                  <a:srgbClr val="ff0000"/>
                </a:solidFill>
                <a:latin typeface="Arial"/>
                <a:ea typeface="DejaVu Sans"/>
              </a:rPr>
              <a:t>           </a:t>
            </a:r>
            <a:r>
              <a:rPr b="0" lang="de-DE" sz="1400" spc="-1" strike="noStrike">
                <a:solidFill>
                  <a:srgbClr val="ff0000"/>
                </a:solidFill>
                <a:latin typeface="Arial"/>
                <a:ea typeface="DejaVu Sans"/>
              </a:rPr>
              <a:t>(Großanlage BK+KK 35 ct/kg)</a:t>
            </a:r>
            <a:endParaRPr b="0" lang="de-DE" sz="1400" spc="-1" strike="noStrike">
              <a:latin typeface="Arial"/>
            </a:endParaRPr>
          </a:p>
          <a:p>
            <a:pPr marL="396720" indent="-39528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556b22"/>
              </a:buClr>
              <a:buFont typeface="Arial"/>
              <a:buChar char="•"/>
              <a:tabLst>
                <a:tab algn="l" pos="2414520"/>
              </a:tabLst>
            </a:pPr>
            <a:r>
              <a:rPr b="0" lang="de-DE" sz="3000" spc="-1" strike="noStrike">
                <a:solidFill>
                  <a:srgbClr val="4a452a"/>
                </a:solidFill>
                <a:latin typeface="Arial"/>
                <a:ea typeface="DejaVu Sans"/>
              </a:rPr>
              <a:t> </a:t>
            </a:r>
            <a:r>
              <a:rPr b="0" lang="de-DE" sz="3000" spc="-1" strike="noStrike">
                <a:solidFill>
                  <a:srgbClr val="4a452a"/>
                </a:solidFill>
                <a:latin typeface="Arial"/>
                <a:ea typeface="DejaVu Sans"/>
              </a:rPr>
              <a:t>Kapitalkosten </a:t>
            </a:r>
            <a:r>
              <a:rPr b="0" lang="de-DE" sz="3000" spc="-1" strike="noStrike">
                <a:solidFill>
                  <a:srgbClr val="4a452a"/>
                </a:solidFill>
                <a:latin typeface="Arial"/>
                <a:ea typeface="DejaVu Sans"/>
              </a:rPr>
              <a:t>	</a:t>
            </a:r>
            <a:r>
              <a:rPr b="0" lang="de-DE" sz="3000" spc="-1" strike="noStrike">
                <a:solidFill>
                  <a:srgbClr val="4a452a"/>
                </a:solidFill>
                <a:latin typeface="Arial"/>
                <a:ea typeface="DejaVu Sans"/>
              </a:rPr>
              <a:t>	</a:t>
            </a:r>
            <a:r>
              <a:rPr b="0" lang="de-DE" sz="3000" spc="-1" strike="noStrike">
                <a:solidFill>
                  <a:srgbClr val="4a452a"/>
                </a:solidFill>
                <a:latin typeface="Arial"/>
                <a:ea typeface="DejaVu Sans"/>
              </a:rPr>
              <a:t>35   -   50 ct/kg</a:t>
            </a:r>
            <a:endParaRPr b="0" lang="de-DE" sz="3000" spc="-1" strike="noStrike">
              <a:latin typeface="Arial"/>
            </a:endParaRPr>
          </a:p>
          <a:p>
            <a:pPr marL="396720" indent="-39528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556b22"/>
              </a:buClr>
              <a:buFont typeface="Arial"/>
              <a:buChar char="•"/>
              <a:tabLst>
                <a:tab algn="l" pos="2414520"/>
              </a:tabLst>
            </a:pPr>
            <a:r>
              <a:rPr b="0" lang="de-DE" sz="3000" spc="-1" strike="noStrike">
                <a:solidFill>
                  <a:srgbClr val="4a452a"/>
                </a:solidFill>
                <a:latin typeface="Arial"/>
                <a:ea typeface="DejaVu Sans"/>
              </a:rPr>
              <a:t> </a:t>
            </a:r>
            <a:r>
              <a:rPr b="0" lang="de-DE" sz="3000" spc="-1" strike="noStrike">
                <a:solidFill>
                  <a:srgbClr val="4a452a"/>
                </a:solidFill>
                <a:latin typeface="Arial"/>
                <a:ea typeface="DejaVu Sans"/>
              </a:rPr>
              <a:t>Gesamtkosten</a:t>
            </a:r>
            <a:r>
              <a:rPr b="0" lang="de-DE" sz="3000" spc="-1" strike="noStrike">
                <a:solidFill>
                  <a:srgbClr val="4a452a"/>
                </a:solidFill>
                <a:latin typeface="Arial"/>
                <a:ea typeface="DejaVu Sans"/>
              </a:rPr>
              <a:t>	</a:t>
            </a:r>
            <a:r>
              <a:rPr b="0" lang="de-DE" sz="3000" spc="-1" strike="noStrike">
                <a:solidFill>
                  <a:srgbClr val="4a452a"/>
                </a:solidFill>
                <a:latin typeface="Arial"/>
                <a:ea typeface="DejaVu Sans"/>
              </a:rPr>
              <a:t>	</a:t>
            </a:r>
            <a:r>
              <a:rPr b="0" lang="de-DE" sz="3000" spc="-1" strike="noStrike">
                <a:solidFill>
                  <a:srgbClr val="4a452a"/>
                </a:solidFill>
                <a:latin typeface="Arial"/>
                <a:ea typeface="DejaVu Sans"/>
              </a:rPr>
              <a:t>115  -  190  ct/kg</a:t>
            </a:r>
            <a:endParaRPr b="0" lang="de-DE" sz="3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tabLst>
                <a:tab algn="l" pos="0"/>
              </a:tabLst>
            </a:pPr>
            <a:r>
              <a:rPr b="0" lang="de-DE" sz="3000" spc="-1" strike="noStrike">
                <a:solidFill>
                  <a:srgbClr val="4a452a"/>
                </a:solidFill>
                <a:latin typeface="Arial"/>
                <a:ea typeface="DejaVu Sans"/>
              </a:rPr>
              <a:t>            </a:t>
            </a:r>
            <a:r>
              <a:rPr b="0" lang="de-DE" sz="3000" spc="-1" strike="noStrike">
                <a:solidFill>
                  <a:srgbClr val="4a452a"/>
                </a:solidFill>
                <a:latin typeface="Arial"/>
                <a:ea typeface="DejaVu Sans"/>
              </a:rPr>
              <a:t>1 kWh  CNG  kostet   8  -  15 ct</a:t>
            </a:r>
            <a:endParaRPr b="0" lang="de-DE" sz="3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tabLst>
                <a:tab algn="l" pos="0"/>
              </a:tabLst>
            </a:pPr>
            <a:r>
              <a:rPr b="0" lang="de-DE" sz="2400" spc="-1" strike="noStrike">
                <a:solidFill>
                  <a:srgbClr val="4a452a"/>
                </a:solidFill>
                <a:latin typeface="Arial"/>
                <a:ea typeface="DejaVu Sans"/>
              </a:rPr>
              <a:t>	</a:t>
            </a:r>
            <a:r>
              <a:rPr b="0" lang="de-DE" sz="1600" spc="-1" strike="noStrike">
                <a:solidFill>
                  <a:srgbClr val="4a452a"/>
                </a:solidFill>
                <a:latin typeface="Arial"/>
                <a:ea typeface="DejaVu Sans"/>
              </a:rPr>
              <a:t>             </a:t>
            </a:r>
            <a:r>
              <a:rPr b="0" lang="de-DE" sz="1600" spc="-1" strike="noStrike">
                <a:solidFill>
                  <a:srgbClr val="4a452a"/>
                </a:solidFill>
                <a:latin typeface="Arial"/>
                <a:ea typeface="DejaVu Sans"/>
              </a:rPr>
              <a:t>(1 kWh Super kostet 15,2 ct , Diesel 11,5 ct)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tabLst>
                <a:tab algn="l" pos="0"/>
              </a:tabLst>
            </a:pPr>
            <a:r>
              <a:rPr b="0" lang="de-DE" sz="3000" spc="-1" strike="noStrike">
                <a:solidFill>
                  <a:srgbClr val="4a452a"/>
                </a:solidFill>
                <a:latin typeface="Arial"/>
                <a:ea typeface="DejaVu Sans"/>
              </a:rPr>
              <a:t>!! Besteuerung, Vorteil Agrar Diesel</a:t>
            </a:r>
            <a:endParaRPr b="0" lang="de-DE" sz="3000" spc="-1" strike="noStrike">
              <a:latin typeface="Arial"/>
            </a:endParaRPr>
          </a:p>
        </p:txBody>
      </p:sp>
      <p:sp>
        <p:nvSpPr>
          <p:cNvPr id="978" name="CustomShape 3"/>
          <p:cNvSpPr/>
          <p:nvPr/>
        </p:nvSpPr>
        <p:spPr>
          <a:xfrm>
            <a:off x="7202520" y="7093080"/>
            <a:ext cx="2343240" cy="30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3000"/>
              </a:lnSpc>
            </a:pPr>
            <a:fld id="{87C4811F-3BDE-4B45-B118-B73B97E33A3E}" type="slidenum">
              <a:rPr b="0" lang="de-DE" sz="1400" spc="-1" strike="noStrike">
                <a:solidFill>
                  <a:srgbClr val="000000"/>
                </a:solidFill>
                <a:latin typeface="Arial"/>
                <a:ea typeface="DejaVu Sans"/>
              </a:rPr>
              <a:t>49</a:t>
            </a:fld>
            <a:endParaRPr b="0" lang="de-DE" sz="1400" spc="-1" strike="noStrike">
              <a:latin typeface="Arial"/>
            </a:endParaRPr>
          </a:p>
        </p:txBody>
      </p:sp>
      <p:sp>
        <p:nvSpPr>
          <p:cNvPr id="979" name="CustomShape 4"/>
          <p:cNvSpPr/>
          <p:nvPr/>
        </p:nvSpPr>
        <p:spPr>
          <a:xfrm>
            <a:off x="582120" y="6732000"/>
            <a:ext cx="3660840" cy="2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93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DejaVu Sans"/>
              </a:rPr>
              <a:t>Quelle: Winfried Vees, Energiehof Weitenau</a:t>
            </a:r>
            <a:endParaRPr b="0" lang="de-DE" sz="1400" spc="-1" strike="noStrike">
              <a:latin typeface="Arial"/>
            </a:endParaRPr>
          </a:p>
        </p:txBody>
      </p:sp>
    </p:spTree>
  </p:cSld>
  <p:transition spd="slow">
    <p:split dir="out" orient="vert"/>
  </p:transition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CustomShape 1"/>
          <p:cNvSpPr/>
          <p:nvPr/>
        </p:nvSpPr>
        <p:spPr>
          <a:xfrm>
            <a:off x="431640" y="1187280"/>
            <a:ext cx="9287640" cy="435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>
            <a:spAutoFit/>
          </a:bodyPr>
          <a:p>
            <a:pPr>
              <a:lnSpc>
                <a:spcPct val="100000"/>
              </a:lnSpc>
              <a:spcBef>
                <a:spcPts val="1100"/>
              </a:spcBef>
            </a:pPr>
            <a:r>
              <a:rPr b="1" lang="de-DE" sz="2200" spc="-1" strike="noStrike">
                <a:solidFill>
                  <a:srgbClr val="000066"/>
                </a:solidFill>
                <a:latin typeface="Arial"/>
                <a:ea typeface="DejaVu Sans"/>
              </a:rPr>
              <a:t>Im Vergleich dazu: Kosten der Biogasaufbereitung von Großanlagen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981" name="CustomShape 2"/>
          <p:cNvSpPr/>
          <p:nvPr/>
        </p:nvSpPr>
        <p:spPr>
          <a:xfrm>
            <a:off x="911160" y="2033640"/>
            <a:ext cx="5000760" cy="12693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>
            <a:sp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de-DE" sz="20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Investitionskosten: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ca. 1,2 – 1,5 Mio. € (1.000 Nm³/h BG*)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ca. 0,5 – 0,8 Mio. € (250 Nm³/h BG*)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982" name="CustomShape 3"/>
          <p:cNvSpPr/>
          <p:nvPr/>
        </p:nvSpPr>
        <p:spPr>
          <a:xfrm>
            <a:off x="990720" y="3780000"/>
            <a:ext cx="4365720" cy="4032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83" name="CustomShape 4"/>
          <p:cNvSpPr/>
          <p:nvPr/>
        </p:nvSpPr>
        <p:spPr>
          <a:xfrm>
            <a:off x="900000" y="3780000"/>
            <a:ext cx="4443480" cy="21333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>
            <a:sp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de-DE" sz="20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Spezifische operative Kosten: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ca. 7 – 13 €/MWh (1.000 Nm³/h BG*)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ca. 13 – 17 €/MWh (250 Nm³/h BG*)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*BG = rohes BioGas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984" name="CustomShape 5"/>
          <p:cNvSpPr/>
          <p:nvPr/>
        </p:nvSpPr>
        <p:spPr>
          <a:xfrm>
            <a:off x="4881600" y="6399360"/>
            <a:ext cx="3251520" cy="237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>
            <a:spAutoFit/>
          </a:bodyPr>
          <a:p>
            <a:pPr>
              <a:lnSpc>
                <a:spcPct val="100000"/>
              </a:lnSpc>
              <a:spcBef>
                <a:spcPts val="451"/>
              </a:spcBef>
            </a:pPr>
            <a:r>
              <a:rPr b="0" lang="de-DE" sz="900" spc="-1" strike="noStrike">
                <a:solidFill>
                  <a:srgbClr val="000000"/>
                </a:solidFill>
                <a:latin typeface="Arial"/>
                <a:ea typeface="DejaVu Sans"/>
              </a:rPr>
              <a:t>[ISET, Beil, Dalkia, Schwalbenbach/Lange</a:t>
            </a:r>
            <a:endParaRPr b="0" lang="de-DE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CustomShape 1"/>
          <p:cNvSpPr/>
          <p:nvPr/>
        </p:nvSpPr>
        <p:spPr>
          <a:xfrm>
            <a:off x="1638360" y="341280"/>
            <a:ext cx="6802560" cy="1514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 anchor="ctr">
            <a:noAutofit/>
          </a:bodyPr>
          <a:p>
            <a:pPr>
              <a:lnSpc>
                <a:spcPct val="100000"/>
              </a:lnSpc>
            </a:pPr>
            <a:r>
              <a:rPr b="0" lang="de-DE" sz="2600" spc="-1" strike="noStrike">
                <a:solidFill>
                  <a:srgbClr val="2f8ddb"/>
                </a:solidFill>
                <a:latin typeface="Arial"/>
                <a:ea typeface="DejaVu Sans"/>
              </a:rPr>
              <a:t>Wie wird Unterstützung geleistet?</a:t>
            </a:r>
            <a:r>
              <a:rPr b="0" lang="de-DE" sz="6000" spc="-1" strike="noStrike">
                <a:solidFill>
                  <a:srgbClr val="2f8ddb"/>
                </a:solidFill>
                <a:latin typeface="Arial"/>
                <a:ea typeface="DejaVu Sans"/>
              </a:rPr>
              <a:t>?</a:t>
            </a:r>
            <a:endParaRPr b="0" lang="de-DE" sz="6000" spc="-1" strike="noStrike">
              <a:latin typeface="Arial"/>
            </a:endParaRPr>
          </a:p>
        </p:txBody>
      </p:sp>
      <p:sp>
        <p:nvSpPr>
          <p:cNvPr id="986" name="CustomShape 2"/>
          <p:cNvSpPr/>
          <p:nvPr/>
        </p:nvSpPr>
        <p:spPr>
          <a:xfrm>
            <a:off x="1343160" y="2089080"/>
            <a:ext cx="8096400" cy="5000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>
            <a:noAutofit/>
          </a:bodyPr>
          <a:p>
            <a:pPr marL="396720" indent="-395280">
              <a:lnSpc>
                <a:spcPct val="100000"/>
              </a:lnSpc>
              <a:spcBef>
                <a:spcPts val="442"/>
              </a:spcBef>
              <a:spcAft>
                <a:spcPts val="882"/>
              </a:spcAft>
              <a:buClr>
                <a:srgbClr val="556b22"/>
              </a:buClr>
              <a:buFont typeface="Arial"/>
              <a:buChar char="•"/>
              <a:tabLst>
                <a:tab algn="l" pos="241452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Bis 2014 galt das Biokraftstoffquotengesetz mit einem Volumenanteil von 6,25%.</a:t>
            </a:r>
            <a:endParaRPr b="0" lang="de-DE" sz="2400" spc="-1" strike="noStrike">
              <a:latin typeface="Arial"/>
            </a:endParaRPr>
          </a:p>
          <a:p>
            <a:pPr marL="396720" indent="-395280">
              <a:lnSpc>
                <a:spcPct val="100000"/>
              </a:lnSpc>
              <a:spcBef>
                <a:spcPts val="442"/>
              </a:spcBef>
              <a:spcAft>
                <a:spcPts val="882"/>
              </a:spcAft>
              <a:buClr>
                <a:srgbClr val="556b22"/>
              </a:buClr>
              <a:buFont typeface="Arial"/>
              <a:buChar char="•"/>
              <a:tabLst>
                <a:tab algn="l" pos="241452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Das Treibhausgasminderungsgesetz ist seit 2015 in Kraft.</a:t>
            </a:r>
            <a:endParaRPr b="0" lang="de-DE" sz="2400" spc="-1" strike="noStrike">
              <a:latin typeface="Arial"/>
            </a:endParaRPr>
          </a:p>
          <a:p>
            <a:pPr marL="396720" indent="-395280">
              <a:lnSpc>
                <a:spcPct val="100000"/>
              </a:lnSpc>
              <a:spcBef>
                <a:spcPts val="442"/>
              </a:spcBef>
              <a:spcAft>
                <a:spcPts val="882"/>
              </a:spcAft>
              <a:buClr>
                <a:srgbClr val="556b22"/>
              </a:buClr>
              <a:buFont typeface="Arial"/>
              <a:buChar char="•"/>
              <a:tabLst>
                <a:tab algn="l" pos="241452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Die Einführung erfolgt in Etappen:</a:t>
            </a:r>
            <a:endParaRPr b="0" lang="de-DE" sz="2400" spc="-1" strike="noStrike">
              <a:latin typeface="Arial"/>
            </a:endParaRPr>
          </a:p>
          <a:p>
            <a:pPr marL="396720" indent="-395280">
              <a:lnSpc>
                <a:spcPct val="100000"/>
              </a:lnSpc>
              <a:spcBef>
                <a:spcPts val="442"/>
              </a:spcBef>
              <a:spcAft>
                <a:spcPts val="882"/>
              </a:spcAft>
              <a:buClr>
                <a:srgbClr val="556b22"/>
              </a:buClr>
              <a:buFont typeface="Arial"/>
              <a:buChar char="•"/>
              <a:tabLst>
                <a:tab algn="l" pos="241452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Seit 2015    3,5% CO² Reduzierung</a:t>
            </a:r>
            <a:endParaRPr b="0" lang="de-DE" sz="2400" spc="-1" strike="noStrike">
              <a:latin typeface="Arial"/>
            </a:endParaRPr>
          </a:p>
          <a:p>
            <a:pPr marL="396720" indent="-395280">
              <a:lnSpc>
                <a:spcPct val="100000"/>
              </a:lnSpc>
              <a:spcBef>
                <a:spcPts val="442"/>
              </a:spcBef>
              <a:spcAft>
                <a:spcPts val="882"/>
              </a:spcAft>
              <a:buClr>
                <a:srgbClr val="556b22"/>
              </a:buClr>
              <a:buFont typeface="Arial"/>
              <a:buChar char="•"/>
              <a:tabLst>
                <a:tab algn="l" pos="241452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Seit 2017      4 %</a:t>
            </a:r>
            <a:endParaRPr b="0" lang="de-DE" sz="2400" spc="-1" strike="noStrike">
              <a:latin typeface="Arial"/>
            </a:endParaRPr>
          </a:p>
          <a:p>
            <a:pPr marL="396720" indent="-395280">
              <a:lnSpc>
                <a:spcPct val="100000"/>
              </a:lnSpc>
              <a:spcBef>
                <a:spcPts val="442"/>
              </a:spcBef>
              <a:spcAft>
                <a:spcPts val="882"/>
              </a:spcAft>
              <a:buClr>
                <a:srgbClr val="556b22"/>
              </a:buClr>
              <a:buFont typeface="Arial"/>
              <a:buChar char="•"/>
              <a:tabLst>
                <a:tab algn="l" pos="241452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Seit 2020      6%</a:t>
            </a:r>
            <a:endParaRPr b="0" lang="de-DE" sz="2400" spc="-1" strike="noStrike">
              <a:latin typeface="Arial"/>
            </a:endParaRPr>
          </a:p>
          <a:p>
            <a:pPr marL="396720" indent="-395280">
              <a:lnSpc>
                <a:spcPct val="100000"/>
              </a:lnSpc>
              <a:spcBef>
                <a:spcPts val="442"/>
              </a:spcBef>
              <a:spcAft>
                <a:spcPts val="882"/>
              </a:spcAft>
              <a:buClr>
                <a:srgbClr val="556b22"/>
              </a:buClr>
              <a:buFont typeface="Arial"/>
              <a:buChar char="•"/>
              <a:tabLst>
                <a:tab algn="l" pos="241452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Seit 2023      8% </a:t>
            </a: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endParaRPr b="0" lang="de-DE" sz="2400" spc="-1" strike="noStrike">
              <a:latin typeface="Arial"/>
            </a:endParaRPr>
          </a:p>
          <a:p>
            <a:pPr marL="396720" indent="-395280">
              <a:lnSpc>
                <a:spcPct val="100000"/>
              </a:lnSpc>
              <a:spcBef>
                <a:spcPts val="442"/>
              </a:spcBef>
              <a:spcAft>
                <a:spcPts val="882"/>
              </a:spcAft>
              <a:buClr>
                <a:srgbClr val="556b22"/>
              </a:buClr>
              <a:buFont typeface="Arial"/>
              <a:buChar char="•"/>
              <a:tabLst>
                <a:tab algn="l" pos="241452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Bis 2030      25%                                                        </a:t>
            </a:r>
            <a:r>
              <a:rPr b="0" lang="de-DE" sz="2400" spc="-1" strike="noStrike">
                <a:solidFill>
                  <a:srgbClr val="4a452a"/>
                </a:solidFill>
                <a:latin typeface="Arial"/>
                <a:ea typeface="DejaVu Sans"/>
              </a:rPr>
              <a:t>  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987" name="CustomShape 3"/>
          <p:cNvSpPr/>
          <p:nvPr/>
        </p:nvSpPr>
        <p:spPr>
          <a:xfrm>
            <a:off x="7224840" y="7007400"/>
            <a:ext cx="2351160" cy="40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3000"/>
              </a:lnSpc>
            </a:pPr>
            <a:fld id="{5B65ABE5-7E5D-45C4-AC0A-5D79ACF6E585}" type="slidenum">
              <a:rPr b="0" lang="de-DE" sz="1200" spc="-1" strike="noStrike">
                <a:solidFill>
                  <a:srgbClr val="898989"/>
                </a:solidFill>
                <a:latin typeface="Calibri"/>
                <a:ea typeface="DejaVu Sans"/>
              </a:rPr>
              <a:t>49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988" name="CustomShape 4"/>
          <p:cNvSpPr/>
          <p:nvPr/>
        </p:nvSpPr>
        <p:spPr>
          <a:xfrm>
            <a:off x="7056360" y="4561920"/>
            <a:ext cx="2446920" cy="2592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3000"/>
              </a:lnSpc>
            </a:pPr>
            <a:r>
              <a:rPr b="1" lang="de-DE" sz="1200" spc="-1" strike="noStrike">
                <a:solidFill>
                  <a:srgbClr val="000000"/>
                </a:solidFill>
                <a:latin typeface="Arial"/>
                <a:ea typeface="DejaVu Sans"/>
              </a:rPr>
              <a:t>THG Minderungspotenzial 35%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989" name="CustomShape 5"/>
          <p:cNvSpPr/>
          <p:nvPr/>
        </p:nvSpPr>
        <p:spPr>
          <a:xfrm>
            <a:off x="7050960" y="5046480"/>
            <a:ext cx="2535480" cy="2592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3000"/>
              </a:lnSpc>
            </a:pPr>
            <a:r>
              <a:rPr b="1" lang="de-DE" sz="1200" spc="-1" strike="noStrike">
                <a:solidFill>
                  <a:srgbClr val="000000"/>
                </a:solidFill>
                <a:latin typeface="Arial"/>
                <a:ea typeface="DejaVu Sans"/>
              </a:rPr>
              <a:t>THG Minderungspotenzial 50% 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990" name="CustomShape 6"/>
          <p:cNvSpPr/>
          <p:nvPr/>
        </p:nvSpPr>
        <p:spPr>
          <a:xfrm>
            <a:off x="6457680" y="5548680"/>
            <a:ext cx="3066480" cy="428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93000"/>
              </a:lnSpc>
            </a:pPr>
            <a:r>
              <a:rPr b="1" lang="de-DE" sz="1200" spc="-1" strike="noStrike">
                <a:solidFill>
                  <a:srgbClr val="000000"/>
                </a:solidFill>
                <a:latin typeface="Arial"/>
                <a:ea typeface="DejaVu Sans"/>
              </a:rPr>
              <a:t>ab 2018 THG Minderungspotenzial 50% 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1" lang="de-DE" sz="1200" spc="-1" strike="noStrike">
                <a:solidFill>
                  <a:srgbClr val="ff0000"/>
                </a:solidFill>
                <a:latin typeface="Arial"/>
                <a:ea typeface="DejaVu Sans"/>
              </a:rPr>
              <a:t>aber auch für Erdgas</a:t>
            </a:r>
            <a:endParaRPr b="0" lang="de-DE" sz="1200" spc="-1" strike="noStrike">
              <a:latin typeface="Arial"/>
            </a:endParaRPr>
          </a:p>
        </p:txBody>
      </p:sp>
    </p:spTree>
  </p:cSld>
  <p:transition spd="slow">
    <p:split dir="out" orient="vert"/>
  </p:transition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CustomShape 1"/>
          <p:cNvSpPr/>
          <p:nvPr/>
        </p:nvSpPr>
        <p:spPr>
          <a:xfrm>
            <a:off x="2088000" y="355680"/>
            <a:ext cx="6912000" cy="1257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 anchor="ctr">
            <a:noAutofit/>
          </a:bodyPr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Zahlen im Hintergrund</a:t>
            </a:r>
            <a:endParaRPr b="0" lang="de-DE" sz="3200" spc="-1" strike="noStrike">
              <a:latin typeface="Arial"/>
            </a:endParaRPr>
          </a:p>
        </p:txBody>
      </p:sp>
      <p:sp>
        <p:nvSpPr>
          <p:cNvPr id="992" name="CustomShape 2"/>
          <p:cNvSpPr/>
          <p:nvPr/>
        </p:nvSpPr>
        <p:spPr>
          <a:xfrm>
            <a:off x="1666800" y="1755720"/>
            <a:ext cx="7908480" cy="5274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>
            <a:noAutofit/>
          </a:bodyPr>
          <a:p>
            <a:pPr marL="396720" indent="-395280">
              <a:lnSpc>
                <a:spcPct val="100000"/>
              </a:lnSpc>
              <a:spcBef>
                <a:spcPts val="442"/>
              </a:spcBef>
              <a:spcAft>
                <a:spcPts val="882"/>
              </a:spcAft>
              <a:buClr>
                <a:srgbClr val="556b22"/>
              </a:buClr>
              <a:buFont typeface="Arial"/>
              <a:buChar char="•"/>
              <a:tabLst>
                <a:tab algn="l" pos="241452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Bei Nichterreichen erfolgt Pönale je Kg CO2 0,6 €</a:t>
            </a:r>
            <a:endParaRPr b="0" lang="de-DE" sz="2400" spc="-1" strike="noStrike">
              <a:latin typeface="Arial"/>
            </a:endParaRPr>
          </a:p>
          <a:p>
            <a:pPr marL="396720" indent="-395280">
              <a:lnSpc>
                <a:spcPct val="100000"/>
              </a:lnSpc>
              <a:spcBef>
                <a:spcPts val="442"/>
              </a:spcBef>
              <a:spcAft>
                <a:spcPts val="882"/>
              </a:spcAft>
              <a:buClr>
                <a:srgbClr val="556b22"/>
              </a:buClr>
              <a:buFont typeface="Arial"/>
              <a:buChar char="•"/>
              <a:tabLst>
                <a:tab algn="l" pos="2414520"/>
              </a:tabLst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Minderungspotenzial bei Biodiesel ca. 1,05 kg CO2eq</a:t>
            </a:r>
            <a:endParaRPr b="0" lang="de-DE" sz="2400" spc="-1" strike="noStrike">
              <a:latin typeface="Arial"/>
            </a:endParaRPr>
          </a:p>
          <a:p>
            <a:pPr marL="396720" indent="-395280">
              <a:lnSpc>
                <a:spcPct val="100000"/>
              </a:lnSpc>
              <a:spcBef>
                <a:spcPts val="442"/>
              </a:spcBef>
              <a:spcAft>
                <a:spcPts val="882"/>
              </a:spcAft>
              <a:buClr>
                <a:srgbClr val="556b22"/>
              </a:buClr>
              <a:buFont typeface="Arial"/>
              <a:buChar char="•"/>
              <a:tabLst>
                <a:tab algn="l" pos="241452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Bei Bioethanol ca. 1,08 kg CO2eq</a:t>
            </a:r>
            <a:endParaRPr b="0" lang="de-DE" sz="2400" spc="-1" strike="noStrike">
              <a:latin typeface="Arial"/>
            </a:endParaRPr>
          </a:p>
          <a:p>
            <a:pPr marL="396720" indent="-395280">
              <a:lnSpc>
                <a:spcPct val="100000"/>
              </a:lnSpc>
              <a:spcBef>
                <a:spcPts val="442"/>
              </a:spcBef>
              <a:spcAft>
                <a:spcPts val="882"/>
              </a:spcAft>
              <a:buClr>
                <a:srgbClr val="556b22"/>
              </a:buClr>
              <a:buFont typeface="Arial"/>
              <a:buChar char="•"/>
              <a:tabLst>
                <a:tab algn="l" pos="241452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Bei Biomethan ca. 3,39 kg CO2eq !!</a:t>
            </a:r>
            <a:endParaRPr b="0" lang="de-DE" sz="2400" spc="-1" strike="noStrike">
              <a:latin typeface="Arial"/>
            </a:endParaRPr>
          </a:p>
          <a:p>
            <a:pPr marL="396720" indent="-395280">
              <a:lnSpc>
                <a:spcPct val="100000"/>
              </a:lnSpc>
              <a:spcBef>
                <a:spcPts val="442"/>
              </a:spcBef>
              <a:spcAft>
                <a:spcPts val="882"/>
              </a:spcAft>
              <a:buClr>
                <a:srgbClr val="556b22"/>
              </a:buClr>
              <a:buFont typeface="Arial"/>
              <a:buChar char="•"/>
              <a:tabLst>
                <a:tab algn="l" pos="2414520"/>
              </a:tabLst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Biomethan (bei 83 % MP) hat einen „Pönalevermeidungswert“ von 1,60 € je Kg Bio-CNG !! ====&gt; RED II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993" name="CustomShape 3"/>
          <p:cNvSpPr/>
          <p:nvPr/>
        </p:nvSpPr>
        <p:spPr>
          <a:xfrm>
            <a:off x="7224840" y="7007400"/>
            <a:ext cx="2351160" cy="40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3000"/>
              </a:lnSpc>
            </a:pPr>
            <a:fld id="{94A20CFE-DFC4-44B0-85A2-D831101BD422}" type="slidenum">
              <a:rPr b="0" lang="de-DE" sz="1200" spc="-1" strike="noStrike">
                <a:solidFill>
                  <a:srgbClr val="898989"/>
                </a:solidFill>
                <a:latin typeface="Calibri"/>
                <a:ea typeface="DejaVu Sans"/>
              </a:rPr>
              <a:t>49</a:t>
            </a:fld>
            <a:endParaRPr b="0" lang="de-DE" sz="1200" spc="-1" strike="noStrike">
              <a:latin typeface="Arial"/>
            </a:endParaRPr>
          </a:p>
        </p:txBody>
      </p:sp>
      <p:pic>
        <p:nvPicPr>
          <p:cNvPr id="994" name="Grafik 1" descr=""/>
          <p:cNvPicPr/>
          <p:nvPr/>
        </p:nvPicPr>
        <p:blipFill>
          <a:blip r:embed="rId1"/>
          <a:stretch/>
        </p:blipFill>
        <p:spPr>
          <a:xfrm>
            <a:off x="503280" y="1399320"/>
            <a:ext cx="962280" cy="1659240"/>
          </a:xfrm>
          <a:prstGeom prst="rect">
            <a:avLst/>
          </a:prstGeom>
          <a:ln w="9360">
            <a:noFill/>
          </a:ln>
        </p:spPr>
      </p:pic>
      <p:sp>
        <p:nvSpPr>
          <p:cNvPr id="995" name="CustomShape 4"/>
          <p:cNvSpPr/>
          <p:nvPr/>
        </p:nvSpPr>
        <p:spPr>
          <a:xfrm>
            <a:off x="582120" y="6732000"/>
            <a:ext cx="3660840" cy="2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93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DejaVu Sans"/>
              </a:rPr>
              <a:t>Quelle: Winfried Vees, Energiehof Weitenau</a:t>
            </a:r>
            <a:endParaRPr b="0" lang="de-DE" sz="1400" spc="-1" strike="noStrike">
              <a:latin typeface="Arial"/>
            </a:endParaRPr>
          </a:p>
        </p:txBody>
      </p:sp>
    </p:spTree>
  </p:cSld>
  <p:transition spd="slow">
    <p:split dir="out" orient="vert"/>
  </p:transition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CustomShape 1"/>
          <p:cNvSpPr/>
          <p:nvPr/>
        </p:nvSpPr>
        <p:spPr>
          <a:xfrm>
            <a:off x="295920" y="44640"/>
            <a:ext cx="9127080" cy="548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0" lang="de-DE" sz="3000" spc="-1" strike="noStrike">
                <a:solidFill>
                  <a:srgbClr val="3465a4"/>
                </a:solidFill>
                <a:latin typeface="Times New Roman"/>
                <a:ea typeface="DejaVu Sans"/>
              </a:rPr>
              <a:t>Einkommens- und Einsparungspotentiale </a:t>
            </a:r>
            <a:endParaRPr b="0" lang="de-DE" sz="30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de-DE" sz="3000" spc="-1" strike="noStrike">
                <a:solidFill>
                  <a:srgbClr val="3465a4"/>
                </a:solidFill>
                <a:latin typeface="Times New Roman"/>
                <a:ea typeface="DejaVu Sans"/>
              </a:rPr>
              <a:t>bei Biomethan als nachhaltiger Biokraftstoff</a:t>
            </a:r>
            <a:endParaRPr b="0" lang="de-DE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3465a4"/>
                </a:solidFill>
                <a:latin typeface="Arial"/>
                <a:ea typeface="DejaVu Sans"/>
              </a:rPr>
              <a:t>Biogas als Bio-CNG, Bio-LNG und Bio-H2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600" spc="-1" strike="noStrike">
                <a:solidFill>
                  <a:srgbClr val="3465a4"/>
                </a:solidFill>
                <a:latin typeface="Arial"/>
                <a:ea typeface="DejaVu Sans"/>
              </a:rPr>
              <a:t>Große Abnahmemenge im Schwerlastverkehr </a:t>
            </a:r>
            <a:endParaRPr b="0" lang="de-DE" sz="16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600" spc="-1" strike="noStrike">
                <a:solidFill>
                  <a:srgbClr val="3465a4"/>
                </a:solidFill>
                <a:latin typeface="Arial"/>
                <a:ea typeface="DejaVu Sans"/>
              </a:rPr>
              <a:t>(z.B.: IVECO Stralis 540 kg vs. Seat Leon 18 kg)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6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600" spc="-1" strike="noStrike">
                <a:solidFill>
                  <a:srgbClr val="3465a4"/>
                </a:solidFill>
                <a:latin typeface="Arial"/>
                <a:ea typeface="DejaVu Sans"/>
              </a:rPr>
              <a:t>Gute THG Quoten Vermarktung: Pönale bis zu 600 EUR/t CO2 eq.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6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600" spc="-1" strike="noStrike">
                <a:solidFill>
                  <a:srgbClr val="3465a4"/>
                </a:solidFill>
                <a:latin typeface="Arial"/>
                <a:ea typeface="DejaVu Sans"/>
              </a:rPr>
              <a:t>Maut Befreiung bis 31.12.2023 (bis zu 15,000 EUR/Jahr Einsparung)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6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600" spc="-1" strike="noStrike">
                <a:solidFill>
                  <a:srgbClr val="3465a4"/>
                </a:solidFill>
                <a:latin typeface="Arial"/>
                <a:ea typeface="DejaVu Sans"/>
              </a:rPr>
              <a:t>Verschrottungsprämie für LKW (10,000 or 15,000 EUR/LKW)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6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600" spc="-1" strike="noStrike">
                <a:solidFill>
                  <a:srgbClr val="3465a4"/>
                </a:solidFill>
                <a:latin typeface="Arial"/>
                <a:ea typeface="DejaVu Sans"/>
              </a:rPr>
              <a:t>Reduzierte Energiesteuer </a:t>
            </a:r>
            <a:endParaRPr b="0" lang="de-DE" sz="16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600" spc="-1" strike="noStrike">
                <a:solidFill>
                  <a:srgbClr val="3465a4"/>
                </a:solidFill>
                <a:latin typeface="Arial"/>
                <a:ea typeface="DejaVu Sans"/>
              </a:rPr>
              <a:t>(40% weniger bis 2023,</a:t>
            </a:r>
            <a:endParaRPr b="0" lang="de-DE" sz="16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600" spc="-1" strike="noStrike">
                <a:solidFill>
                  <a:srgbClr val="3465a4"/>
                </a:solidFill>
                <a:latin typeface="Arial"/>
                <a:ea typeface="DejaVu Sans"/>
              </a:rPr>
              <a:t> </a:t>
            </a:r>
            <a:r>
              <a:rPr b="0" lang="de-DE" sz="1600" spc="-1" strike="noStrike">
                <a:solidFill>
                  <a:srgbClr val="3465a4"/>
                </a:solidFill>
                <a:latin typeface="Arial"/>
                <a:ea typeface="DejaVu Sans"/>
              </a:rPr>
              <a:t>danach langsame Anpassung)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6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600" spc="-1" strike="noStrike">
                <a:solidFill>
                  <a:srgbClr val="3465a4"/>
                </a:solidFill>
                <a:latin typeface="Arial"/>
                <a:ea typeface="DejaVu Sans"/>
              </a:rPr>
              <a:t>Brennstoff Emissions Handels Gesetz </a:t>
            </a:r>
            <a:endParaRPr b="0" lang="de-DE" sz="16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600" spc="-1" strike="noStrike">
                <a:solidFill>
                  <a:srgbClr val="3465a4"/>
                </a:solidFill>
                <a:latin typeface="Arial"/>
                <a:ea typeface="DejaVu Sans"/>
              </a:rPr>
              <a:t>BEHG, steigende CO2 Abgabe</a:t>
            </a:r>
            <a:endParaRPr b="0" lang="de-DE" sz="16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600" spc="-1" strike="noStrike">
                <a:solidFill>
                  <a:srgbClr val="3465a4"/>
                </a:solidFill>
                <a:latin typeface="Arial"/>
                <a:ea typeface="DejaVu Sans"/>
              </a:rPr>
              <a:t>(8 ct/kg LNG jetzt, bis zu 18 ct/kg ab 2026)</a:t>
            </a:r>
            <a:endParaRPr b="0" lang="de-DE" sz="1600" spc="-1" strike="noStrike">
              <a:latin typeface="Arial"/>
            </a:endParaRPr>
          </a:p>
        </p:txBody>
      </p:sp>
      <p:pic>
        <p:nvPicPr>
          <p:cNvPr id="997" name="" descr=""/>
          <p:cNvPicPr/>
          <p:nvPr/>
        </p:nvPicPr>
        <p:blipFill>
          <a:blip r:embed="rId1"/>
          <a:stretch/>
        </p:blipFill>
        <p:spPr>
          <a:xfrm>
            <a:off x="4680000" y="4119840"/>
            <a:ext cx="4987080" cy="2935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CustomShape 1"/>
          <p:cNvSpPr/>
          <p:nvPr/>
        </p:nvSpPr>
        <p:spPr>
          <a:xfrm>
            <a:off x="237960" y="1587240"/>
            <a:ext cx="4680720" cy="5395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0" bIns="50400">
            <a:noAutofit/>
          </a:bodyPr>
          <a:p>
            <a:pPr marL="396720" indent="-395280">
              <a:lnSpc>
                <a:spcPct val="100000"/>
              </a:lnSpc>
              <a:spcBef>
                <a:spcPts val="442"/>
              </a:spcBef>
              <a:spcAft>
                <a:spcPts val="882"/>
              </a:spcAft>
              <a:buClr>
                <a:srgbClr val="556b22"/>
              </a:buClr>
              <a:buFont typeface="Arial"/>
              <a:buChar char="•"/>
              <a:tabLst>
                <a:tab algn="l" pos="2414520"/>
              </a:tabLst>
            </a:pPr>
            <a:r>
              <a:rPr b="0" lang="de-DE" sz="2000" spc="-1" strike="noStrike">
                <a:solidFill>
                  <a:srgbClr val="4a452a"/>
                </a:solidFill>
                <a:latin typeface="Arial"/>
                <a:ea typeface="DejaVu Sans"/>
              </a:rPr>
              <a:t>Biogas und Biomethan kombiniert könnte 4,6 % des heutigen EU Erdgas ersetzen, in D heute 9%.</a:t>
            </a:r>
            <a:endParaRPr b="0" lang="de-DE" sz="2000" spc="-1" strike="noStrike">
              <a:latin typeface="Arial"/>
            </a:endParaRPr>
          </a:p>
          <a:p>
            <a:pPr marL="396720" indent="-395280">
              <a:lnSpc>
                <a:spcPct val="100000"/>
              </a:lnSpc>
              <a:spcBef>
                <a:spcPts val="442"/>
              </a:spcBef>
              <a:spcAft>
                <a:spcPts val="882"/>
              </a:spcAft>
              <a:buClr>
                <a:srgbClr val="556b22"/>
              </a:buClr>
              <a:buFont typeface="Arial"/>
              <a:buChar char="•"/>
              <a:tabLst>
                <a:tab algn="l" pos="2414520"/>
              </a:tabLst>
            </a:pPr>
            <a:r>
              <a:rPr b="0" lang="de-DE" sz="2000" spc="-1" strike="noStrike">
                <a:solidFill>
                  <a:srgbClr val="4a452a"/>
                </a:solidFill>
                <a:latin typeface="Arial"/>
                <a:ea typeface="DejaVu Sans"/>
              </a:rPr>
              <a:t>Dänemark ersetzt heute schon 30% seinen Erdgasbedarfs durch Biomethan</a:t>
            </a:r>
            <a:endParaRPr b="0" lang="de-DE" sz="2000" spc="-1" strike="noStrike">
              <a:latin typeface="Arial"/>
            </a:endParaRPr>
          </a:p>
          <a:p>
            <a:pPr marL="396720" indent="-395280">
              <a:lnSpc>
                <a:spcPct val="100000"/>
              </a:lnSpc>
              <a:spcBef>
                <a:spcPts val="442"/>
              </a:spcBef>
              <a:spcAft>
                <a:spcPts val="882"/>
              </a:spcAft>
              <a:buClr>
                <a:srgbClr val="556b22"/>
              </a:buClr>
              <a:buFont typeface="Arial"/>
              <a:buChar char="•"/>
              <a:tabLst>
                <a:tab algn="l" pos="2414520"/>
              </a:tabLst>
            </a:pPr>
            <a:r>
              <a:rPr b="0" lang="de-DE" sz="2000" spc="-1" strike="noStrike">
                <a:solidFill>
                  <a:srgbClr val="4a452a"/>
                </a:solidFill>
                <a:latin typeface="Arial"/>
                <a:ea typeface="DejaVu Sans"/>
              </a:rPr>
              <a:t>In Deutschland könnten aus der heutigen Biomethanerzeugung ca. 0,8 bis 1 Mio. Fahrzeuge betrieben werden</a:t>
            </a:r>
            <a:endParaRPr b="0" lang="de-DE" sz="2000" spc="-1" strike="noStrike">
              <a:latin typeface="Arial"/>
            </a:endParaRPr>
          </a:p>
          <a:p>
            <a:pPr marL="396720" indent="-395280">
              <a:lnSpc>
                <a:spcPct val="100000"/>
              </a:lnSpc>
              <a:spcBef>
                <a:spcPts val="442"/>
              </a:spcBef>
              <a:spcAft>
                <a:spcPts val="882"/>
              </a:spcAft>
              <a:buClr>
                <a:srgbClr val="556b22"/>
              </a:buClr>
              <a:buFont typeface="Arial"/>
              <a:buChar char="•"/>
              <a:tabLst>
                <a:tab algn="l" pos="2414520"/>
              </a:tabLst>
            </a:pPr>
            <a:r>
              <a:rPr b="0" lang="de-DE" sz="2000" spc="-1" strike="noStrike">
                <a:solidFill>
                  <a:srgbClr val="4a452a"/>
                </a:solidFill>
                <a:latin typeface="Arial"/>
                <a:ea typeface="DejaVu Sans"/>
              </a:rPr>
              <a:t>Aus der gesamt Biogaserzeugung ca. 8 bis 10 Mio. Fahrzeuge in D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42"/>
              </a:spcBef>
              <a:spcAft>
                <a:spcPts val="882"/>
              </a:spcAft>
              <a:tabLst>
                <a:tab algn="l" pos="2414520"/>
              </a:tabLst>
            </a:pPr>
            <a:endParaRPr b="0" lang="de-DE" sz="2000" spc="-1" strike="noStrike">
              <a:latin typeface="Arial"/>
            </a:endParaRPr>
          </a:p>
        </p:txBody>
      </p:sp>
      <p:sp>
        <p:nvSpPr>
          <p:cNvPr id="999" name="CustomShape 2"/>
          <p:cNvSpPr/>
          <p:nvPr/>
        </p:nvSpPr>
        <p:spPr>
          <a:xfrm>
            <a:off x="5160240" y="1587240"/>
            <a:ext cx="4680720" cy="5395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0" bIns="50400">
            <a:noAutofit/>
          </a:bodyPr>
          <a:p>
            <a:pPr marL="396720" indent="-395280">
              <a:lnSpc>
                <a:spcPct val="100000"/>
              </a:lnSpc>
              <a:spcBef>
                <a:spcPts val="442"/>
              </a:spcBef>
              <a:spcAft>
                <a:spcPts val="882"/>
              </a:spcAft>
              <a:buClr>
                <a:srgbClr val="556b22"/>
              </a:buClr>
              <a:buFont typeface="Arial"/>
              <a:buChar char="•"/>
              <a:tabLst>
                <a:tab algn="l" pos="2414520"/>
              </a:tabLst>
            </a:pPr>
            <a:r>
              <a:rPr b="0" lang="de-DE" sz="2000" spc="-1" strike="noStrike">
                <a:solidFill>
                  <a:srgbClr val="4a452a"/>
                </a:solidFill>
                <a:latin typeface="Arial"/>
                <a:ea typeface="DejaVu Sans"/>
              </a:rPr>
              <a:t>Bis 2050 könnten 30 bis 40% des EU Erdgasbedarfs ersetzt werden.</a:t>
            </a:r>
            <a:endParaRPr b="0" lang="de-DE" sz="2000" spc="-1" strike="noStrike">
              <a:latin typeface="Arial"/>
            </a:endParaRPr>
          </a:p>
          <a:p>
            <a:pPr marL="396720" indent="-395280">
              <a:lnSpc>
                <a:spcPct val="100000"/>
              </a:lnSpc>
              <a:spcBef>
                <a:spcPts val="442"/>
              </a:spcBef>
              <a:spcAft>
                <a:spcPts val="882"/>
              </a:spcAft>
              <a:buClr>
                <a:srgbClr val="556b22"/>
              </a:buClr>
              <a:buFont typeface="Arial"/>
              <a:buChar char="•"/>
              <a:tabLst>
                <a:tab algn="l" pos="2414520"/>
              </a:tabLst>
            </a:pPr>
            <a:r>
              <a:rPr b="0" lang="de-DE" sz="2000" spc="-1" strike="noStrike">
                <a:solidFill>
                  <a:srgbClr val="4a452a"/>
                </a:solidFill>
                <a:latin typeface="Arial"/>
                <a:ea typeface="DejaVu Sans"/>
              </a:rPr>
              <a:t>Notwendigkeit von länderübergreifender Zusammenarbeit, Abbau von Hürden und ein unterstützender rechtlicher Rahmen</a:t>
            </a:r>
            <a:endParaRPr b="0" lang="de-DE" sz="2000" spc="-1" strike="noStrike">
              <a:latin typeface="Arial"/>
            </a:endParaRPr>
          </a:p>
          <a:p>
            <a:pPr marL="396720" indent="-395280">
              <a:lnSpc>
                <a:spcPct val="100000"/>
              </a:lnSpc>
              <a:spcBef>
                <a:spcPts val="442"/>
              </a:spcBef>
              <a:spcAft>
                <a:spcPts val="882"/>
              </a:spcAft>
              <a:buClr>
                <a:srgbClr val="556b22"/>
              </a:buClr>
              <a:buFont typeface="Arial"/>
              <a:buChar char="•"/>
              <a:tabLst>
                <a:tab algn="l" pos="2414520"/>
              </a:tabLst>
            </a:pPr>
            <a:r>
              <a:rPr b="0" lang="de-DE" sz="2000" spc="-1" strike="noStrike">
                <a:solidFill>
                  <a:srgbClr val="4a452a"/>
                </a:solidFill>
                <a:latin typeface="Arial"/>
                <a:ea typeface="DejaVu Sans"/>
              </a:rPr>
              <a:t>Bis 2025 könnten 25.000 LKW mit Bio-LNG betrieben werden.</a:t>
            </a:r>
            <a:endParaRPr b="0" lang="de-DE" sz="2000" spc="-1" strike="noStrike">
              <a:latin typeface="Arial"/>
            </a:endParaRPr>
          </a:p>
          <a:p>
            <a:pPr marL="396720" indent="-395280">
              <a:lnSpc>
                <a:spcPct val="100000"/>
              </a:lnSpc>
              <a:spcBef>
                <a:spcPts val="442"/>
              </a:spcBef>
              <a:spcAft>
                <a:spcPts val="882"/>
              </a:spcAft>
              <a:buClr>
                <a:srgbClr val="556b22"/>
              </a:buClr>
              <a:buFont typeface="Arial"/>
              <a:buChar char="•"/>
              <a:tabLst>
                <a:tab algn="l" pos="2414520"/>
              </a:tabLst>
            </a:pPr>
            <a:r>
              <a:rPr b="0" lang="de-DE" sz="2000" spc="-1" strike="noStrike">
                <a:solidFill>
                  <a:srgbClr val="4a452a"/>
                </a:solidFill>
                <a:latin typeface="Arial"/>
                <a:ea typeface="DejaVu Sans"/>
              </a:rPr>
              <a:t>Biomethan aus Abfall von 1000 Personen kann 1 Bus für 1 Jahr betreiben.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1000" name="CustomShape 3"/>
          <p:cNvSpPr/>
          <p:nvPr/>
        </p:nvSpPr>
        <p:spPr>
          <a:xfrm>
            <a:off x="1368000" y="323280"/>
            <a:ext cx="8245080" cy="951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de-DE" sz="2600" spc="-1" strike="noStrike">
                <a:solidFill>
                  <a:srgbClr val="2f8ddb"/>
                </a:solidFill>
                <a:latin typeface="Arial"/>
                <a:ea typeface="DejaVu Sans"/>
              </a:rPr>
              <a:t>Perspektiven der Biomethan Mobilität</a:t>
            </a:r>
            <a:endParaRPr b="0" lang="de-DE" sz="2600" spc="-1" strike="noStrike">
              <a:latin typeface="Arial"/>
            </a:endParaRPr>
          </a:p>
        </p:txBody>
      </p:sp>
      <p:sp>
        <p:nvSpPr>
          <p:cNvPr id="1001" name="CustomShape 4"/>
          <p:cNvSpPr/>
          <p:nvPr/>
        </p:nvSpPr>
        <p:spPr>
          <a:xfrm>
            <a:off x="237960" y="7174080"/>
            <a:ext cx="792360" cy="23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3000"/>
              </a:lnSpc>
            </a:pPr>
            <a:fld id="{CAA50346-BC2A-4E95-ACBB-2E09FFD269B0}" type="slidenum">
              <a:rPr b="0" lang="de-DE" sz="900" spc="-1" strike="noStrike">
                <a:solidFill>
                  <a:srgbClr val="808080"/>
                </a:solidFill>
                <a:latin typeface="DINOT"/>
                <a:ea typeface="Times New Roman"/>
              </a:rPr>
              <a:t>49</a:t>
            </a:fld>
            <a:endParaRPr b="0" lang="de-DE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Bilde 3" descr=""/>
          <p:cNvPicPr/>
          <p:nvPr/>
        </p:nvPicPr>
        <p:blipFill>
          <a:blip r:embed="rId1"/>
          <a:stretch/>
        </p:blipFill>
        <p:spPr>
          <a:xfrm>
            <a:off x="1080000" y="810000"/>
            <a:ext cx="9000360" cy="6749280"/>
          </a:xfrm>
          <a:prstGeom prst="rect">
            <a:avLst/>
          </a:prstGeom>
          <a:ln>
            <a:noFill/>
          </a:ln>
        </p:spPr>
      </p:pic>
      <p:sp>
        <p:nvSpPr>
          <p:cNvPr id="1003" name="CustomShape 1"/>
          <p:cNvSpPr/>
          <p:nvPr/>
        </p:nvSpPr>
        <p:spPr>
          <a:xfrm>
            <a:off x="7276680" y="4485960"/>
            <a:ext cx="2649600" cy="285372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de-DE" sz="2800" spc="-1" strike="noStrike">
                <a:solidFill>
                  <a:srgbClr val="0c1e19"/>
                </a:solidFill>
                <a:latin typeface="Calibri"/>
              </a:rPr>
              <a:t>Nachhaltige Technologie zur Herstellung von </a:t>
            </a:r>
            <a:r>
              <a:rPr b="0" lang="en-US" sz="2800" spc="-1" strike="noStrike">
                <a:solidFill>
                  <a:srgbClr val="7030a0"/>
                </a:solidFill>
                <a:latin typeface="Calibri"/>
              </a:rPr>
              <a:t>Festem Kohlenstoff &amp; Wasserstoff</a:t>
            </a:r>
            <a:endParaRPr b="0" lang="de-DE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CustomShape 1"/>
          <p:cNvSpPr/>
          <p:nvPr/>
        </p:nvSpPr>
        <p:spPr>
          <a:xfrm>
            <a:off x="253800" y="3296520"/>
            <a:ext cx="9642600" cy="770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87480" bIns="45000">
            <a:noAutofit/>
          </a:bodyPr>
          <a:p>
            <a:pPr algn="ct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</a:tabLst>
            </a:pPr>
            <a:r>
              <a:rPr b="1" lang="de-DE" sz="4000" spc="-1" strike="noStrike">
                <a:solidFill>
                  <a:srgbClr val="000000"/>
                </a:solidFill>
                <a:latin typeface="Arial"/>
                <a:ea typeface="DejaVu Sans"/>
              </a:rPr>
              <a:t>Vielen Dank für Ihre Aufmerksamkeit</a:t>
            </a:r>
            <a:endParaRPr b="0" lang="de-DE" sz="4000" spc="-1" strike="noStrike">
              <a:latin typeface="Arial"/>
            </a:endParaRPr>
          </a:p>
        </p:txBody>
      </p:sp>
      <p:sp>
        <p:nvSpPr>
          <p:cNvPr id="1005" name="CustomShape 2"/>
          <p:cNvSpPr/>
          <p:nvPr/>
        </p:nvSpPr>
        <p:spPr>
          <a:xfrm>
            <a:off x="1800360" y="4284000"/>
            <a:ext cx="6983640" cy="3415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93000"/>
              </a:lnSpc>
            </a:pPr>
            <a:r>
              <a:rPr b="1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Michael Köttner</a:t>
            </a:r>
            <a:endParaRPr b="0" lang="de-DE" sz="2800" spc="-1" strike="noStrike"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1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FnBB e.V</a:t>
            </a:r>
            <a:endParaRPr b="0" lang="de-DE" sz="2800" spc="-1" strike="noStrike">
              <a:latin typeface="Arial"/>
            </a:endParaRPr>
          </a:p>
          <a:p>
            <a:pPr algn="ctr">
              <a:lnSpc>
                <a:spcPct val="93000"/>
              </a:lnSpc>
            </a:pPr>
            <a:endParaRPr b="0" lang="de-DE" sz="2800" spc="-1" strike="noStrike"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1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Am Feuersee 8</a:t>
            </a:r>
            <a:endParaRPr b="0" lang="de-DE" sz="2800" spc="-1" strike="noStrike"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1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74592 Kirchberg/Jagst</a:t>
            </a:r>
            <a:endParaRPr b="0" lang="de-DE" sz="2800" spc="-1" strike="noStrike"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1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Tel. +49/7954 926203</a:t>
            </a:r>
            <a:endParaRPr b="0" lang="de-DE" sz="2800" spc="-1" strike="noStrike"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1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Email: koettner@fnbb.org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93000"/>
              </a:lnSpc>
              <a:spcBef>
                <a:spcPts val="1199"/>
              </a:spcBef>
            </a:pPr>
            <a:endParaRPr b="0" lang="de-DE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Picture 36" descr="Y:\Schreibtisch\Erdgas-Fahrzeuge-Weltweit_crop.png"/>
          <p:cNvPicPr/>
          <p:nvPr/>
        </p:nvPicPr>
        <p:blipFill>
          <a:blip r:embed="rId1"/>
          <a:stretch/>
        </p:blipFill>
        <p:spPr>
          <a:xfrm>
            <a:off x="312120" y="911880"/>
            <a:ext cx="9451800" cy="6322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CustomShape 1"/>
          <p:cNvSpPr/>
          <p:nvPr/>
        </p:nvSpPr>
        <p:spPr>
          <a:xfrm>
            <a:off x="360360" y="539640"/>
            <a:ext cx="9606240" cy="6335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59040" bIns="45000">
            <a:noAutofit/>
          </a:bodyPr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  <a:tab algn="l" pos="9408960"/>
              </a:tabLst>
            </a:pPr>
            <a:endParaRPr b="0" lang="de-DE" sz="1800" spc="-1" strike="noStrike">
              <a:latin typeface="Arial"/>
            </a:endParaRPr>
          </a:p>
          <a:p>
            <a:pPr algn="ct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  <a:tab algn="l" pos="9408960"/>
              </a:tabLst>
            </a:pPr>
            <a:r>
              <a:rPr b="1" lang="de-DE" sz="28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Motor-Typen Erdgas</a:t>
            </a:r>
            <a:r>
              <a:rPr b="1" lang="de-DE" sz="24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r>
              <a:rPr b="1" lang="de-DE" sz="28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(CNG) </a:t>
            </a: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  <a:tab algn="l" pos="9408960"/>
              </a:tabLst>
            </a:pPr>
            <a:endParaRPr b="0" lang="de-DE" sz="24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  <a:tab algn="l" pos="9408960"/>
              </a:tabLst>
            </a:pPr>
            <a:r>
              <a:rPr b="1" lang="de-DE" sz="1700" spc="-1" strike="noStrike">
                <a:solidFill>
                  <a:srgbClr val="000000"/>
                </a:solidFill>
                <a:latin typeface="Arial"/>
                <a:ea typeface="DejaVu Sans"/>
              </a:rPr>
              <a:t>Motoren sind in einer Vielzahl von Formaten erhältlich, fallen aber im Allgemeinen in die folgenden Kategorien:</a:t>
            </a:r>
            <a:endParaRPr b="0" lang="de-DE" sz="17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  <a:tab algn="l" pos="9408960"/>
              </a:tabLst>
            </a:pPr>
            <a:endParaRPr b="0" lang="de-DE" sz="17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  <a:tab algn="l" pos="9408960"/>
              </a:tabLst>
            </a:pPr>
            <a:r>
              <a:rPr b="1" lang="de-DE" sz="2200" spc="-1" strike="noStrike">
                <a:solidFill>
                  <a:srgbClr val="ff0000"/>
                </a:solidFill>
                <a:latin typeface="Arial"/>
                <a:ea typeface="DejaVu Sans"/>
              </a:rPr>
              <a:t>Monovalent </a:t>
            </a:r>
            <a:r>
              <a:rPr b="0" lang="de-DE" sz="1700" spc="-1" strike="noStrike">
                <a:solidFill>
                  <a:srgbClr val="000000"/>
                </a:solidFill>
                <a:latin typeface="Arial"/>
                <a:ea typeface="DejaVu Sans"/>
              </a:rPr>
              <a:t>- </a:t>
            </a:r>
            <a:endParaRPr b="0" lang="de-DE" sz="17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  <a:tab algn="l" pos="9408960"/>
              </a:tabLst>
            </a:pPr>
            <a:endParaRPr b="0" lang="de-DE" sz="1700" spc="-1" strike="noStrike">
              <a:latin typeface="Arial"/>
            </a:endParaRPr>
          </a:p>
          <a:p>
            <a:pPr marL="343080" indent="-341640">
              <a:lnSpc>
                <a:spcPct val="93000"/>
              </a:lnSpc>
              <a:buClr>
                <a:srgbClr val="000000"/>
              </a:buClr>
              <a:buSzPct val="90000"/>
              <a:buFont typeface="Arial"/>
              <a:buChar char="•"/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  <a:tab algn="l" pos="940896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Dezidierter Motor, der nur für den Betrieb mit Erdgas oder Biomethan </a:t>
            </a:r>
            <a:br/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optimiert ist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  <a:tab algn="l" pos="9408960"/>
              </a:tabLst>
            </a:pPr>
            <a:endParaRPr b="0" lang="de-DE" sz="2000" spc="-1" strike="noStrike">
              <a:latin typeface="Arial"/>
            </a:endParaRPr>
          </a:p>
          <a:p>
            <a:pPr marL="343080" indent="-341640">
              <a:lnSpc>
                <a:spcPct val="93000"/>
              </a:lnSpc>
              <a:buClr>
                <a:srgbClr val="000000"/>
              </a:buClr>
              <a:buSzPct val="90000"/>
              <a:buFont typeface="Arial"/>
              <a:buChar char="•"/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  <a:tab algn="l" pos="940896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Maximaler Wirkungsgrad und beste Emissionsergebnisse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  <a:tab algn="l" pos="9408960"/>
              </a:tabLst>
            </a:pP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  <a:tab algn="l" pos="9408960"/>
              </a:tabLst>
            </a:pPr>
            <a:r>
              <a:rPr b="1" lang="de-DE" sz="2200" spc="-1" strike="noStrike">
                <a:solidFill>
                  <a:srgbClr val="ff0000"/>
                </a:solidFill>
                <a:latin typeface="Arial"/>
                <a:ea typeface="DejaVu Sans"/>
              </a:rPr>
              <a:t>Monovalent </a:t>
            </a:r>
            <a:r>
              <a:rPr b="1" lang="de-DE" sz="2200" spc="-1" strike="noStrike" baseline="33000">
                <a:solidFill>
                  <a:srgbClr val="ff0000"/>
                </a:solidFill>
                <a:latin typeface="Arial"/>
                <a:ea typeface="DejaVu Sans"/>
              </a:rPr>
              <a:t>+</a:t>
            </a:r>
            <a:endParaRPr b="0" lang="de-DE" sz="22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  <a:tab algn="l" pos="9408960"/>
              </a:tabLst>
            </a:pPr>
            <a:endParaRPr b="0" lang="de-DE" sz="2200" spc="-1" strike="noStrike">
              <a:latin typeface="Arial"/>
            </a:endParaRPr>
          </a:p>
          <a:p>
            <a:pPr marL="343080" indent="-341640">
              <a:lnSpc>
                <a:spcPct val="93000"/>
              </a:lnSpc>
              <a:buClr>
                <a:srgbClr val="000000"/>
              </a:buClr>
              <a:buFont typeface="Arial"/>
              <a:buChar char="•"/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  <a:tab algn="l" pos="940896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Einige Spezialfahrzeuge mit Benzin-Reservetanks. Sollten nur für kurze Strecken verwendet werden.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  <a:tab algn="l" pos="9408960"/>
              </a:tabLst>
            </a:pPr>
            <a:r>
              <a:rPr b="1" lang="de-DE" sz="2200" spc="-1" strike="noStrike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endParaRPr b="0" lang="de-DE" sz="22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  <a:tab algn="l" pos="9408960"/>
              </a:tabLst>
            </a:pPr>
            <a:r>
              <a:rPr b="1" lang="de-DE" sz="2200" spc="-1" strike="noStrike">
                <a:solidFill>
                  <a:srgbClr val="ff0000"/>
                </a:solidFill>
                <a:latin typeface="Arial"/>
                <a:ea typeface="DejaVu Sans"/>
              </a:rPr>
              <a:t>Bivalent </a:t>
            </a:r>
            <a:endParaRPr b="0" lang="de-DE" sz="22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  <a:tab algn="l" pos="9408960"/>
              </a:tabLst>
            </a:pPr>
            <a:endParaRPr b="0" lang="de-DE" sz="2200" spc="-1" strike="noStrike">
              <a:latin typeface="Arial"/>
            </a:endParaRPr>
          </a:p>
          <a:p>
            <a:pPr marL="343080" indent="-341640">
              <a:lnSpc>
                <a:spcPct val="93000"/>
              </a:lnSpc>
              <a:buClr>
                <a:srgbClr val="000000"/>
              </a:buClr>
              <a:buSzPct val="90000"/>
              <a:buFont typeface="Arial"/>
              <a:buChar char="•"/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  <a:tab algn="l" pos="940896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Bivalente Motoren arbeiten entweder mit Erdgas oder mit Benzin.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  <a:tab algn="l" pos="9408960"/>
              </a:tabLst>
            </a:pPr>
            <a:endParaRPr b="0" lang="de-DE" sz="2000" spc="-1" strike="noStrike">
              <a:latin typeface="Arial"/>
            </a:endParaRPr>
          </a:p>
          <a:p>
            <a:pPr marL="343080" indent="-341640">
              <a:lnSpc>
                <a:spcPct val="93000"/>
              </a:lnSpc>
              <a:buClr>
                <a:srgbClr val="000000"/>
              </a:buClr>
              <a:buSzPct val="90000"/>
              <a:buFont typeface="Arial"/>
              <a:buChar char="•"/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  <a:tab algn="l" pos="940896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  <a:ea typeface="DejaVu Sans"/>
              </a:rPr>
              <a:t>Bivalente Motoren sind entweder als Nachrüstsatz oder als "OEM"-Fahrzeug ab Ausstellungsraum erhältlich.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  <a:tab algn="l" pos="5791320"/>
                <a:tab algn="l" pos="6515280"/>
                <a:tab algn="l" pos="7237440"/>
                <a:tab algn="l" pos="7961400"/>
                <a:tab algn="l" pos="8686800"/>
                <a:tab algn="l" pos="9408960"/>
              </a:tabLst>
            </a:pPr>
            <a:endParaRPr b="0" lang="de-DE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Picture 1" descr=""/>
          <p:cNvPicPr/>
          <p:nvPr/>
        </p:nvPicPr>
        <p:blipFill>
          <a:blip r:embed="rId1"/>
          <a:stretch/>
        </p:blipFill>
        <p:spPr>
          <a:xfrm>
            <a:off x="1619280" y="1619280"/>
            <a:ext cx="6548760" cy="4499280"/>
          </a:xfrm>
          <a:prstGeom prst="rect">
            <a:avLst/>
          </a:prstGeom>
          <a:ln w="9360">
            <a:noFill/>
          </a:ln>
        </p:spPr>
      </p:pic>
      <p:sp>
        <p:nvSpPr>
          <p:cNvPr id="594" name="CustomShape 1"/>
          <p:cNvSpPr/>
          <p:nvPr/>
        </p:nvSpPr>
        <p:spPr>
          <a:xfrm>
            <a:off x="2340000" y="2549520"/>
            <a:ext cx="1078200" cy="687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57240" bIns="45000">
            <a:noAutofit/>
          </a:bodyPr>
          <a:p>
            <a:pPr>
              <a:lnSpc>
                <a:spcPct val="93000"/>
              </a:lnSpc>
              <a:tabLst>
                <a:tab algn="l" pos="723960"/>
              </a:tabLst>
            </a:pPr>
            <a:r>
              <a:rPr b="1" lang="de-DE" sz="1400" spc="-1" strike="noStrike">
                <a:solidFill>
                  <a:srgbClr val="000000"/>
                </a:solidFill>
                <a:latin typeface="Arial"/>
                <a:ea typeface="DejaVu Sans"/>
              </a:rPr>
              <a:t>CNG Tank tested 600 bar</a:t>
            </a:r>
            <a:endParaRPr b="0" lang="de-DE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Picture 1" descr=""/>
          <p:cNvPicPr/>
          <p:nvPr/>
        </p:nvPicPr>
        <p:blipFill>
          <a:blip r:embed="rId1"/>
          <a:stretch/>
        </p:blipFill>
        <p:spPr>
          <a:xfrm>
            <a:off x="360360" y="2160720"/>
            <a:ext cx="1800360" cy="1436760"/>
          </a:xfrm>
          <a:prstGeom prst="rect">
            <a:avLst/>
          </a:prstGeom>
          <a:ln w="9360">
            <a:noFill/>
          </a:ln>
        </p:spPr>
      </p:pic>
      <p:pic>
        <p:nvPicPr>
          <p:cNvPr id="596" name="Picture 2" descr=""/>
          <p:cNvPicPr/>
          <p:nvPr/>
        </p:nvPicPr>
        <p:blipFill>
          <a:blip r:embed="rId2"/>
          <a:stretch/>
        </p:blipFill>
        <p:spPr>
          <a:xfrm>
            <a:off x="446040" y="3960720"/>
            <a:ext cx="1714680" cy="1140120"/>
          </a:xfrm>
          <a:prstGeom prst="rect">
            <a:avLst/>
          </a:prstGeom>
          <a:ln w="9360">
            <a:noFill/>
          </a:ln>
        </p:spPr>
      </p:pic>
      <p:pic>
        <p:nvPicPr>
          <p:cNvPr id="597" name="Picture 3" descr=""/>
          <p:cNvPicPr/>
          <p:nvPr/>
        </p:nvPicPr>
        <p:blipFill>
          <a:blip r:embed="rId3"/>
          <a:stretch/>
        </p:blipFill>
        <p:spPr>
          <a:xfrm>
            <a:off x="8099280" y="720720"/>
            <a:ext cx="1713240" cy="1141560"/>
          </a:xfrm>
          <a:prstGeom prst="rect">
            <a:avLst/>
          </a:prstGeom>
          <a:ln w="9360">
            <a:noFill/>
          </a:ln>
        </p:spPr>
      </p:pic>
      <p:pic>
        <p:nvPicPr>
          <p:cNvPr id="598" name="Picture 4" descr=""/>
          <p:cNvPicPr/>
          <p:nvPr/>
        </p:nvPicPr>
        <p:blipFill>
          <a:blip r:embed="rId4"/>
          <a:stretch/>
        </p:blipFill>
        <p:spPr>
          <a:xfrm>
            <a:off x="5759280" y="900000"/>
            <a:ext cx="1438560" cy="898560"/>
          </a:xfrm>
          <a:prstGeom prst="rect">
            <a:avLst/>
          </a:prstGeom>
          <a:ln w="9360">
            <a:noFill/>
          </a:ln>
        </p:spPr>
      </p:pic>
      <p:pic>
        <p:nvPicPr>
          <p:cNvPr id="599" name="Picture 5" descr=""/>
          <p:cNvPicPr/>
          <p:nvPr/>
        </p:nvPicPr>
        <p:blipFill>
          <a:blip r:embed="rId5"/>
          <a:stretch/>
        </p:blipFill>
        <p:spPr>
          <a:xfrm>
            <a:off x="7647120" y="1979640"/>
            <a:ext cx="1711440" cy="1141560"/>
          </a:xfrm>
          <a:prstGeom prst="rect">
            <a:avLst/>
          </a:prstGeom>
          <a:ln w="9360">
            <a:noFill/>
          </a:ln>
        </p:spPr>
      </p:pic>
      <p:pic>
        <p:nvPicPr>
          <p:cNvPr id="600" name="Picture 6" descr=""/>
          <p:cNvPicPr/>
          <p:nvPr/>
        </p:nvPicPr>
        <p:blipFill>
          <a:blip r:embed="rId6"/>
          <a:stretch/>
        </p:blipFill>
        <p:spPr>
          <a:xfrm>
            <a:off x="3780000" y="5400720"/>
            <a:ext cx="1440000" cy="1260720"/>
          </a:xfrm>
          <a:prstGeom prst="rect">
            <a:avLst/>
          </a:prstGeom>
          <a:ln w="9360">
            <a:noFill/>
          </a:ln>
        </p:spPr>
      </p:pic>
      <p:pic>
        <p:nvPicPr>
          <p:cNvPr id="601" name="Picture 7" descr=""/>
          <p:cNvPicPr/>
          <p:nvPr/>
        </p:nvPicPr>
        <p:blipFill>
          <a:blip r:embed="rId7"/>
          <a:stretch/>
        </p:blipFill>
        <p:spPr>
          <a:xfrm>
            <a:off x="3146400" y="900000"/>
            <a:ext cx="1711440" cy="1143000"/>
          </a:xfrm>
          <a:prstGeom prst="rect">
            <a:avLst/>
          </a:prstGeom>
          <a:ln w="9360">
            <a:noFill/>
          </a:ln>
        </p:spPr>
      </p:pic>
      <p:pic>
        <p:nvPicPr>
          <p:cNvPr id="602" name="Picture 8" descr=""/>
          <p:cNvPicPr/>
          <p:nvPr/>
        </p:nvPicPr>
        <p:blipFill>
          <a:blip r:embed="rId8"/>
          <a:stretch/>
        </p:blipFill>
        <p:spPr>
          <a:xfrm>
            <a:off x="8099280" y="3598920"/>
            <a:ext cx="1713240" cy="1143000"/>
          </a:xfrm>
          <a:prstGeom prst="rect">
            <a:avLst/>
          </a:prstGeom>
          <a:ln w="9360">
            <a:noFill/>
          </a:ln>
        </p:spPr>
      </p:pic>
      <p:pic>
        <p:nvPicPr>
          <p:cNvPr id="603" name="Picture 9" descr=""/>
          <p:cNvPicPr/>
          <p:nvPr/>
        </p:nvPicPr>
        <p:blipFill>
          <a:blip r:embed="rId9"/>
          <a:stretch/>
        </p:blipFill>
        <p:spPr>
          <a:xfrm>
            <a:off x="8005680" y="4799160"/>
            <a:ext cx="1713240" cy="1140120"/>
          </a:xfrm>
          <a:prstGeom prst="rect">
            <a:avLst/>
          </a:prstGeom>
          <a:ln w="9360">
            <a:noFill/>
          </a:ln>
        </p:spPr>
      </p:pic>
      <p:pic>
        <p:nvPicPr>
          <p:cNvPr id="604" name="Picture 10" descr=""/>
          <p:cNvPicPr/>
          <p:nvPr/>
        </p:nvPicPr>
        <p:blipFill>
          <a:blip r:embed="rId10"/>
          <a:stretch/>
        </p:blipFill>
        <p:spPr>
          <a:xfrm>
            <a:off x="1165320" y="5518080"/>
            <a:ext cx="1711440" cy="1143000"/>
          </a:xfrm>
          <a:prstGeom prst="rect">
            <a:avLst/>
          </a:prstGeom>
          <a:ln w="9360">
            <a:noFill/>
          </a:ln>
        </p:spPr>
      </p:pic>
      <p:pic>
        <p:nvPicPr>
          <p:cNvPr id="605" name="Picture 11" descr=""/>
          <p:cNvPicPr/>
          <p:nvPr/>
        </p:nvPicPr>
        <p:blipFill>
          <a:blip r:embed="rId11"/>
          <a:stretch/>
        </p:blipFill>
        <p:spPr>
          <a:xfrm>
            <a:off x="263520" y="720720"/>
            <a:ext cx="1714680" cy="1141560"/>
          </a:xfrm>
          <a:prstGeom prst="rect">
            <a:avLst/>
          </a:prstGeom>
          <a:ln w="9360">
            <a:noFill/>
          </a:ln>
        </p:spPr>
      </p:pic>
      <p:pic>
        <p:nvPicPr>
          <p:cNvPr id="606" name="Picture 12" descr=""/>
          <p:cNvPicPr/>
          <p:nvPr/>
        </p:nvPicPr>
        <p:blipFill>
          <a:blip r:embed="rId12"/>
          <a:stretch/>
        </p:blipFill>
        <p:spPr>
          <a:xfrm>
            <a:off x="5845320" y="5400720"/>
            <a:ext cx="1714680" cy="1141560"/>
          </a:xfrm>
          <a:prstGeom prst="rect">
            <a:avLst/>
          </a:prstGeom>
          <a:ln w="9360">
            <a:noFill/>
          </a:ln>
        </p:spPr>
      </p:pic>
      <p:sp>
        <p:nvSpPr>
          <p:cNvPr id="607" name="CustomShape 1"/>
          <p:cNvSpPr/>
          <p:nvPr/>
        </p:nvSpPr>
        <p:spPr>
          <a:xfrm>
            <a:off x="2700360" y="2340000"/>
            <a:ext cx="4859640" cy="1808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</a:tabLst>
            </a:pPr>
            <a:r>
              <a:rPr b="1" lang="de-DE" sz="2200" spc="-1" strike="noStrike">
                <a:solidFill>
                  <a:srgbClr val="000000"/>
                </a:solidFill>
                <a:latin typeface="Arial"/>
                <a:ea typeface="DejaVu Sans"/>
              </a:rPr>
              <a:t>In Europa gibt es über 30 verschiedene </a:t>
            </a:r>
            <a:r>
              <a:rPr b="1" lang="de-DE" sz="2200" spc="-1" strike="noStrike">
                <a:solidFill>
                  <a:srgbClr val="ff0000"/>
                </a:solidFill>
                <a:latin typeface="Arial"/>
                <a:ea typeface="DejaVu Sans"/>
              </a:rPr>
              <a:t>Limousinen</a:t>
            </a:r>
            <a:r>
              <a:rPr b="1" lang="de-DE" sz="2200" spc="-1" strike="noStrike">
                <a:solidFill>
                  <a:srgbClr val="000000"/>
                </a:solidFill>
                <a:latin typeface="Arial"/>
                <a:ea typeface="DejaVu Sans"/>
              </a:rPr>
              <a:t>typen mit MONO- oder BI-VALENT CNG-Motoren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608" name="CustomShape 2"/>
          <p:cNvSpPr/>
          <p:nvPr/>
        </p:nvSpPr>
        <p:spPr>
          <a:xfrm>
            <a:off x="2540160" y="3637080"/>
            <a:ext cx="5216760" cy="1653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0840" bIns="45000">
            <a:noAutofit/>
          </a:bodyPr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</a:tabLst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Hersteller in der Vergangenheit: VW, OPEL, MERCEDES, FORD, FIAT, SKODA,PORSCHE, PEUGEOT, RENAULT, CITREON, Toyota, Hyundai, Chevrolet usw.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  <a:tab algn="l" pos="3619440"/>
                <a:tab algn="l" pos="4343400"/>
                <a:tab algn="l" pos="5065560"/>
              </a:tabLst>
            </a:pPr>
            <a:r>
              <a:rPr b="1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Heute 18 Modelle in Europa: VW, Skoda, Seat, Audi, Fiat, Opel</a:t>
            </a:r>
            <a:endParaRPr b="0" lang="de-DE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e6452"/>
      </a:dk2>
      <a:lt2>
        <a:srgbClr val="d2cdc8"/>
      </a:lt2>
      <a:accent1>
        <a:srgbClr val="a5c852"/>
      </a:accent1>
      <a:accent2>
        <a:srgbClr val="7ab6e8"/>
      </a:accent2>
      <a:accent3>
        <a:srgbClr val="7c7563"/>
      </a:accent3>
      <a:accent4>
        <a:srgbClr val="660000"/>
      </a:accent4>
      <a:accent5>
        <a:srgbClr val="cc0000"/>
      </a:accent5>
      <a:accent6>
        <a:srgbClr val="b4e3ed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e6452"/>
      </a:dk2>
      <a:lt2>
        <a:srgbClr val="d2cdc8"/>
      </a:lt2>
      <a:accent1>
        <a:srgbClr val="a5c852"/>
      </a:accent1>
      <a:accent2>
        <a:srgbClr val="7ab6e8"/>
      </a:accent2>
      <a:accent3>
        <a:srgbClr val="7c7563"/>
      </a:accent3>
      <a:accent4>
        <a:srgbClr val="660000"/>
      </a:accent4>
      <a:accent5>
        <a:srgbClr val="cc0000"/>
      </a:accent5>
      <a:accent6>
        <a:srgbClr val="b4e3ed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e6452"/>
      </a:dk2>
      <a:lt2>
        <a:srgbClr val="d2cdc8"/>
      </a:lt2>
      <a:accent1>
        <a:srgbClr val="a5c852"/>
      </a:accent1>
      <a:accent2>
        <a:srgbClr val="7ab6e8"/>
      </a:accent2>
      <a:accent3>
        <a:srgbClr val="7c7563"/>
      </a:accent3>
      <a:accent4>
        <a:srgbClr val="660000"/>
      </a:accent4>
      <a:accent5>
        <a:srgbClr val="cc0000"/>
      </a:accent5>
      <a:accent6>
        <a:srgbClr val="b4e3ed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e6452"/>
      </a:dk2>
      <a:lt2>
        <a:srgbClr val="d2cdc8"/>
      </a:lt2>
      <a:accent1>
        <a:srgbClr val="a5c852"/>
      </a:accent1>
      <a:accent2>
        <a:srgbClr val="7ab6e8"/>
      </a:accent2>
      <a:accent3>
        <a:srgbClr val="7c7563"/>
      </a:accent3>
      <a:accent4>
        <a:srgbClr val="660000"/>
      </a:accent4>
      <a:accent5>
        <a:srgbClr val="cc0000"/>
      </a:accent5>
      <a:accent6>
        <a:srgbClr val="b4e3ed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e6452"/>
      </a:dk2>
      <a:lt2>
        <a:srgbClr val="d2cdc8"/>
      </a:lt2>
      <a:accent1>
        <a:srgbClr val="a5c852"/>
      </a:accent1>
      <a:accent2>
        <a:srgbClr val="7ab6e8"/>
      </a:accent2>
      <a:accent3>
        <a:srgbClr val="7c7563"/>
      </a:accent3>
      <a:accent4>
        <a:srgbClr val="660000"/>
      </a:accent4>
      <a:accent5>
        <a:srgbClr val="cc0000"/>
      </a:accent5>
      <a:accent6>
        <a:srgbClr val="b4e3ed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e6452"/>
      </a:dk2>
      <a:lt2>
        <a:srgbClr val="d2cdc8"/>
      </a:lt2>
      <a:accent1>
        <a:srgbClr val="a5c852"/>
      </a:accent1>
      <a:accent2>
        <a:srgbClr val="7ab6e8"/>
      </a:accent2>
      <a:accent3>
        <a:srgbClr val="7c7563"/>
      </a:accent3>
      <a:accent4>
        <a:srgbClr val="660000"/>
      </a:accent4>
      <a:accent5>
        <a:srgbClr val="cc0000"/>
      </a:accent5>
      <a:accent6>
        <a:srgbClr val="b4e3ed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e6452"/>
      </a:dk2>
      <a:lt2>
        <a:srgbClr val="d2cdc8"/>
      </a:lt2>
      <a:accent1>
        <a:srgbClr val="a5c852"/>
      </a:accent1>
      <a:accent2>
        <a:srgbClr val="7ab6e8"/>
      </a:accent2>
      <a:accent3>
        <a:srgbClr val="7c7563"/>
      </a:accent3>
      <a:accent4>
        <a:srgbClr val="660000"/>
      </a:accent4>
      <a:accent5>
        <a:srgbClr val="cc0000"/>
      </a:accent5>
      <a:accent6>
        <a:srgbClr val="b4e3ed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e6452"/>
      </a:dk2>
      <a:lt2>
        <a:srgbClr val="d2cdc8"/>
      </a:lt2>
      <a:accent1>
        <a:srgbClr val="a5c852"/>
      </a:accent1>
      <a:accent2>
        <a:srgbClr val="7ab6e8"/>
      </a:accent2>
      <a:accent3>
        <a:srgbClr val="7c7563"/>
      </a:accent3>
      <a:accent4>
        <a:srgbClr val="660000"/>
      </a:accent4>
      <a:accent5>
        <a:srgbClr val="cc0000"/>
      </a:accent5>
      <a:accent6>
        <a:srgbClr val="b4e3ed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e6452"/>
      </a:dk2>
      <a:lt2>
        <a:srgbClr val="d2cdc8"/>
      </a:lt2>
      <a:accent1>
        <a:srgbClr val="a5c852"/>
      </a:accent1>
      <a:accent2>
        <a:srgbClr val="7ab6e8"/>
      </a:accent2>
      <a:accent3>
        <a:srgbClr val="7c7563"/>
      </a:accent3>
      <a:accent4>
        <a:srgbClr val="660000"/>
      </a:accent4>
      <a:accent5>
        <a:srgbClr val="cc0000"/>
      </a:accent5>
      <a:accent6>
        <a:srgbClr val="b4e3ed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e6452"/>
      </a:dk2>
      <a:lt2>
        <a:srgbClr val="d2cdc8"/>
      </a:lt2>
      <a:accent1>
        <a:srgbClr val="a5c852"/>
      </a:accent1>
      <a:accent2>
        <a:srgbClr val="7ab6e8"/>
      </a:accent2>
      <a:accent3>
        <a:srgbClr val="7c7563"/>
      </a:accent3>
      <a:accent4>
        <a:srgbClr val="660000"/>
      </a:accent4>
      <a:accent5>
        <a:srgbClr val="cc0000"/>
      </a:accent5>
      <a:accent6>
        <a:srgbClr val="b4e3ed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e6452"/>
      </a:dk2>
      <a:lt2>
        <a:srgbClr val="d2cdc8"/>
      </a:lt2>
      <a:accent1>
        <a:srgbClr val="a5c852"/>
      </a:accent1>
      <a:accent2>
        <a:srgbClr val="7ab6e8"/>
      </a:accent2>
      <a:accent3>
        <a:srgbClr val="7c7563"/>
      </a:accent3>
      <a:accent4>
        <a:srgbClr val="660000"/>
      </a:accent4>
      <a:accent5>
        <a:srgbClr val="cc0000"/>
      </a:accent5>
      <a:accent6>
        <a:srgbClr val="b4e3ed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e6452"/>
      </a:dk2>
      <a:lt2>
        <a:srgbClr val="d2cdc8"/>
      </a:lt2>
      <a:accent1>
        <a:srgbClr val="a5c852"/>
      </a:accent1>
      <a:accent2>
        <a:srgbClr val="7ab6e8"/>
      </a:accent2>
      <a:accent3>
        <a:srgbClr val="7c7563"/>
      </a:accent3>
      <a:accent4>
        <a:srgbClr val="660000"/>
      </a:accent4>
      <a:accent5>
        <a:srgbClr val="cc0000"/>
      </a:accent5>
      <a:accent6>
        <a:srgbClr val="b4e3ed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e6452"/>
      </a:dk2>
      <a:lt2>
        <a:srgbClr val="d2cdc8"/>
      </a:lt2>
      <a:accent1>
        <a:srgbClr val="a5c852"/>
      </a:accent1>
      <a:accent2>
        <a:srgbClr val="7ab6e8"/>
      </a:accent2>
      <a:accent3>
        <a:srgbClr val="7c7563"/>
      </a:accent3>
      <a:accent4>
        <a:srgbClr val="660000"/>
      </a:accent4>
      <a:accent5>
        <a:srgbClr val="cc0000"/>
      </a:accent5>
      <a:accent6>
        <a:srgbClr val="b4e3ed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e6452"/>
      </a:dk2>
      <a:lt2>
        <a:srgbClr val="d2cdc8"/>
      </a:lt2>
      <a:accent1>
        <a:srgbClr val="a5c852"/>
      </a:accent1>
      <a:accent2>
        <a:srgbClr val="7ab6e8"/>
      </a:accent2>
      <a:accent3>
        <a:srgbClr val="7c7563"/>
      </a:accent3>
      <a:accent4>
        <a:srgbClr val="660000"/>
      </a:accent4>
      <a:accent5>
        <a:srgbClr val="cc0000"/>
      </a:accent5>
      <a:accent6>
        <a:srgbClr val="b4e3ed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e6452"/>
      </a:dk2>
      <a:lt2>
        <a:srgbClr val="d2cdc8"/>
      </a:lt2>
      <a:accent1>
        <a:srgbClr val="a5c852"/>
      </a:accent1>
      <a:accent2>
        <a:srgbClr val="7ab6e8"/>
      </a:accent2>
      <a:accent3>
        <a:srgbClr val="7c7563"/>
      </a:accent3>
      <a:accent4>
        <a:srgbClr val="660000"/>
      </a:accent4>
      <a:accent5>
        <a:srgbClr val="cc0000"/>
      </a:accent5>
      <a:accent6>
        <a:srgbClr val="b4e3ed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606</TotalTime>
  <Application>LibreOffice/6.4.7.2$Linux_X86_64 LibreOffice_project/40$Build-2</Application>
  <Words>2003</Words>
  <Paragraphs>476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2009-08-31T12:50:31Z</dcterms:created>
  <dc:creator>Friedemann Richter</dc:creator>
  <dc:description/>
  <dc:language>de-DE</dc:language>
  <cp:lastModifiedBy/>
  <cp:lastPrinted>1601-01-01T00:00:00Z</cp:lastPrinted>
  <dcterms:modified xsi:type="dcterms:W3CDTF">2023-09-27T10:32:07Z</dcterms:modified>
  <cp:revision>202</cp:revision>
  <dc:subject/>
  <dc:title>Folie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27</vt:i4>
  </property>
  <property fmtid="{D5CDD505-2E9C-101B-9397-08002B2CF9AE}" pid="8" name="PresentationFormat">
    <vt:lpwstr>Benutzerdefiniert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55</vt:i4>
  </property>
</Properties>
</file>