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585" r:id="rId2"/>
    <p:sldId id="2542" r:id="rId3"/>
    <p:sldId id="2543" r:id="rId4"/>
    <p:sldId id="2546" r:id="rId5"/>
    <p:sldId id="2547" r:id="rId6"/>
    <p:sldId id="2567" r:id="rId7"/>
    <p:sldId id="2564" r:id="rId8"/>
    <p:sldId id="2570" r:id="rId9"/>
    <p:sldId id="2526" r:id="rId10"/>
    <p:sldId id="2561" r:id="rId11"/>
    <p:sldId id="2574" r:id="rId12"/>
    <p:sldId id="2576" r:id="rId13"/>
    <p:sldId id="2522" r:id="rId14"/>
    <p:sldId id="2280" r:id="rId15"/>
    <p:sldId id="600" r:id="rId16"/>
    <p:sldId id="601" r:id="rId17"/>
    <p:sldId id="602" r:id="rId18"/>
    <p:sldId id="261" r:id="rId19"/>
    <p:sldId id="2579" r:id="rId20"/>
    <p:sldId id="2580" r:id="rId21"/>
    <p:sldId id="2568" r:id="rId22"/>
    <p:sldId id="2569" r:id="rId23"/>
    <p:sldId id="2585" r:id="rId24"/>
    <p:sldId id="2583" r:id="rId25"/>
    <p:sldId id="2584" r:id="rId26"/>
    <p:sldId id="2555" r:id="rId27"/>
    <p:sldId id="2550" r:id="rId28"/>
    <p:sldId id="2548" r:id="rId29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Museo 100" panose="02000000000000000000" charset="0"/>
      <p:regular r:id="rId36"/>
    </p:embeddedFont>
    <p:embeddedFont>
      <p:font typeface="Museo 300" panose="02000000000000000000" charset="0"/>
      <p:regular r:id="rId37"/>
    </p:embeddedFont>
    <p:embeddedFont>
      <p:font typeface="Trebuchet MS" panose="020B0603020202020204" pitchFamily="34" charset="0"/>
      <p:regular r:id="rId38"/>
      <p:bold r:id="rId39"/>
      <p:italic r:id="rId40"/>
      <p:boldItalic r:id="rId41"/>
    </p:embeddedFont>
    <p:embeddedFont>
      <p:font typeface="Wingdings 3" panose="05040102010807070707" pitchFamily="18" charset="2"/>
      <p:regular r:id="rId4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 Sammler" initials="MS" lastIdx="0" clrIdx="0">
    <p:extLst>
      <p:ext uri="{19B8F6BF-5375-455C-9EA6-DF929625EA0E}">
        <p15:presenceInfo xmlns:p15="http://schemas.microsoft.com/office/powerpoint/2012/main" userId="a5333cbbfb583a98" providerId="Windows Live"/>
      </p:ext>
    </p:extLst>
  </p:cmAuthor>
  <p:cmAuthor id="2" name="Iris Kunert" initials="IK" lastIdx="1" clrIdx="1">
    <p:extLst>
      <p:ext uri="{19B8F6BF-5375-455C-9EA6-DF929625EA0E}">
        <p15:presenceInfo xmlns:p15="http://schemas.microsoft.com/office/powerpoint/2012/main" userId="cb8e0fe92c752f3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4736"/>
    <a:srgbClr val="6DD1C2"/>
    <a:srgbClr val="6D54DE"/>
    <a:srgbClr val="00A2E8"/>
    <a:srgbClr val="FF754D"/>
    <a:srgbClr val="FE630D"/>
    <a:srgbClr val="FD610F"/>
    <a:srgbClr val="FF3399"/>
    <a:srgbClr val="0000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3" autoAdjust="0"/>
    <p:restoredTop sz="94701"/>
  </p:normalViewPr>
  <p:slideViewPr>
    <p:cSldViewPr snapToGrid="0">
      <p:cViewPr varScale="1">
        <p:scale>
          <a:sx n="78" d="100"/>
          <a:sy n="78" d="100"/>
        </p:scale>
        <p:origin x="624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432"/>
    </p:cViewPr>
  </p:sorterViewPr>
  <p:notesViewPr>
    <p:cSldViewPr snapToGrid="0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obert%20Wasser\AppData\Local\Temp\Anteil%20Bioenergie%20an%20E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obert%20Wasser\AppData\Local\Temp\Anteil%20Bioenergie%20an%20E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obert%20Wasser\AppData\Local\Temp\Anteil%20Bioenergie%20an%20E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obert%20Wasser\AppData\Local\Temp\Anteil%20Bioenergie%20an%20EE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2400"/>
              <a:t>Die erneuerbaren</a:t>
            </a:r>
            <a:r>
              <a:rPr lang="de-DE" sz="2400" baseline="0"/>
              <a:t> Energien weltweit 2016</a:t>
            </a:r>
            <a:endParaRPr lang="de-DE" sz="24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3662643144537225E-3"/>
          <c:y val="0.84271452278943548"/>
          <c:w val="0.99241200866604762"/>
          <c:h val="0.143298541595806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4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4000" dirty="0"/>
              <a:t>erneuerbare weltweit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Tabelle1!$D$4</c:f>
              <c:strCache>
                <c:ptCount val="1"/>
                <c:pt idx="0">
                  <c:v>Anteil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35A-437B-B196-85D3B3608BBF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35A-437B-B196-85D3B3608BBF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35A-437B-B196-85D3B3608BBF}"/>
              </c:ext>
            </c:extLst>
          </c:dPt>
          <c:cat>
            <c:strRef>
              <c:f>Tabelle1!$C$5:$C$7</c:f>
              <c:strCache>
                <c:ptCount val="3"/>
                <c:pt idx="0">
                  <c:v>Biomasse</c:v>
                </c:pt>
                <c:pt idx="1">
                  <c:v>Wasserkraft</c:v>
                </c:pt>
                <c:pt idx="2">
                  <c:v>PV,Wind, etc.</c:v>
                </c:pt>
              </c:strCache>
            </c:strRef>
          </c:cat>
          <c:val>
            <c:numRef>
              <c:f>Tabelle1!$D$5:$D$7</c:f>
              <c:numCache>
                <c:formatCode>General</c:formatCode>
                <c:ptCount val="3"/>
                <c:pt idx="0">
                  <c:v>60</c:v>
                </c:pt>
                <c:pt idx="1">
                  <c:v>18</c:v>
                </c:pt>
                <c:pt idx="2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35A-437B-B196-85D3B3608B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2400"/>
              <a:t>Die erneuerbaren</a:t>
            </a:r>
            <a:r>
              <a:rPr lang="de-DE" sz="2400" baseline="0"/>
              <a:t> Energien weltweit 2016</a:t>
            </a:r>
            <a:endParaRPr lang="de-DE" sz="24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3662643144537225E-3"/>
          <c:y val="0.84271452278943548"/>
          <c:w val="0.99241200866604762"/>
          <c:h val="0.143298541595806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2400"/>
              <a:t>Die erneuerbaren</a:t>
            </a:r>
            <a:r>
              <a:rPr lang="de-DE" sz="2400" baseline="0"/>
              <a:t> Energien weltweit 2016</a:t>
            </a:r>
            <a:endParaRPr lang="de-DE" sz="24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3662643144537225E-3"/>
          <c:y val="0.84271452278943548"/>
          <c:w val="0.99241200866604762"/>
          <c:h val="0.143298541595806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2400"/>
              <a:t>Die erneuerbaren</a:t>
            </a:r>
            <a:r>
              <a:rPr lang="de-DE" sz="2400" baseline="0"/>
              <a:t> Energien weltweit 2016</a:t>
            </a:r>
            <a:endParaRPr lang="de-DE" sz="24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3662643144537225E-3"/>
          <c:y val="0.84271452278943548"/>
          <c:w val="0.99241200866604762"/>
          <c:h val="0.143298541595806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Tabelle1!$J$16</c:f>
              <c:strCache>
                <c:ptCount val="1"/>
                <c:pt idx="0">
                  <c:v>Kosten pro kWh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Tabelle1!$K$15:$M$15</c:f>
              <c:strCache>
                <c:ptCount val="3"/>
                <c:pt idx="0">
                  <c:v>Stromspeicher</c:v>
                </c:pt>
                <c:pt idx="1">
                  <c:v>Wärmespeicher</c:v>
                </c:pt>
                <c:pt idx="2">
                  <c:v>Gasspeicher</c:v>
                </c:pt>
              </c:strCache>
            </c:strRef>
          </c:cat>
          <c:val>
            <c:numRef>
              <c:f>Tabelle1!$K$16:$M$16</c:f>
              <c:numCache>
                <c:formatCode>General</c:formatCode>
                <c:ptCount val="3"/>
                <c:pt idx="0">
                  <c:v>700</c:v>
                </c:pt>
                <c:pt idx="1">
                  <c:v>4.5</c:v>
                </c:pt>
                <c:pt idx="2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5C-47F3-B704-5C838E7853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5433552"/>
        <c:axId val="525436176"/>
      </c:barChart>
      <c:catAx>
        <c:axId val="525433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25436176"/>
        <c:crosses val="autoZero"/>
        <c:auto val="1"/>
        <c:lblAlgn val="ctr"/>
        <c:lblOffset val="100"/>
        <c:noMultiLvlLbl val="0"/>
      </c:catAx>
      <c:valAx>
        <c:axId val="525436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25433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Kosten</a:t>
            </a:r>
            <a:r>
              <a:rPr lang="en-US" dirty="0"/>
              <a:t> pro kWh LOG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Tabelle1!$J$16</c:f>
              <c:strCache>
                <c:ptCount val="1"/>
                <c:pt idx="0">
                  <c:v>Kosten pro kWh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Tabelle1!$K$15:$M$15</c:f>
              <c:strCache>
                <c:ptCount val="3"/>
                <c:pt idx="0">
                  <c:v>Stromspeicher</c:v>
                </c:pt>
                <c:pt idx="1">
                  <c:v>Wärmespeicher</c:v>
                </c:pt>
                <c:pt idx="2">
                  <c:v>Gasspeicher</c:v>
                </c:pt>
              </c:strCache>
            </c:strRef>
          </c:cat>
          <c:val>
            <c:numRef>
              <c:f>Tabelle1!$K$16:$M$16</c:f>
              <c:numCache>
                <c:formatCode>General</c:formatCode>
                <c:ptCount val="3"/>
                <c:pt idx="0">
                  <c:v>700</c:v>
                </c:pt>
                <c:pt idx="1">
                  <c:v>4.5</c:v>
                </c:pt>
                <c:pt idx="2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4E-40B1-A807-11FB650299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5433552"/>
        <c:axId val="525436176"/>
      </c:barChart>
      <c:catAx>
        <c:axId val="525433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25436176"/>
        <c:crosses val="autoZero"/>
        <c:auto val="1"/>
        <c:lblAlgn val="ctr"/>
        <c:lblOffset val="100"/>
        <c:noMultiLvlLbl val="0"/>
      </c:catAx>
      <c:valAx>
        <c:axId val="525436176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25433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0.78433</cdr:x>
      <cdr:y>1</cdr:y>
    </cdr:to>
    <cdr:pic>
      <cdr:nvPicPr>
        <cdr:cNvPr id="2" name="Grafik 1">
          <a:extLst xmlns:a="http://schemas.openxmlformats.org/drawingml/2006/main">
            <a:ext uri="{FF2B5EF4-FFF2-40B4-BE49-F238E27FC236}">
              <a16:creationId xmlns:a16="http://schemas.microsoft.com/office/drawing/2014/main" id="{0C2507E2-2915-40B8-AB28-BC447AA5C165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9503134" cy="5447941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A7FF86F-4C86-A14E-BDC4-7594C36ED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0BA60B-408D-A346-A3C6-A0A623E400B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BE8C2F-129D-8B49-A738-FB18201F9B7A}" type="datetimeFigureOut">
              <a:rPr lang="de-DE" smtClean="0"/>
              <a:t>28.09.2023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DFC9AB-D0B7-324D-A46A-8C07C5BDDA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47F240-5FA3-5A40-A12E-89C4BD25BF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E4068C-53A1-B34C-AA87-E61762203F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04036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5T14:35:16.2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0B1B2-C589-462E-B9DE-3BB2E43FCC91}" type="datetimeFigureOut">
              <a:rPr lang="de-DE" smtClean="0"/>
              <a:t>28.09.2023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1D12C-83B2-43D5-99FF-61073F4A87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4106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1D12C-83B2-43D5-99FF-61073F4A87A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6260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514350" y="1266825"/>
            <a:ext cx="6081713" cy="34210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defTabSz="704385">
              <a:defRPr/>
            </a:pPr>
            <a:fld id="{058B1320-FBA3-4663-8F69-2EC8ED14A877}" type="datetime1">
              <a:rPr lang="de-DE">
                <a:solidFill>
                  <a:prstClr val="black"/>
                </a:solidFill>
                <a:latin typeface="Calibri"/>
              </a:rPr>
              <a:pPr defTabSz="704385">
                <a:defRPr/>
              </a:pPr>
              <a:t>28.09.2023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04385">
              <a:defRPr/>
            </a:pPr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04385">
              <a:defRPr/>
            </a:pPr>
            <a:fld id="{F7D8EE9D-7D63-4177-816D-F81C9C2F8BE4}" type="slidenum">
              <a:rPr lang="de-DE">
                <a:solidFill>
                  <a:prstClr val="black"/>
                </a:solidFill>
                <a:latin typeface="Calibri"/>
              </a:rPr>
              <a:pPr defTabSz="704385">
                <a:defRPr/>
              </a:pPr>
              <a:t>21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76836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514350" y="1266825"/>
            <a:ext cx="6081713" cy="34210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defTabSz="704385">
              <a:defRPr/>
            </a:pPr>
            <a:fld id="{058B1320-FBA3-4663-8F69-2EC8ED14A877}" type="datetime1">
              <a:rPr lang="de-DE">
                <a:solidFill>
                  <a:prstClr val="black"/>
                </a:solidFill>
                <a:latin typeface="Calibri"/>
              </a:rPr>
              <a:pPr defTabSz="704385">
                <a:defRPr/>
              </a:pPr>
              <a:t>28.09.2023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04385">
              <a:defRPr/>
            </a:pPr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04385">
              <a:defRPr/>
            </a:pPr>
            <a:fld id="{F7D8EE9D-7D63-4177-816D-F81C9C2F8BE4}" type="slidenum">
              <a:rPr lang="de-DE">
                <a:solidFill>
                  <a:prstClr val="black"/>
                </a:solidFill>
                <a:latin typeface="Calibri"/>
              </a:rPr>
              <a:pPr defTabSz="704385">
                <a:defRPr/>
              </a:pPr>
              <a:t>22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68493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1D12C-83B2-43D5-99FF-61073F4A87AF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7797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514350" y="1266825"/>
            <a:ext cx="6081713" cy="34210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defTabSz="704385">
              <a:defRPr/>
            </a:pPr>
            <a:fld id="{058B1320-FBA3-4663-8F69-2EC8ED14A877}" type="datetime1">
              <a:rPr lang="de-DE">
                <a:solidFill>
                  <a:prstClr val="black"/>
                </a:solidFill>
                <a:latin typeface="Calibri"/>
              </a:rPr>
              <a:pPr defTabSz="704385">
                <a:defRPr/>
              </a:pPr>
              <a:t>28.09.2023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04385">
              <a:defRPr/>
            </a:pPr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04385">
              <a:defRPr/>
            </a:pPr>
            <a:fld id="{F7D8EE9D-7D63-4177-816D-F81C9C2F8BE4}" type="slidenum">
              <a:rPr lang="de-DE">
                <a:solidFill>
                  <a:prstClr val="black"/>
                </a:solidFill>
                <a:latin typeface="Calibri"/>
              </a:rPr>
              <a:pPr defTabSz="704385">
                <a:defRPr/>
              </a:pPr>
              <a:t>2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0041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514350" y="1266825"/>
            <a:ext cx="6081713" cy="34210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defTabSz="704385">
              <a:defRPr/>
            </a:pPr>
            <a:fld id="{058B1320-FBA3-4663-8F69-2EC8ED14A877}" type="datetime1">
              <a:rPr lang="de-DE">
                <a:solidFill>
                  <a:prstClr val="black"/>
                </a:solidFill>
                <a:latin typeface="Calibri"/>
              </a:rPr>
              <a:pPr defTabSz="704385">
                <a:defRPr/>
              </a:pPr>
              <a:t>28.09.2023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04385">
              <a:defRPr/>
            </a:pPr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04385">
              <a:defRPr/>
            </a:pPr>
            <a:fld id="{F7D8EE9D-7D63-4177-816D-F81C9C2F8BE4}" type="slidenum">
              <a:rPr lang="de-DE">
                <a:solidFill>
                  <a:prstClr val="black"/>
                </a:solidFill>
                <a:latin typeface="Calibri"/>
              </a:rPr>
              <a:pPr defTabSz="704385">
                <a:defRPr/>
              </a:pPr>
              <a:t>3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877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514350" y="1266825"/>
            <a:ext cx="6081713" cy="34210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defTabSz="704385">
              <a:defRPr/>
            </a:pPr>
            <a:fld id="{058B1320-FBA3-4663-8F69-2EC8ED14A877}" type="datetime1">
              <a:rPr lang="de-DE">
                <a:solidFill>
                  <a:prstClr val="black"/>
                </a:solidFill>
                <a:latin typeface="Calibri"/>
              </a:rPr>
              <a:pPr defTabSz="704385">
                <a:defRPr/>
              </a:pPr>
              <a:t>28.09.2023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04385">
              <a:defRPr/>
            </a:pPr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04385">
              <a:defRPr/>
            </a:pPr>
            <a:fld id="{F7D8EE9D-7D63-4177-816D-F81C9C2F8BE4}" type="slidenum">
              <a:rPr lang="de-DE">
                <a:solidFill>
                  <a:prstClr val="black"/>
                </a:solidFill>
                <a:latin typeface="Calibri"/>
              </a:rPr>
              <a:pPr defTabSz="704385">
                <a:defRPr/>
              </a:pPr>
              <a:t>4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708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514350" y="1266825"/>
            <a:ext cx="6081713" cy="34210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defTabSz="704385">
              <a:defRPr/>
            </a:pPr>
            <a:fld id="{058B1320-FBA3-4663-8F69-2EC8ED14A877}" type="datetime1">
              <a:rPr lang="de-DE">
                <a:solidFill>
                  <a:prstClr val="black"/>
                </a:solidFill>
                <a:latin typeface="Calibri"/>
              </a:rPr>
              <a:pPr defTabSz="704385">
                <a:defRPr/>
              </a:pPr>
              <a:t>28.09.2023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04385">
              <a:defRPr/>
            </a:pPr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04385">
              <a:defRPr/>
            </a:pPr>
            <a:fld id="{F7D8EE9D-7D63-4177-816D-F81C9C2F8BE4}" type="slidenum">
              <a:rPr lang="de-DE">
                <a:solidFill>
                  <a:prstClr val="black"/>
                </a:solidFill>
                <a:latin typeface="Calibri"/>
              </a:rPr>
              <a:pPr defTabSz="704385">
                <a:defRPr/>
              </a:pPr>
              <a:t>5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2211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D5DE2A-D4B0-4442-B380-C47F945E21C1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752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D5DE2A-D4B0-4442-B380-C47F945E21C1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0911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D5DE2A-D4B0-4442-B380-C47F945E21C1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4319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D5DE2A-D4B0-4442-B380-C47F945E21C1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5946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0" i="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CD27B-1F96-4505-AC86-806FB533A997}" type="datetimeFigureOut">
              <a:rPr lang="de-DE" smtClean="0"/>
              <a:t>28.09.2023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FAD20-68B1-4946-B30E-9756ED4A8F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2230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i="0" cap="none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CD27B-1F96-4505-AC86-806FB533A997}" type="datetimeFigureOut">
              <a:rPr lang="de-DE" smtClean="0"/>
              <a:t>28.09.2023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FAD20-68B1-4946-B30E-9756ED4A8F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5750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i="0" cap="none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CD27B-1F96-4505-AC86-806FB533A997}" type="datetimeFigureOut">
              <a:rPr lang="de-DE" smtClean="0"/>
              <a:t>28.09.2023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FAD20-68B1-4946-B30E-9756ED4A8F2C}" type="slidenum">
              <a:rPr lang="de-DE" smtClean="0"/>
              <a:t>‹Nr.›</a:t>
            </a:fld>
            <a:endParaRPr lang="de-DE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5887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i="0" cap="none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CD27B-1F96-4505-AC86-806FB533A997}" type="datetimeFigureOut">
              <a:rPr lang="de-DE" smtClean="0"/>
              <a:t>28.09.2023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FAD20-68B1-4946-B30E-9756ED4A8F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9980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i="0" cap="none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CD27B-1F96-4505-AC86-806FB533A997}" type="datetimeFigureOut">
              <a:rPr lang="de-DE" smtClean="0"/>
              <a:t>28.09.2023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FAD20-68B1-4946-B30E-9756ED4A8F2C}" type="slidenum">
              <a:rPr lang="de-DE" smtClean="0"/>
              <a:t>‹Nr.›</a:t>
            </a:fld>
            <a:endParaRPr lang="de-DE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4831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i="0" cap="none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CD27B-1F96-4505-AC86-806FB533A997}" type="datetimeFigureOut">
              <a:rPr lang="de-DE" smtClean="0"/>
              <a:t>28.09.2023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FAD20-68B1-4946-B30E-9756ED4A8F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12575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CD27B-1F96-4505-AC86-806FB533A997}" type="datetimeFigureOut">
              <a:rPr lang="de-DE" smtClean="0"/>
              <a:t>28.09.2023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FAD20-68B1-4946-B30E-9756ED4A8F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3718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>
            <a:lvl1pPr>
              <a:defRPr b="0" i="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CD27B-1F96-4505-AC86-806FB533A997}" type="datetimeFigureOut">
              <a:rPr lang="de-DE" smtClean="0"/>
              <a:t>28.09.2023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FAD20-68B1-4946-B30E-9756ED4A8F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5688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617" y="1644653"/>
            <a:ext cx="10590004" cy="4062413"/>
          </a:xfrm>
        </p:spPr>
        <p:txBody>
          <a:bodyPr/>
          <a:lstStyle>
            <a:lvl5pPr>
              <a:defRPr spc="-75" baseline="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DBAD0C-7FB6-4652-87AA-A678753BF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7" y="453496"/>
            <a:ext cx="105900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7540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ld volle Br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39349" y="260648"/>
            <a:ext cx="11949547" cy="576064"/>
          </a:xfrm>
        </p:spPr>
        <p:txBody>
          <a:bodyPr anchor="ctr">
            <a:noAutofit/>
          </a:bodyPr>
          <a:lstStyle>
            <a:lvl1pPr algn="l">
              <a:defRPr sz="2000" cap="none"/>
            </a:lvl1pPr>
          </a:lstStyle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585760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 b="0" i="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CD27B-1F96-4505-AC86-806FB533A997}" type="datetimeFigureOut">
              <a:rPr lang="de-DE" smtClean="0"/>
              <a:t>28.09.2023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FAD20-68B1-4946-B30E-9756ED4A8F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2358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i="0" cap="none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CD27B-1F96-4505-AC86-806FB533A997}" type="datetimeFigureOut">
              <a:rPr lang="de-DE" smtClean="0"/>
              <a:t>28.09.2023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FAD20-68B1-4946-B30E-9756ED4A8F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5846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CD27B-1F96-4505-AC86-806FB533A997}" type="datetimeFigureOut">
              <a:rPr lang="de-DE" smtClean="0"/>
              <a:t>28.09.2023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FAD20-68B1-4946-B30E-9756ED4A8F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1030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CD27B-1F96-4505-AC86-806FB533A997}" type="datetimeFigureOut">
              <a:rPr lang="de-DE" smtClean="0"/>
              <a:t>28.09.2023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FAD20-68B1-4946-B30E-9756ED4A8F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8955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>
            <a:lvl1pPr>
              <a:defRPr b="0" i="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CD27B-1F96-4505-AC86-806FB533A997}" type="datetimeFigureOut">
              <a:rPr lang="de-DE" smtClean="0"/>
              <a:t>28.09.2023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FAD20-68B1-4946-B30E-9756ED4A8F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4212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CD27B-1F96-4505-AC86-806FB533A997}" type="datetimeFigureOut">
              <a:rPr lang="de-DE" smtClean="0"/>
              <a:t>28.09.2023</a:t>
            </a:fld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FAD20-68B1-4946-B30E-9756ED4A8F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4489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 b="0" i="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CD27B-1F96-4505-AC86-806FB533A997}" type="datetimeFigureOut">
              <a:rPr lang="de-DE" smtClean="0"/>
              <a:t>28.09.2023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FAD20-68B1-4946-B30E-9756ED4A8F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4853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 i="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CD27B-1F96-4505-AC86-806FB533A997}" type="datetimeFigureOut">
              <a:rPr lang="de-DE" smtClean="0"/>
              <a:t>28.09.2023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FAD20-68B1-4946-B30E-9756ED4A8F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552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EC4E09F-68CA-BC4A-940E-A7613E151F99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21" y="-13948"/>
            <a:ext cx="12228842" cy="688589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0133" y="26879"/>
            <a:ext cx="8596668" cy="5378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CD27B-1F96-4505-AC86-806FB533A997}" type="datetimeFigureOut">
              <a:rPr lang="de-DE" smtClean="0"/>
              <a:t>28.09.2023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58FAD20-68B1-4946-B30E-9756ED4A8F2C}" type="slidenum">
              <a:rPr lang="de-DE" smtClean="0"/>
              <a:t>‹Nr.›</a:t>
            </a:fld>
            <a:endParaRPr lang="de-D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567545-B8B3-FD41-915D-614B14B295D2}"/>
              </a:ext>
            </a:extLst>
          </p:cNvPr>
          <p:cNvSpPr txBox="1"/>
          <p:nvPr userDrawn="1"/>
        </p:nvSpPr>
        <p:spPr>
          <a:xfrm>
            <a:off x="150936" y="6488668"/>
            <a:ext cx="3393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0" i="0" dirty="0">
                <a:solidFill>
                  <a:schemeClr val="bg1"/>
                </a:solidFill>
                <a:latin typeface="Museo 100" panose="02000000000000000000" pitchFamily="2" charset="77"/>
              </a:rPr>
              <a:t>www.energethik-ingenieure.de</a:t>
            </a:r>
          </a:p>
        </p:txBody>
      </p:sp>
    </p:spTree>
    <p:extLst>
      <p:ext uri="{BB962C8B-B14F-4D97-AF65-F5344CB8AC3E}">
        <p14:creationId xmlns:p14="http://schemas.microsoft.com/office/powerpoint/2010/main" val="817088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i="0" kern="1200">
          <a:solidFill>
            <a:schemeClr val="bg1"/>
          </a:solidFill>
          <a:latin typeface="Museo 300" panose="02000000000000000000" pitchFamily="2" charset="77"/>
          <a:ea typeface="Helvetica Neue Thin" panose="020B0403020202020204" pitchFamily="34" charset="0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4" Type="http://schemas.openxmlformats.org/officeDocument/2006/relationships/chart" Target="../charts/char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569F318-003E-4A7D-8996-DADEC6168C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727" y="1751616"/>
            <a:ext cx="8271857" cy="1646302"/>
          </a:xfrm>
        </p:spPr>
        <p:txBody>
          <a:bodyPr/>
          <a:lstStyle/>
          <a:p>
            <a:r>
              <a:rPr lang="de-DE" dirty="0"/>
              <a:t>Speicherkraftwerke &amp; Wärmenetze</a:t>
            </a:r>
            <a:endParaRPr lang="de-DE" dirty="0">
              <a:solidFill>
                <a:schemeClr val="accent2"/>
              </a:solidFill>
            </a:endParaRP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05F6530B-E978-4FDF-AD36-47A0BED6B1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727" y="4114613"/>
            <a:ext cx="7766936" cy="1096899"/>
          </a:xfrm>
        </p:spPr>
        <p:txBody>
          <a:bodyPr>
            <a:normAutofit fontScale="47500" lnSpcReduction="20000"/>
          </a:bodyPr>
          <a:lstStyle/>
          <a:p>
            <a:r>
              <a:rPr lang="de-DE" sz="7200" dirty="0"/>
              <a:t>Speicherkraftwerke, die Gewinner des neuen Energiesystems</a:t>
            </a:r>
            <a:endParaRPr lang="de-DE" sz="28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90F2774-78BA-48B9-B03E-1AF779ADCCB9}"/>
              </a:ext>
            </a:extLst>
          </p:cNvPr>
          <p:cNvSpPr txBox="1"/>
          <p:nvPr/>
        </p:nvSpPr>
        <p:spPr>
          <a:xfrm>
            <a:off x="7455877" y="4464176"/>
            <a:ext cx="5290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de-DE" dirty="0"/>
          </a:p>
          <a:p>
            <a:pPr marL="342900" indent="-342900">
              <a:buAutoNum type="arabicPeriod"/>
            </a:pP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829776-63BD-48DA-87AF-805BF0677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584" y="1052311"/>
            <a:ext cx="2500308" cy="699305"/>
          </a:xfrm>
          <a:prstGeom prst="rect">
            <a:avLst/>
          </a:prstGeom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759A11D8-1AAE-4BB8-AE53-E238C5B3F8F7}"/>
              </a:ext>
            </a:extLst>
          </p:cNvPr>
          <p:cNvCxnSpPr>
            <a:cxnSpLocks/>
          </p:cNvCxnSpPr>
          <p:nvPr/>
        </p:nvCxnSpPr>
        <p:spPr>
          <a:xfrm>
            <a:off x="4205195" y="3756265"/>
            <a:ext cx="3776224" cy="0"/>
          </a:xfrm>
          <a:prstGeom prst="line">
            <a:avLst/>
          </a:prstGeom>
          <a:ln w="28575">
            <a:solidFill>
              <a:srgbClr val="E68729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C8574A80-6EDF-DD8A-7A4F-95F9A1A9C57F}"/>
              </a:ext>
            </a:extLst>
          </p:cNvPr>
          <p:cNvSpPr txBox="1"/>
          <p:nvPr/>
        </p:nvSpPr>
        <p:spPr>
          <a:xfrm>
            <a:off x="612559" y="6232124"/>
            <a:ext cx="10525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solidFill>
                  <a:schemeClr val="bg1">
                    <a:lumMod val="75000"/>
                  </a:schemeClr>
                </a:solidFill>
              </a:rPr>
              <a:t>28.09.2023 12. Fachtagung Biogas Mücheln – Robert Wasser – Energethik Ingenieurgesellschaft mbH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6FC76CB-3A87-57E1-8535-3F988CD79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804" y="211450"/>
            <a:ext cx="5208476" cy="91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868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BCE7E0D-40BA-0247-8582-9A3B780EC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617" y="1644653"/>
            <a:ext cx="10590004" cy="40608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9FA8CFB-B66F-9B40-848F-D6B1C70D6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068" y="138253"/>
            <a:ext cx="10590003" cy="748627"/>
          </a:xfrm>
        </p:spPr>
        <p:txBody>
          <a:bodyPr/>
          <a:lstStyle/>
          <a:p>
            <a:r>
              <a:rPr lang="de-DE" dirty="0"/>
              <a:t>Residuallast, geordnet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70BB9FB-9257-514C-BA33-0F66B445DB9B}"/>
              </a:ext>
            </a:extLst>
          </p:cNvPr>
          <p:cNvSpPr txBox="1"/>
          <p:nvPr/>
        </p:nvSpPr>
        <p:spPr>
          <a:xfrm>
            <a:off x="3318915" y="6209310"/>
            <a:ext cx="6026009" cy="253916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spAutoFit/>
          </a:bodyPr>
          <a:lstStyle/>
          <a:p>
            <a:r>
              <a:rPr lang="de-DE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Quelle: Dr.-Ing. Martin </a:t>
            </a:r>
            <a:r>
              <a:rPr lang="de-DE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Kleimaier</a:t>
            </a:r>
            <a:r>
              <a:rPr lang="de-DE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VDE/ETG, Prof. Dr.-Ing. Simon Schramm, Hochschule München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6F349CC9-CAA9-F9CF-8D5F-C3CE0DA7E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427" y="637727"/>
            <a:ext cx="11851812" cy="596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23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33496B-9A49-DED0-2D41-F7E6591F9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41882A2C-B2C4-99BA-7E05-7DFD9C205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088" y="743378"/>
            <a:ext cx="7969502" cy="567604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2609DEA-4486-6B22-ECFB-E1FB4B5AD8C7}"/>
              </a:ext>
            </a:extLst>
          </p:cNvPr>
          <p:cNvSpPr txBox="1"/>
          <p:nvPr/>
        </p:nvSpPr>
        <p:spPr>
          <a:xfrm>
            <a:off x="9722438" y="3642655"/>
            <a:ext cx="1433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6DD1C2"/>
                </a:solidFill>
              </a:rPr>
              <a:t>496</a:t>
            </a:r>
          </a:p>
          <a:p>
            <a:r>
              <a:rPr lang="de-DE" dirty="0">
                <a:solidFill>
                  <a:srgbClr val="6DD1C2"/>
                </a:solidFill>
              </a:rPr>
              <a:t>26%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8EB1D9A-410E-466E-37CA-E0F88839EFD4}"/>
              </a:ext>
            </a:extLst>
          </p:cNvPr>
          <p:cNvSpPr txBox="1"/>
          <p:nvPr/>
        </p:nvSpPr>
        <p:spPr>
          <a:xfrm>
            <a:off x="9722438" y="2531894"/>
            <a:ext cx="1433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6D54DE"/>
                </a:solidFill>
              </a:rPr>
              <a:t>649 </a:t>
            </a:r>
          </a:p>
          <a:p>
            <a:r>
              <a:rPr lang="de-DE" dirty="0">
                <a:solidFill>
                  <a:srgbClr val="6D54DE"/>
                </a:solidFill>
              </a:rPr>
              <a:t>33%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38617D6-0F40-9344-05CA-4B5FE4634F4F}"/>
              </a:ext>
            </a:extLst>
          </p:cNvPr>
          <p:cNvSpPr txBox="1"/>
          <p:nvPr/>
        </p:nvSpPr>
        <p:spPr>
          <a:xfrm>
            <a:off x="9722438" y="4707873"/>
            <a:ext cx="1433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C54736"/>
                </a:solidFill>
              </a:rPr>
              <a:t>801</a:t>
            </a:r>
          </a:p>
          <a:p>
            <a:r>
              <a:rPr lang="de-DE" dirty="0">
                <a:solidFill>
                  <a:srgbClr val="C54736"/>
                </a:solidFill>
              </a:rPr>
              <a:t>41%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14B13C4-AB7E-A351-059F-7644AAC7141A}"/>
              </a:ext>
            </a:extLst>
          </p:cNvPr>
          <p:cNvSpPr txBox="1"/>
          <p:nvPr/>
        </p:nvSpPr>
        <p:spPr>
          <a:xfrm>
            <a:off x="8802715" y="5929956"/>
            <a:ext cx="1839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2">
                    <a:lumMod val="50000"/>
                  </a:schemeClr>
                </a:solidFill>
              </a:rPr>
              <a:t>Summe: 1946</a:t>
            </a:r>
          </a:p>
        </p:txBody>
      </p:sp>
    </p:spTree>
    <p:extLst>
      <p:ext uri="{BB962C8B-B14F-4D97-AF65-F5344CB8AC3E}">
        <p14:creationId xmlns:p14="http://schemas.microsoft.com/office/powerpoint/2010/main" val="3379427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33496B-9A49-DED0-2D41-F7E6591F9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C1198ED-50CA-AB61-0C95-78AA749AB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C292092-230A-DD27-3605-B1D3E0561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088" y="743378"/>
            <a:ext cx="7969502" cy="5676044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17EF17CA-FC02-3812-1C3C-C3675C0FE16D}"/>
              </a:ext>
            </a:extLst>
          </p:cNvPr>
          <p:cNvSpPr/>
          <p:nvPr/>
        </p:nvSpPr>
        <p:spPr>
          <a:xfrm>
            <a:off x="1727240" y="3657600"/>
            <a:ext cx="812173" cy="7628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100</a:t>
            </a:r>
          </a:p>
        </p:txBody>
      </p:sp>
      <p:sp>
        <p:nvSpPr>
          <p:cNvPr id="9" name="Pfeil: nach oben gekrümmt 8">
            <a:extLst>
              <a:ext uri="{FF2B5EF4-FFF2-40B4-BE49-F238E27FC236}">
                <a16:creationId xmlns:a16="http://schemas.microsoft.com/office/drawing/2014/main" id="{58B258C1-88F4-424C-5EFC-681DE4E1BF4E}"/>
              </a:ext>
            </a:extLst>
          </p:cNvPr>
          <p:cNvSpPr/>
          <p:nvPr/>
        </p:nvSpPr>
        <p:spPr>
          <a:xfrm rot="18736070">
            <a:off x="9226488" y="4794151"/>
            <a:ext cx="2024682" cy="896815"/>
          </a:xfrm>
          <a:prstGeom prst="curvedUpArrow">
            <a:avLst>
              <a:gd name="adj1" fmla="val 25000"/>
              <a:gd name="adj2" fmla="val 55929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E-Mobilität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D999C05-D5B0-E44B-3E7A-D9AE792B087D}"/>
              </a:ext>
            </a:extLst>
          </p:cNvPr>
          <p:cNvSpPr/>
          <p:nvPr/>
        </p:nvSpPr>
        <p:spPr>
          <a:xfrm>
            <a:off x="9400537" y="3521353"/>
            <a:ext cx="1007794" cy="10886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300</a:t>
            </a:r>
          </a:p>
        </p:txBody>
      </p:sp>
      <p:sp>
        <p:nvSpPr>
          <p:cNvPr id="11" name="Pfeil: nach oben gekrümmt 10">
            <a:extLst>
              <a:ext uri="{FF2B5EF4-FFF2-40B4-BE49-F238E27FC236}">
                <a16:creationId xmlns:a16="http://schemas.microsoft.com/office/drawing/2014/main" id="{E4107720-639B-93C7-C544-E896426EC55F}"/>
              </a:ext>
            </a:extLst>
          </p:cNvPr>
          <p:cNvSpPr/>
          <p:nvPr/>
        </p:nvSpPr>
        <p:spPr>
          <a:xfrm rot="9086374">
            <a:off x="1182447" y="2255834"/>
            <a:ext cx="2852941" cy="896815"/>
          </a:xfrm>
          <a:prstGeom prst="curvedUpArrow">
            <a:avLst>
              <a:gd name="adj1" fmla="val 25000"/>
              <a:gd name="adj2" fmla="val 54536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Wärmepumpe</a:t>
            </a:r>
          </a:p>
        </p:txBody>
      </p:sp>
      <p:sp>
        <p:nvSpPr>
          <p:cNvPr id="12" name="Pfeil: nach oben gekrümmt 11">
            <a:extLst>
              <a:ext uri="{FF2B5EF4-FFF2-40B4-BE49-F238E27FC236}">
                <a16:creationId xmlns:a16="http://schemas.microsoft.com/office/drawing/2014/main" id="{60487665-C18F-5F28-D8B9-137733CFF1AE}"/>
              </a:ext>
            </a:extLst>
          </p:cNvPr>
          <p:cNvSpPr/>
          <p:nvPr/>
        </p:nvSpPr>
        <p:spPr>
          <a:xfrm rot="1192195" flipH="1">
            <a:off x="1466199" y="4954263"/>
            <a:ext cx="2903597" cy="896815"/>
          </a:xfrm>
          <a:prstGeom prst="curvedUpArrow">
            <a:avLst>
              <a:gd name="adj1" fmla="val 25000"/>
              <a:gd name="adj2" fmla="val 55929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Wärmepumpe</a:t>
            </a:r>
          </a:p>
        </p:txBody>
      </p:sp>
      <p:sp>
        <p:nvSpPr>
          <p:cNvPr id="13" name="Pfeil: nach oben gekrümmt 12">
            <a:extLst>
              <a:ext uri="{FF2B5EF4-FFF2-40B4-BE49-F238E27FC236}">
                <a16:creationId xmlns:a16="http://schemas.microsoft.com/office/drawing/2014/main" id="{DB32F51F-7203-3025-F679-DB49E94CC1A3}"/>
              </a:ext>
            </a:extLst>
          </p:cNvPr>
          <p:cNvSpPr/>
          <p:nvPr/>
        </p:nvSpPr>
        <p:spPr>
          <a:xfrm rot="5400000">
            <a:off x="4593040" y="3146438"/>
            <a:ext cx="1131961" cy="417903"/>
          </a:xfrm>
          <a:prstGeom prst="curvedUpArrow">
            <a:avLst>
              <a:gd name="adj1" fmla="val 25000"/>
              <a:gd name="adj2" fmla="val 54536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H2?</a:t>
            </a:r>
          </a:p>
        </p:txBody>
      </p:sp>
    </p:spTree>
    <p:extLst>
      <p:ext uri="{BB962C8B-B14F-4D97-AF65-F5344CB8AC3E}">
        <p14:creationId xmlns:p14="http://schemas.microsoft.com/office/powerpoint/2010/main" val="3972878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BCE7E0D-40BA-0247-8582-9A3B780EC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617" y="1644653"/>
            <a:ext cx="10590004" cy="40608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9FA8CFB-B66F-9B40-848F-D6B1C70D6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70BB9FB-9257-514C-BA33-0F66B445DB9B}"/>
              </a:ext>
            </a:extLst>
          </p:cNvPr>
          <p:cNvSpPr txBox="1"/>
          <p:nvPr/>
        </p:nvSpPr>
        <p:spPr>
          <a:xfrm>
            <a:off x="3318915" y="6209310"/>
            <a:ext cx="6026009" cy="253916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spAutoFit/>
          </a:bodyPr>
          <a:lstStyle/>
          <a:p>
            <a:r>
              <a:rPr lang="de-DE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Quelle: Dr.-Ing. Martin </a:t>
            </a:r>
            <a:r>
              <a:rPr lang="de-DE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Kleimaier</a:t>
            </a:r>
            <a:r>
              <a:rPr lang="de-DE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VDE/ETG, Prof. Dr.-Ing. Simon Schramm, Hochschule München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E187130-0752-63F8-94FB-72F332C31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522" y="789919"/>
            <a:ext cx="9882256" cy="567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7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B4AEE1-B267-4144-8960-FA9C5EF55C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87A297A-0D32-4DE9-B151-25108ED251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9FB0201-1E38-4BA2-831F-1278D2F9C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141" y="0"/>
            <a:ext cx="12490282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D4D5C10E-3333-722B-1BC2-B6A68AD7ACD1}"/>
                  </a:ext>
                </a:extLst>
              </p14:cNvPr>
              <p14:cNvContentPartPr/>
              <p14:nvPr/>
            </p14:nvContentPartPr>
            <p14:xfrm>
              <a:off x="6143194" y="3816884"/>
              <a:ext cx="360" cy="36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D4D5C10E-3333-722B-1BC2-B6A68AD7ACD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34194" y="3808244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29969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7BEED17-A625-C241-BEC4-65E01973CDC5}"/>
              </a:ext>
            </a:extLst>
          </p:cNvPr>
          <p:cNvSpPr/>
          <p:nvPr/>
        </p:nvSpPr>
        <p:spPr>
          <a:xfrm>
            <a:off x="906946" y="797667"/>
            <a:ext cx="10610603" cy="5573949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C7771B-F1CE-E94F-B662-4D64B7746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88" y="673936"/>
            <a:ext cx="10212223" cy="57665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7747D97-90C1-4B55-9111-76253ABB7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2.2. Das regenerative Speicherkraftwerk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1BF42B0-6A8C-B744-F276-3674D785D44B}"/>
              </a:ext>
            </a:extLst>
          </p:cNvPr>
          <p:cNvSpPr txBox="1"/>
          <p:nvPr/>
        </p:nvSpPr>
        <p:spPr>
          <a:xfrm>
            <a:off x="10857390" y="1811045"/>
            <a:ext cx="1065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~ 50 %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C64B332-FFBD-A5BE-F8AB-F3EBD4C04D9E}"/>
              </a:ext>
            </a:extLst>
          </p:cNvPr>
          <p:cNvSpPr txBox="1"/>
          <p:nvPr/>
        </p:nvSpPr>
        <p:spPr>
          <a:xfrm>
            <a:off x="10311698" y="728846"/>
            <a:ext cx="1780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Wärmenutzung</a:t>
            </a:r>
          </a:p>
        </p:txBody>
      </p:sp>
    </p:spTree>
    <p:extLst>
      <p:ext uri="{BB962C8B-B14F-4D97-AF65-F5344CB8AC3E}">
        <p14:creationId xmlns:p14="http://schemas.microsoft.com/office/powerpoint/2010/main" val="2817864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623CC1-D5CF-0F4A-8C89-871FB7D235BA}"/>
              </a:ext>
            </a:extLst>
          </p:cNvPr>
          <p:cNvSpPr/>
          <p:nvPr/>
        </p:nvSpPr>
        <p:spPr>
          <a:xfrm>
            <a:off x="906946" y="797667"/>
            <a:ext cx="10610603" cy="5573949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C7771B-F1CE-E94F-B662-4D64B7746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89" y="673936"/>
            <a:ext cx="10212221" cy="5766501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1381E89-4645-4ADD-90DF-44494C8B8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133" y="26879"/>
            <a:ext cx="8596668" cy="537825"/>
          </a:xfrm>
        </p:spPr>
        <p:txBody>
          <a:bodyPr>
            <a:normAutofit fontScale="90000"/>
          </a:bodyPr>
          <a:lstStyle/>
          <a:p>
            <a:r>
              <a:rPr lang="de-DE" dirty="0"/>
              <a:t>2.2. Das regenerative Speicherkraftwerk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ACB322E-7400-1352-B3B2-5C40F979A2F4}"/>
              </a:ext>
            </a:extLst>
          </p:cNvPr>
          <p:cNvSpPr txBox="1"/>
          <p:nvPr/>
        </p:nvSpPr>
        <p:spPr>
          <a:xfrm>
            <a:off x="10984887" y="1770206"/>
            <a:ext cx="1065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~ 50 %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040306E-D7ED-6AC3-8AC3-47FAE0122FF9}"/>
              </a:ext>
            </a:extLst>
          </p:cNvPr>
          <p:cNvSpPr txBox="1"/>
          <p:nvPr/>
        </p:nvSpPr>
        <p:spPr>
          <a:xfrm>
            <a:off x="10311698" y="728846"/>
            <a:ext cx="1780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Wärmenutzung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43B4B54-DEA7-A2BA-D6B6-7E9DE0098A99}"/>
              </a:ext>
            </a:extLst>
          </p:cNvPr>
          <p:cNvSpPr txBox="1"/>
          <p:nvPr/>
        </p:nvSpPr>
        <p:spPr>
          <a:xfrm>
            <a:off x="10984888" y="3180899"/>
            <a:ext cx="1065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~ 100 %</a:t>
            </a:r>
          </a:p>
        </p:txBody>
      </p:sp>
    </p:spTree>
    <p:extLst>
      <p:ext uri="{BB962C8B-B14F-4D97-AF65-F5344CB8AC3E}">
        <p14:creationId xmlns:p14="http://schemas.microsoft.com/office/powerpoint/2010/main" val="197500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48FF1C-F13D-1A4C-83F1-BD3B6E622D51}"/>
              </a:ext>
            </a:extLst>
          </p:cNvPr>
          <p:cNvSpPr/>
          <p:nvPr/>
        </p:nvSpPr>
        <p:spPr>
          <a:xfrm>
            <a:off x="906946" y="797667"/>
            <a:ext cx="10610603" cy="5573949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C7771B-F1CE-E94F-B662-4D64B7746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88" y="673936"/>
            <a:ext cx="10212223" cy="576650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B17B1EB-5706-420C-871E-14359BA91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133" y="26879"/>
            <a:ext cx="8596668" cy="537825"/>
          </a:xfrm>
        </p:spPr>
        <p:txBody>
          <a:bodyPr>
            <a:normAutofit fontScale="90000"/>
          </a:bodyPr>
          <a:lstStyle/>
          <a:p>
            <a:r>
              <a:rPr lang="de-DE" dirty="0"/>
              <a:t>2.2. Das regenerative Speicherkraftwerk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533CB87-8E82-D48B-11A9-B826776D9067}"/>
              </a:ext>
            </a:extLst>
          </p:cNvPr>
          <p:cNvSpPr txBox="1"/>
          <p:nvPr/>
        </p:nvSpPr>
        <p:spPr>
          <a:xfrm>
            <a:off x="10984887" y="1770206"/>
            <a:ext cx="1065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~ 50 %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BF49C53-A247-353E-9ED1-E918EA7FC407}"/>
              </a:ext>
            </a:extLst>
          </p:cNvPr>
          <p:cNvSpPr txBox="1"/>
          <p:nvPr/>
        </p:nvSpPr>
        <p:spPr>
          <a:xfrm>
            <a:off x="10311698" y="728846"/>
            <a:ext cx="1780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Wärmenutzung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5B9D15E-1CA2-08FF-BA98-27A2565A4017}"/>
              </a:ext>
            </a:extLst>
          </p:cNvPr>
          <p:cNvSpPr txBox="1"/>
          <p:nvPr/>
        </p:nvSpPr>
        <p:spPr>
          <a:xfrm>
            <a:off x="10984888" y="3180899"/>
            <a:ext cx="1065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~ 100 %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D817DFA-C945-7A96-1D7D-18AE65584B1C}"/>
              </a:ext>
            </a:extLst>
          </p:cNvPr>
          <p:cNvSpPr txBox="1"/>
          <p:nvPr/>
        </p:nvSpPr>
        <p:spPr>
          <a:xfrm>
            <a:off x="10984886" y="4591592"/>
            <a:ext cx="1065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~ 500 %</a:t>
            </a:r>
          </a:p>
        </p:txBody>
      </p:sp>
      <p:cxnSp>
        <p:nvCxnSpPr>
          <p:cNvPr id="12" name="Verbinder: gewinkelt 11">
            <a:extLst>
              <a:ext uri="{FF2B5EF4-FFF2-40B4-BE49-F238E27FC236}">
                <a16:creationId xmlns:a16="http://schemas.microsoft.com/office/drawing/2014/main" id="{B0D53D93-7E54-CFC5-8751-D957A723680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796560" y="4981287"/>
            <a:ext cx="1641763" cy="241300"/>
          </a:xfrm>
          <a:prstGeom prst="bentConnector3">
            <a:avLst>
              <a:gd name="adj1" fmla="val 633"/>
            </a:avLst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541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9390" y="52721"/>
            <a:ext cx="9023483" cy="537825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/>
              <a:t>Vor Projekt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5BC4AC3-AF7C-3A25-0E50-54C2A6FBF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654" y="-93035"/>
            <a:ext cx="12511862" cy="695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41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F467521C-9F84-D013-F1B2-A28C9FFF5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19" y="689409"/>
            <a:ext cx="11695649" cy="571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89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 bwMode="gray">
          <a:xfrm>
            <a:off x="4887256" y="6219164"/>
            <a:ext cx="4144083" cy="25391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de-DE" sz="1050" kern="0">
                <a:solidFill>
                  <a:schemeClr val="bg1"/>
                </a:solidFill>
                <a:latin typeface="Arial"/>
              </a:rPr>
              <a:t>Quelle: Kraftwerksliste der Bundesnetzagentur, Stand: 16.11.2016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04B6BB10-D547-0DFC-69CC-79770F5A8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537C0C5-2633-FD51-2FF6-982748AC0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050" y="836712"/>
            <a:ext cx="9867900" cy="5553075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7AD1CE8-6C82-6E39-8B06-B0A13F15A29A}"/>
              </a:ext>
            </a:extLst>
          </p:cNvPr>
          <p:cNvSpPr/>
          <p:nvPr/>
        </p:nvSpPr>
        <p:spPr>
          <a:xfrm>
            <a:off x="1313895" y="3231906"/>
            <a:ext cx="2219418" cy="20063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bg2">
                    <a:lumMod val="50000"/>
                  </a:schemeClr>
                </a:solidFill>
              </a:rPr>
              <a:t>Wo ist</a:t>
            </a:r>
          </a:p>
          <a:p>
            <a:pPr algn="ctr"/>
            <a:endParaRPr lang="de-DE" sz="2000" dirty="0">
              <a:solidFill>
                <a:srgbClr val="FF0000"/>
              </a:solidFill>
            </a:endParaRPr>
          </a:p>
          <a:p>
            <a:pPr algn="ctr"/>
            <a:r>
              <a:rPr lang="de-DE" sz="3600" dirty="0">
                <a:solidFill>
                  <a:srgbClr val="FE630D"/>
                </a:solidFill>
              </a:rPr>
              <a:t>das Auto?</a:t>
            </a:r>
          </a:p>
        </p:txBody>
      </p:sp>
    </p:spTree>
    <p:extLst>
      <p:ext uri="{BB962C8B-B14F-4D97-AF65-F5344CB8AC3E}">
        <p14:creationId xmlns:p14="http://schemas.microsoft.com/office/powerpoint/2010/main" val="1917861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26CFC38-B077-D16E-965B-4648A9BE8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228" y="976410"/>
            <a:ext cx="3962743" cy="506773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7E2D0A9-D29F-A119-9950-9F22A65BB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107" y="801134"/>
            <a:ext cx="6294665" cy="541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84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03512" y="914410"/>
            <a:ext cx="8950364" cy="7355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dirty="0"/>
              <a:t>Versorgungssicherheit durch gesicherte Kraftwerksleistung:</a:t>
            </a:r>
            <a:br>
              <a:rPr lang="de-DE" dirty="0"/>
            </a:br>
            <a:r>
              <a:rPr lang="de-DE" dirty="0"/>
              <a:t>Deutliche Abnahme mit dem Atom- und Kohleausstieg ab 2022</a:t>
            </a:r>
          </a:p>
        </p:txBody>
      </p:sp>
      <p:sp>
        <p:nvSpPr>
          <p:cNvPr id="5" name="Textfeld 4"/>
          <p:cNvSpPr txBox="1"/>
          <p:nvPr/>
        </p:nvSpPr>
        <p:spPr bwMode="gray">
          <a:xfrm>
            <a:off x="4887256" y="6219164"/>
            <a:ext cx="4138629" cy="25157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de-DE" sz="1050" kern="0">
                <a:solidFill>
                  <a:schemeClr val="bg1"/>
                </a:solidFill>
                <a:latin typeface="Arial"/>
              </a:rPr>
              <a:t>Quelle: Kraftwerksliste der Bundesnetzagentur, Stand: 16.11.2016</a:t>
            </a:r>
          </a:p>
        </p:txBody>
      </p:sp>
      <p:sp>
        <p:nvSpPr>
          <p:cNvPr id="29" name="Titel 9">
            <a:extLst>
              <a:ext uri="{FF2B5EF4-FFF2-40B4-BE49-F238E27FC236}">
                <a16:creationId xmlns:a16="http://schemas.microsoft.com/office/drawing/2014/main" id="{571107D4-D8BE-2271-0172-7C3C3E2DA0D0}"/>
              </a:ext>
            </a:extLst>
          </p:cNvPr>
          <p:cNvSpPr txBox="1">
            <a:spLocks/>
          </p:cNvSpPr>
          <p:nvPr/>
        </p:nvSpPr>
        <p:spPr>
          <a:xfrm>
            <a:off x="618592" y="46878"/>
            <a:ext cx="10590003" cy="7486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0" i="0" kern="1200" cap="none">
                <a:solidFill>
                  <a:schemeClr val="bg1"/>
                </a:solidFill>
                <a:latin typeface="Museo 300" panose="02000000000000000000" pitchFamily="2" charset="77"/>
                <a:ea typeface="Helvetica Neue Thin" panose="020B0403020202020204" pitchFamily="34" charset="0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800" dirty="0"/>
              <a:t>Abschaltung fossiler Energien</a:t>
            </a:r>
          </a:p>
        </p:txBody>
      </p:sp>
      <p:pic>
        <p:nvPicPr>
          <p:cNvPr id="4" name="Grafik 3" descr="Ein Bild, das Text, Screenshot, Diagramm enthält.&#10;&#10;Automatisch generierte Beschreibung">
            <a:extLst>
              <a:ext uri="{FF2B5EF4-FFF2-40B4-BE49-F238E27FC236}">
                <a16:creationId xmlns:a16="http://schemas.microsoft.com/office/drawing/2014/main" id="{F6D75E2A-05AE-240F-CF46-8852D3EB4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35" y="999508"/>
            <a:ext cx="10180333" cy="486224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22ECFCB-2019-DAAC-A2CA-59209CC00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5416" y="5880426"/>
            <a:ext cx="1242168" cy="32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09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03512" y="914410"/>
            <a:ext cx="8950364" cy="7355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dirty="0"/>
              <a:t>Versorgungssicherheit durch gesicherte Kraftwerksleistung:</a:t>
            </a:r>
            <a:br>
              <a:rPr lang="de-DE" dirty="0"/>
            </a:br>
            <a:r>
              <a:rPr lang="de-DE" dirty="0"/>
              <a:t>Deutliche Abnahme mit dem Atom- und Kohleausstieg ab 2022</a:t>
            </a:r>
          </a:p>
        </p:txBody>
      </p:sp>
      <p:sp>
        <p:nvSpPr>
          <p:cNvPr id="5" name="Textfeld 4"/>
          <p:cNvSpPr txBox="1"/>
          <p:nvPr/>
        </p:nvSpPr>
        <p:spPr bwMode="gray">
          <a:xfrm>
            <a:off x="4887256" y="6219164"/>
            <a:ext cx="4138629" cy="25157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de-DE" sz="1050" kern="0">
                <a:solidFill>
                  <a:schemeClr val="bg1"/>
                </a:solidFill>
                <a:latin typeface="Arial"/>
              </a:rPr>
              <a:t>Quelle: Kraftwerksliste der Bundesnetzagentur, Stand: 16.11.2016</a:t>
            </a:r>
          </a:p>
        </p:txBody>
      </p:sp>
      <p:sp>
        <p:nvSpPr>
          <p:cNvPr id="29" name="Titel 9">
            <a:extLst>
              <a:ext uri="{FF2B5EF4-FFF2-40B4-BE49-F238E27FC236}">
                <a16:creationId xmlns:a16="http://schemas.microsoft.com/office/drawing/2014/main" id="{571107D4-D8BE-2271-0172-7C3C3E2DA0D0}"/>
              </a:ext>
            </a:extLst>
          </p:cNvPr>
          <p:cNvSpPr txBox="1">
            <a:spLocks/>
          </p:cNvSpPr>
          <p:nvPr/>
        </p:nvSpPr>
        <p:spPr>
          <a:xfrm>
            <a:off x="618592" y="46878"/>
            <a:ext cx="10590003" cy="7486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0" i="0" kern="1200" cap="none">
                <a:solidFill>
                  <a:schemeClr val="bg1"/>
                </a:solidFill>
                <a:latin typeface="Museo 300" panose="02000000000000000000" pitchFamily="2" charset="77"/>
                <a:ea typeface="Helvetica Neue Thin" panose="020B0403020202020204" pitchFamily="34" charset="0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800" dirty="0"/>
              <a:t>Abschaltung fossiler Energien</a:t>
            </a:r>
          </a:p>
        </p:txBody>
      </p:sp>
      <p:pic>
        <p:nvPicPr>
          <p:cNvPr id="4" name="Grafik 3" descr="Ein Bild, das Text, Screenshot, Diagramm enthält.&#10;&#10;Automatisch generierte Beschreibung">
            <a:extLst>
              <a:ext uri="{FF2B5EF4-FFF2-40B4-BE49-F238E27FC236}">
                <a16:creationId xmlns:a16="http://schemas.microsoft.com/office/drawing/2014/main" id="{B2006A9B-1C69-7DCF-154E-7F8CE34CB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53" y="1140185"/>
            <a:ext cx="8057532" cy="458093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961B1EF-D6CF-3C9F-0909-5DA8DB21E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3916" y="5650073"/>
            <a:ext cx="1242168" cy="32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52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DBC40D-EC96-D74B-8C29-3D0C3C9E0C36}"/>
              </a:ext>
            </a:extLst>
          </p:cNvPr>
          <p:cNvSpPr txBox="1">
            <a:spLocks/>
          </p:cNvSpPr>
          <p:nvPr/>
        </p:nvSpPr>
        <p:spPr>
          <a:xfrm>
            <a:off x="0" y="88136"/>
            <a:ext cx="10594621" cy="6648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solidFill>
                  <a:schemeClr val="bg1"/>
                </a:solidFill>
                <a:latin typeface="Museo 300" panose="02000000000000000000" pitchFamily="2" charset="77"/>
                <a:ea typeface="Helvetica Neue Light" panose="02000403000000020004" pitchFamily="2" charset="0"/>
              </a:rPr>
              <a:t>Erneuerbare Energien weltweit</a:t>
            </a:r>
          </a:p>
        </p:txBody>
      </p:sp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02F94086-17A1-40BB-879B-1EE79FD36591}"/>
              </a:ext>
            </a:extLst>
          </p:cNvPr>
          <p:cNvGraphicFramePr>
            <a:graphicFrameLocks/>
          </p:cNvGraphicFramePr>
          <p:nvPr/>
        </p:nvGraphicFramePr>
        <p:xfrm>
          <a:off x="38470" y="648069"/>
          <a:ext cx="12153530" cy="5823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0830297F-4075-39DC-F496-28D5F0F174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2279309"/>
              </p:ext>
            </p:extLst>
          </p:nvPr>
        </p:nvGraphicFramePr>
        <p:xfrm>
          <a:off x="1254034" y="753035"/>
          <a:ext cx="9962606" cy="5647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88836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DBC40D-EC96-D74B-8C29-3D0C3C9E0C36}"/>
              </a:ext>
            </a:extLst>
          </p:cNvPr>
          <p:cNvSpPr txBox="1">
            <a:spLocks/>
          </p:cNvSpPr>
          <p:nvPr/>
        </p:nvSpPr>
        <p:spPr>
          <a:xfrm>
            <a:off x="0" y="88136"/>
            <a:ext cx="10594621" cy="6648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solidFill>
                  <a:schemeClr val="bg1"/>
                </a:solidFill>
                <a:latin typeface="Museo 300" panose="02000000000000000000" pitchFamily="2" charset="77"/>
                <a:ea typeface="Helvetica Neue Light" panose="02000403000000020004" pitchFamily="2" charset="0"/>
              </a:rPr>
              <a:t>Erneuerbare Energien weltweit</a:t>
            </a:r>
          </a:p>
        </p:txBody>
      </p:sp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02F94086-17A1-40BB-879B-1EE79FD365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1235347"/>
              </p:ext>
            </p:extLst>
          </p:nvPr>
        </p:nvGraphicFramePr>
        <p:xfrm>
          <a:off x="38470" y="648069"/>
          <a:ext cx="12153530" cy="5823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3A05487E-45BA-F397-A1E5-7B954CCDD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46" y="547664"/>
            <a:ext cx="11652308" cy="622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85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DBC40D-EC96-D74B-8C29-3D0C3C9E0C36}"/>
              </a:ext>
            </a:extLst>
          </p:cNvPr>
          <p:cNvSpPr txBox="1">
            <a:spLocks/>
          </p:cNvSpPr>
          <p:nvPr/>
        </p:nvSpPr>
        <p:spPr>
          <a:xfrm>
            <a:off x="0" y="88136"/>
            <a:ext cx="10594621" cy="6648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solidFill>
                  <a:schemeClr val="bg1"/>
                </a:solidFill>
                <a:latin typeface="Museo 300" panose="02000000000000000000" pitchFamily="2" charset="77"/>
                <a:ea typeface="Helvetica Neue Light" panose="02000403000000020004" pitchFamily="2" charset="0"/>
              </a:rPr>
              <a:t>Erneuerbare Energien weltweit</a:t>
            </a:r>
          </a:p>
        </p:txBody>
      </p:sp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02F94086-17A1-40BB-879B-1EE79FD36591}"/>
              </a:ext>
            </a:extLst>
          </p:cNvPr>
          <p:cNvGraphicFramePr>
            <a:graphicFrameLocks/>
          </p:cNvGraphicFramePr>
          <p:nvPr/>
        </p:nvGraphicFramePr>
        <p:xfrm>
          <a:off x="38470" y="648069"/>
          <a:ext cx="12153530" cy="5823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D682B8F2-E938-0DA5-D220-43EBF32E7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566" y="648069"/>
            <a:ext cx="9323394" cy="619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0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DBC40D-EC96-D74B-8C29-3D0C3C9E0C36}"/>
              </a:ext>
            </a:extLst>
          </p:cNvPr>
          <p:cNvSpPr txBox="1">
            <a:spLocks/>
          </p:cNvSpPr>
          <p:nvPr/>
        </p:nvSpPr>
        <p:spPr>
          <a:xfrm>
            <a:off x="0" y="88136"/>
            <a:ext cx="10594621" cy="6648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>
                <a:solidFill>
                  <a:schemeClr val="bg1"/>
                </a:solidFill>
                <a:latin typeface="Museo 300" panose="02000000000000000000" pitchFamily="2" charset="77"/>
                <a:ea typeface="Helvetica Neue Light" panose="02000403000000020004" pitchFamily="2" charset="0"/>
              </a:rPr>
              <a:t>Erneuerbare Energien in Deutschland</a:t>
            </a:r>
          </a:p>
        </p:txBody>
      </p:sp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02F94086-17A1-40BB-879B-1EE79FD36591}"/>
              </a:ext>
            </a:extLst>
          </p:cNvPr>
          <p:cNvGraphicFramePr>
            <a:graphicFrameLocks/>
          </p:cNvGraphicFramePr>
          <p:nvPr/>
        </p:nvGraphicFramePr>
        <p:xfrm>
          <a:off x="38470" y="648069"/>
          <a:ext cx="12153530" cy="5823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hteck 2">
            <a:extLst>
              <a:ext uri="{FF2B5EF4-FFF2-40B4-BE49-F238E27FC236}">
                <a16:creationId xmlns:a16="http://schemas.microsoft.com/office/drawing/2014/main" id="{34969442-F076-4DF6-9D5A-567F6EE7A50B}"/>
              </a:ext>
            </a:extLst>
          </p:cNvPr>
          <p:cNvSpPr/>
          <p:nvPr/>
        </p:nvSpPr>
        <p:spPr>
          <a:xfrm>
            <a:off x="8151552" y="4006235"/>
            <a:ext cx="2110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  <a:latin typeface="Museo 300" panose="02000000000000000000" pitchFamily="2" charset="77"/>
                <a:ea typeface="Helvetica Neue Light" panose="02000403000000020004" pitchFamily="2" charset="0"/>
              </a:rPr>
              <a:t>54 % Bioenergie! 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0393307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EEA5316-F291-6D68-ED13-A629A519F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3854843-D916-74AC-5FA6-B683D820C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105" y="613614"/>
            <a:ext cx="9383697" cy="5790890"/>
          </a:xfrm>
          <a:prstGeom prst="rect">
            <a:avLst/>
          </a:prstGeom>
        </p:spPr>
      </p:pic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1C0D4A47-A4DB-13A4-E9F8-A09D1205D8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2377382"/>
              </p:ext>
            </p:extLst>
          </p:nvPr>
        </p:nvGraphicFramePr>
        <p:xfrm>
          <a:off x="102435" y="3221084"/>
          <a:ext cx="2854774" cy="3109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D83A7B7C-2821-4D78-990F-987CB84580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0302521"/>
              </p:ext>
            </p:extLst>
          </p:nvPr>
        </p:nvGraphicFramePr>
        <p:xfrm>
          <a:off x="102435" y="613613"/>
          <a:ext cx="2679676" cy="2607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200952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569F318-003E-4A7D-8996-DADEC6168C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726" y="2754495"/>
            <a:ext cx="8271857" cy="1646302"/>
          </a:xfrm>
        </p:spPr>
        <p:txBody>
          <a:bodyPr/>
          <a:lstStyle/>
          <a:p>
            <a:r>
              <a:rPr lang="de-DE" dirty="0">
                <a:solidFill>
                  <a:schemeClr val="accent2"/>
                </a:solidFill>
              </a:rPr>
              <a:t>Vielen Dank für Ihre Aufmerksamkeit!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90F2774-78BA-48B9-B03E-1AF779ADCCB9}"/>
              </a:ext>
            </a:extLst>
          </p:cNvPr>
          <p:cNvSpPr txBox="1"/>
          <p:nvPr/>
        </p:nvSpPr>
        <p:spPr>
          <a:xfrm>
            <a:off x="7455877" y="4464176"/>
            <a:ext cx="5290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de-DE" dirty="0"/>
          </a:p>
          <a:p>
            <a:pPr marL="342900" indent="-342900">
              <a:buAutoNum type="arabicPeriod"/>
            </a:pP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829776-63BD-48DA-87AF-805BF0677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584" y="1052311"/>
            <a:ext cx="2500308" cy="69930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BF94FA8-1F23-4950-B659-2E57AEF72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031" y="621440"/>
            <a:ext cx="4064000" cy="273685"/>
          </a:xfrm>
          <a:prstGeom prst="rect">
            <a:avLst/>
          </a:prstGeom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759A11D8-1AAE-4BB8-AE53-E238C5B3F8F7}"/>
              </a:ext>
            </a:extLst>
          </p:cNvPr>
          <p:cNvCxnSpPr>
            <a:cxnSpLocks/>
          </p:cNvCxnSpPr>
          <p:nvPr/>
        </p:nvCxnSpPr>
        <p:spPr>
          <a:xfrm>
            <a:off x="4140348" y="4599644"/>
            <a:ext cx="3776224" cy="0"/>
          </a:xfrm>
          <a:prstGeom prst="line">
            <a:avLst/>
          </a:prstGeom>
          <a:ln w="28575">
            <a:solidFill>
              <a:srgbClr val="E68729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74BCF06C-9DE0-E46E-85D6-5C8F9CFEF905}"/>
              </a:ext>
            </a:extLst>
          </p:cNvPr>
          <p:cNvSpPr txBox="1"/>
          <p:nvPr/>
        </p:nvSpPr>
        <p:spPr>
          <a:xfrm>
            <a:off x="612559" y="6232124"/>
            <a:ext cx="10525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solidFill>
                  <a:schemeClr val="bg1">
                    <a:lumMod val="75000"/>
                  </a:schemeClr>
                </a:solidFill>
              </a:rPr>
              <a:t>01.03.23 ONLINE WEBINAR ENERGETHIK – Robert Wasser – Energethik Ingenieurgesellschaft mbH</a:t>
            </a:r>
          </a:p>
        </p:txBody>
      </p:sp>
    </p:spTree>
    <p:extLst>
      <p:ext uri="{BB962C8B-B14F-4D97-AF65-F5344CB8AC3E}">
        <p14:creationId xmlns:p14="http://schemas.microsoft.com/office/powerpoint/2010/main" val="2858865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 bwMode="gray">
          <a:xfrm>
            <a:off x="4887256" y="6219164"/>
            <a:ext cx="4144083" cy="25391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de-DE" sz="1050" kern="0">
                <a:solidFill>
                  <a:schemeClr val="bg1"/>
                </a:solidFill>
                <a:latin typeface="Arial"/>
              </a:rPr>
              <a:t>Quelle: Kraftwerksliste der Bundesnetzagentur, Stand: 16.11.2016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04B6BB10-D547-0DFC-69CC-79770F5A8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3351541-C0AB-B30F-F553-A0FC034A2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" y="657225"/>
            <a:ext cx="9829800" cy="554355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04FD0988-C422-C7CF-B3FF-9B396CF48171}"/>
              </a:ext>
            </a:extLst>
          </p:cNvPr>
          <p:cNvSpPr/>
          <p:nvPr/>
        </p:nvSpPr>
        <p:spPr>
          <a:xfrm>
            <a:off x="1313895" y="3047656"/>
            <a:ext cx="2308194" cy="20126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bg2">
                    <a:lumMod val="50000"/>
                  </a:schemeClr>
                </a:solidFill>
              </a:rPr>
              <a:t>Wo ist</a:t>
            </a:r>
          </a:p>
          <a:p>
            <a:pPr algn="ctr"/>
            <a:endParaRPr lang="de-DE" sz="2000" dirty="0">
              <a:solidFill>
                <a:srgbClr val="FF0000"/>
              </a:solidFill>
            </a:endParaRPr>
          </a:p>
          <a:p>
            <a:pPr algn="ctr"/>
            <a:r>
              <a:rPr lang="de-DE" sz="3600" dirty="0">
                <a:solidFill>
                  <a:srgbClr val="FE630D"/>
                </a:solidFill>
              </a:rPr>
              <a:t>das Pferd?</a:t>
            </a:r>
          </a:p>
        </p:txBody>
      </p:sp>
    </p:spTree>
    <p:extLst>
      <p:ext uri="{BB962C8B-B14F-4D97-AF65-F5344CB8AC3E}">
        <p14:creationId xmlns:p14="http://schemas.microsoft.com/office/powerpoint/2010/main" val="3143683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 bwMode="gray">
          <a:xfrm>
            <a:off x="4887256" y="6219164"/>
            <a:ext cx="4144083" cy="25391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de-DE" sz="1050" kern="0">
                <a:solidFill>
                  <a:schemeClr val="bg1"/>
                </a:solidFill>
                <a:latin typeface="Arial"/>
              </a:rPr>
              <a:t>Quelle: Kraftwerksliste der Bundesnetzagentur, Stand: 16.11.2016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04B6BB10-D547-0DFC-69CC-79770F5A8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767222C-A249-774E-A557-D9653820D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287" y="920005"/>
            <a:ext cx="9877425" cy="555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786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 bwMode="gray">
          <a:xfrm>
            <a:off x="4887256" y="6219164"/>
            <a:ext cx="4144083" cy="25391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de-DE" sz="1050" kern="0">
                <a:solidFill>
                  <a:schemeClr val="bg1"/>
                </a:solidFill>
                <a:latin typeface="Arial"/>
              </a:rPr>
              <a:t>Quelle: Kraftwerksliste der Bundesnetzagentur, Stand: 16.11.2016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04B6BB10-D547-0DFC-69CC-79770F5A8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453" y="96888"/>
            <a:ext cx="11949547" cy="576064"/>
          </a:xfrm>
        </p:spPr>
        <p:txBody>
          <a:bodyPr/>
          <a:lstStyle/>
          <a:p>
            <a:r>
              <a:rPr lang="de-DE" dirty="0"/>
              <a:t>Märkte verändern sich!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5CA5285-CEE2-67D3-7BAB-792663208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36" y="1043542"/>
            <a:ext cx="11222928" cy="517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9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51523DD-9C4D-9997-03AA-0C18D0C416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07629" y="1644650"/>
            <a:ext cx="6971979" cy="4060825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89FA8CFB-B66F-9B40-848F-D6B1C70D6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068" y="138253"/>
            <a:ext cx="10590003" cy="748627"/>
          </a:xfrm>
        </p:spPr>
        <p:txBody>
          <a:bodyPr/>
          <a:lstStyle/>
          <a:p>
            <a:r>
              <a:rPr lang="de-DE" dirty="0"/>
              <a:t>Abschied von Gesicherter Leistung</a:t>
            </a:r>
            <a:br>
              <a:rPr lang="de-DE" dirty="0"/>
            </a:b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70BB9FB-9257-514C-BA33-0F66B445DB9B}"/>
              </a:ext>
            </a:extLst>
          </p:cNvPr>
          <p:cNvSpPr txBox="1"/>
          <p:nvPr/>
        </p:nvSpPr>
        <p:spPr>
          <a:xfrm>
            <a:off x="3318915" y="6209310"/>
            <a:ext cx="6026009" cy="253916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spAutoFit/>
          </a:bodyPr>
          <a:lstStyle/>
          <a:p>
            <a:r>
              <a:rPr lang="de-DE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Quelle: Dr.-Ing. Martin </a:t>
            </a:r>
            <a:r>
              <a:rPr lang="de-DE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Kleimaier</a:t>
            </a:r>
            <a:r>
              <a:rPr lang="de-DE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VDE/ETG, Prof. Dr.-Ing. Simon Schramm, Hochschule München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78F96E9-4456-D6BD-2C8A-05E47A7B9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24" y="582365"/>
            <a:ext cx="10291156" cy="5994077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399DFE2A-3C13-06CE-2437-5CF12CF63266}"/>
              </a:ext>
            </a:extLst>
          </p:cNvPr>
          <p:cNvSpPr/>
          <p:nvPr/>
        </p:nvSpPr>
        <p:spPr>
          <a:xfrm>
            <a:off x="257695" y="1338349"/>
            <a:ext cx="5519650" cy="407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5101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96210C0-3A68-A3A8-09BF-4EEFC14E1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1D2293D-3B16-965A-F65B-D8FE882DD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F90257-EE92-BD22-497C-185082F53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308" y="583162"/>
            <a:ext cx="11388620" cy="584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25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AD5030-64A7-774B-A0E1-934A67367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13E4BDF-3623-DDBE-6277-DBDB3CBC2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509" y="409376"/>
            <a:ext cx="9243861" cy="618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041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BCE7E0D-40BA-0247-8582-9A3B780EC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617" y="1644653"/>
            <a:ext cx="10590004" cy="40608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9FA8CFB-B66F-9B40-848F-D6B1C70D6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068" y="138253"/>
            <a:ext cx="10590003" cy="748627"/>
          </a:xfrm>
        </p:spPr>
        <p:txBody>
          <a:bodyPr/>
          <a:lstStyle/>
          <a:p>
            <a:r>
              <a:rPr lang="de-DE" dirty="0"/>
              <a:t>Residuallast, geordnet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70BB9FB-9257-514C-BA33-0F66B445DB9B}"/>
              </a:ext>
            </a:extLst>
          </p:cNvPr>
          <p:cNvSpPr txBox="1"/>
          <p:nvPr/>
        </p:nvSpPr>
        <p:spPr>
          <a:xfrm>
            <a:off x="3318915" y="6209310"/>
            <a:ext cx="6026009" cy="253916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spAutoFit/>
          </a:bodyPr>
          <a:lstStyle/>
          <a:p>
            <a:r>
              <a:rPr lang="de-DE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Quelle: Dr.-Ing. Martin </a:t>
            </a:r>
            <a:r>
              <a:rPr lang="de-DE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Kleimaier</a:t>
            </a:r>
            <a:r>
              <a:rPr lang="de-DE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VDE/ETG, Prof. Dr.-Ing. Simon Schramm, Hochschule München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50A6CC3-C37F-F15D-D154-8F1060BA9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" y="656783"/>
            <a:ext cx="12192000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406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370</Words>
  <Application>Microsoft Office PowerPoint</Application>
  <PresentationFormat>Breitbild</PresentationFormat>
  <Paragraphs>85</Paragraphs>
  <Slides>28</Slides>
  <Notes>12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6" baseType="lpstr">
      <vt:lpstr>Museo 100</vt:lpstr>
      <vt:lpstr>Museo 300</vt:lpstr>
      <vt:lpstr>Wingdings 3</vt:lpstr>
      <vt:lpstr>Trebuchet MS</vt:lpstr>
      <vt:lpstr>Arial</vt:lpstr>
      <vt:lpstr>Calibri</vt:lpstr>
      <vt:lpstr>Facette</vt:lpstr>
      <vt:lpstr>think-cell Folie</vt:lpstr>
      <vt:lpstr>Speicherkraftwerke &amp; Wärmenetze</vt:lpstr>
      <vt:lpstr>PowerPoint-Präsentation</vt:lpstr>
      <vt:lpstr>PowerPoint-Präsentation</vt:lpstr>
      <vt:lpstr>PowerPoint-Präsentation</vt:lpstr>
      <vt:lpstr>Märkte verändern sich!</vt:lpstr>
      <vt:lpstr>Abschied von Gesicherter Leistung </vt:lpstr>
      <vt:lpstr>PowerPoint-Präsentation</vt:lpstr>
      <vt:lpstr>PowerPoint-Präsentation</vt:lpstr>
      <vt:lpstr>Residuallast, geordnet</vt:lpstr>
      <vt:lpstr>Residuallast, geordnet</vt:lpstr>
      <vt:lpstr>PowerPoint-Präsentation</vt:lpstr>
      <vt:lpstr>PowerPoint-Präsentation</vt:lpstr>
      <vt:lpstr>PowerPoint-Präsentation</vt:lpstr>
      <vt:lpstr>PowerPoint-Präsentation</vt:lpstr>
      <vt:lpstr>2.2. Das regenerative Speicherkraftwerk</vt:lpstr>
      <vt:lpstr>2.2. Das regenerative Speicherkraftwerk</vt:lpstr>
      <vt:lpstr>2.2. Das regenerative Speicherkraftwerk</vt:lpstr>
      <vt:lpstr>Vor Projekt</vt:lpstr>
      <vt:lpstr>PowerPoint-Präsentation</vt:lpstr>
      <vt:lpstr>PowerPoint-Präsentation</vt:lpstr>
      <vt:lpstr>Versorgungssicherheit durch gesicherte Kraftwerksleistung: Deutliche Abnahme mit dem Atom- und Kohleausstieg ab 2022</vt:lpstr>
      <vt:lpstr>Versorgungssicherheit durch gesicherte Kraftwerksleistung: Deutliche Abnahme mit dem Atom- und Kohleausstieg ab 2022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Vielen Dank für Ihre Aufmerksamkeit!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Robert Wasser</dc:creator>
  <cp:lastModifiedBy>Robert Wasser</cp:lastModifiedBy>
  <cp:revision>255</cp:revision>
  <dcterms:created xsi:type="dcterms:W3CDTF">2018-11-01T14:46:46Z</dcterms:created>
  <dcterms:modified xsi:type="dcterms:W3CDTF">2023-09-28T06:33:02Z</dcterms:modified>
</cp:coreProperties>
</file>