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4"/>
  </p:sldMasterIdLst>
  <p:notesMasterIdLst>
    <p:notesMasterId r:id="rId18"/>
  </p:notesMasterIdLst>
  <p:handoutMasterIdLst>
    <p:handoutMasterId r:id="rId19"/>
  </p:handoutMasterIdLst>
  <p:sldIdLst>
    <p:sldId id="261" r:id="rId5"/>
    <p:sldId id="2145705452" r:id="rId6"/>
    <p:sldId id="280" r:id="rId7"/>
    <p:sldId id="281" r:id="rId8"/>
    <p:sldId id="2145705453" r:id="rId9"/>
    <p:sldId id="2145705454" r:id="rId10"/>
    <p:sldId id="604" r:id="rId11"/>
    <p:sldId id="440" r:id="rId12"/>
    <p:sldId id="439" r:id="rId13"/>
    <p:sldId id="2145705451" r:id="rId14"/>
    <p:sldId id="409" r:id="rId15"/>
    <p:sldId id="3258" r:id="rId16"/>
    <p:sldId id="3219" r:id="rId17"/>
  </p:sldIdLst>
  <p:sldSz cx="9001125" cy="6480175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ZI" id="{56D2C2A7-D4A5-2349-9341-724AD477A505}">
          <p14:sldIdLst>
            <p14:sldId id="261"/>
            <p14:sldId id="2145705452"/>
            <p14:sldId id="280"/>
            <p14:sldId id="281"/>
            <p14:sldId id="2145705453"/>
            <p14:sldId id="2145705454"/>
            <p14:sldId id="604"/>
            <p14:sldId id="440"/>
            <p14:sldId id="439"/>
            <p14:sldId id="2145705451"/>
            <p14:sldId id="409"/>
            <p14:sldId id="3258"/>
            <p14:sldId id="3219"/>
          </p14:sldIdLst>
        </p14:section>
        <p14:section name="Extra" id="{811A515A-1E53-44C1-A87E-1B5A2B7E8F4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orient="horz" pos="514">
          <p15:clr>
            <a:srgbClr val="A4A3A4"/>
          </p15:clr>
        </p15:guide>
        <p15:guide id="3" orient="horz" pos="3603">
          <p15:clr>
            <a:srgbClr val="A4A3A4"/>
          </p15:clr>
        </p15:guide>
        <p15:guide id="4" orient="horz" pos="911">
          <p15:clr>
            <a:srgbClr val="A4A3A4"/>
          </p15:clr>
        </p15:guide>
        <p15:guide id="5" pos="2861">
          <p15:clr>
            <a:srgbClr val="A4A3A4"/>
          </p15:clr>
        </p15:guide>
        <p15:guide id="6" pos="235">
          <p15:clr>
            <a:srgbClr val="A4A3A4"/>
          </p15:clr>
        </p15:guide>
        <p15:guide id="7" pos="5392">
          <p15:clr>
            <a:srgbClr val="A4A3A4"/>
          </p15:clr>
        </p15:guide>
        <p15:guide id="8" pos="2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hle, Elke" initials="JEEL" lastIdx="2" clrIdx="0"/>
  <p:cmAuthor id="1" name="Sinikka Schuster" initials="SS" lastIdx="1" clrIdx="1">
    <p:extLst>
      <p:ext uri="{19B8F6BF-5375-455C-9EA6-DF929625EA0E}">
        <p15:presenceInfo xmlns:p15="http://schemas.microsoft.com/office/powerpoint/2012/main" userId="S-1-5-21-2306456243-89833419-978878086-1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BEEBFF"/>
    <a:srgbClr val="FFFFFF"/>
    <a:srgbClr val="FFFF00"/>
    <a:srgbClr val="043882"/>
    <a:srgbClr val="FFC000"/>
    <a:srgbClr val="00B0F0"/>
    <a:srgbClr val="509E2F"/>
    <a:srgbClr val="FF9933"/>
    <a:srgbClr val="64A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7252B-510A-4AEF-A75B-BA4116E2CC99}" v="228" dt="2023-09-25T14:32:04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6586" autoAdjust="0"/>
  </p:normalViewPr>
  <p:slideViewPr>
    <p:cSldViewPr snapToGrid="0" showGuides="1">
      <p:cViewPr>
        <p:scale>
          <a:sx n="130" d="100"/>
          <a:sy n="130" d="100"/>
        </p:scale>
        <p:origin x="64" y="64"/>
      </p:cViewPr>
      <p:guideLst>
        <p:guide orient="horz" pos="2041"/>
        <p:guide orient="horz" pos="514"/>
        <p:guide orient="horz" pos="3603"/>
        <p:guide orient="horz" pos="911"/>
        <p:guide pos="2861"/>
        <p:guide pos="235"/>
        <p:guide pos="5392"/>
        <p:guide pos="27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8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6189" cy="496649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02" y="2"/>
            <a:ext cx="2946189" cy="496649"/>
          </a:xfrm>
          <a:prstGeom prst="rect">
            <a:avLst/>
          </a:prstGeom>
        </p:spPr>
        <p:txBody>
          <a:bodyPr vert="horz" lIns="91138" tIns="45569" rIns="91138" bIns="45569" rtlCol="0"/>
          <a:lstStyle>
            <a:lvl1pPr algn="r">
              <a:defRPr sz="1200"/>
            </a:lvl1pPr>
          </a:lstStyle>
          <a:p>
            <a:fld id="{16DF8A14-7979-4A92-B271-45CB2636946E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8405"/>
            <a:ext cx="2946189" cy="496649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02" y="9428405"/>
            <a:ext cx="2946189" cy="496649"/>
          </a:xfrm>
          <a:prstGeom prst="rect">
            <a:avLst/>
          </a:prstGeom>
        </p:spPr>
        <p:txBody>
          <a:bodyPr vert="horz" lIns="91138" tIns="45569" rIns="91138" bIns="45569" rtlCol="0" anchor="b"/>
          <a:lstStyle>
            <a:lvl1pPr algn="r">
              <a:defRPr sz="1200"/>
            </a:lvl1pPr>
          </a:lstStyle>
          <a:p>
            <a:fld id="{023AB91A-3F51-40FB-807B-E5338480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71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46189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2" y="2"/>
            <a:ext cx="2946189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17563" y="746125"/>
            <a:ext cx="5162550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790"/>
            <a:ext cx="5438140" cy="446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405"/>
            <a:ext cx="2946189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2" y="9428405"/>
            <a:ext cx="2946189" cy="49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38" tIns="45569" rIns="91138" bIns="455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E66813-28D8-4B14-AF0C-B35CAE4D1B2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571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1213" y="744538"/>
            <a:ext cx="5172075" cy="3724275"/>
          </a:xfrm>
          <a:ln/>
        </p:spPr>
      </p:sp>
      <p:sp>
        <p:nvSpPr>
          <p:cNvPr id="14848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itchFamily="34" charset="0"/>
            </a:endParaRPr>
          </a:p>
        </p:txBody>
      </p:sp>
      <p:sp>
        <p:nvSpPr>
          <p:cNvPr id="148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510C9-4A29-4C34-A90C-55DE5FC1DBB6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EU: Climate &amp; Energy Framework für </a:t>
            </a:r>
            <a:r>
              <a:rPr lang="en-US" dirty="0" err="1"/>
              <a:t>alles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Bis 2030: 55 % THG-</a:t>
            </a:r>
            <a:r>
              <a:rPr lang="en-US" dirty="0" err="1"/>
              <a:t>Reduktion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1990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Bis 2050: Netto-0 </a:t>
            </a:r>
            <a:r>
              <a:rPr lang="en-US" dirty="0" err="1"/>
              <a:t>Emissionen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RED2: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Bis 2030: 14 % </a:t>
            </a:r>
            <a:r>
              <a:rPr lang="en-US" dirty="0" err="1"/>
              <a:t>Erneuerbare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Verkehrssektor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Bis 2030 </a:t>
            </a:r>
            <a:r>
              <a:rPr lang="en-US" dirty="0" err="1"/>
              <a:t>Anteil</a:t>
            </a:r>
            <a:r>
              <a:rPr lang="en-US" dirty="0"/>
              <a:t> von </a:t>
            </a:r>
            <a:r>
              <a:rPr lang="en-US" dirty="0" err="1"/>
              <a:t>fortschrittlichen</a:t>
            </a:r>
            <a:r>
              <a:rPr lang="en-US" dirty="0"/>
              <a:t> </a:t>
            </a:r>
            <a:r>
              <a:rPr lang="en-US" dirty="0" err="1"/>
              <a:t>Biokraftstoffen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3,5 %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Alternative Fuels Infrastructure Directive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Stufenweiser</a:t>
            </a:r>
            <a:r>
              <a:rPr lang="en-US" dirty="0"/>
              <a:t> </a:t>
            </a:r>
            <a:r>
              <a:rPr lang="en-US" dirty="0" err="1"/>
              <a:t>Verzicht</a:t>
            </a:r>
            <a:r>
              <a:rPr lang="en-US" dirty="0"/>
              <a:t> auf </a:t>
            </a:r>
            <a:r>
              <a:rPr lang="en-US" dirty="0" err="1"/>
              <a:t>Einsatz</a:t>
            </a:r>
            <a:r>
              <a:rPr lang="en-US" dirty="0"/>
              <a:t> von </a:t>
            </a:r>
            <a:r>
              <a:rPr lang="en-US" dirty="0" err="1"/>
              <a:t>NaWaRos</a:t>
            </a:r>
            <a:r>
              <a:rPr lang="en-US" dirty="0"/>
              <a:t> in </a:t>
            </a:r>
            <a:r>
              <a:rPr lang="en-US" dirty="0" err="1"/>
              <a:t>grünen</a:t>
            </a:r>
            <a:r>
              <a:rPr lang="en-US" dirty="0"/>
              <a:t> </a:t>
            </a:r>
            <a:r>
              <a:rPr lang="en-US" dirty="0" err="1"/>
              <a:t>Kraftstoffen</a:t>
            </a:r>
            <a:r>
              <a:rPr lang="en-US" dirty="0"/>
              <a:t> </a:t>
            </a:r>
            <a:r>
              <a:rPr lang="en-US" dirty="0" err="1"/>
              <a:t>erwartet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Bundesimmissionsschutzgesetz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Einführung</a:t>
            </a:r>
            <a:r>
              <a:rPr lang="en-US" dirty="0"/>
              <a:t> </a:t>
            </a:r>
            <a:r>
              <a:rPr lang="en-US" dirty="0" err="1"/>
              <a:t>Quotensystem</a:t>
            </a:r>
            <a:r>
              <a:rPr lang="en-US" dirty="0"/>
              <a:t> + </a:t>
            </a:r>
            <a:r>
              <a:rPr lang="en-US" dirty="0" err="1"/>
              <a:t>Pönale</a:t>
            </a:r>
            <a:r>
              <a:rPr lang="en-US" dirty="0"/>
              <a:t> 600€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Biokraftstoff-Nachhaltigkeitsverordnung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Ansteigender</a:t>
            </a:r>
            <a:r>
              <a:rPr lang="en-US" dirty="0"/>
              <a:t> </a:t>
            </a:r>
            <a:r>
              <a:rPr lang="en-US" dirty="0" err="1"/>
              <a:t>Mindestanteil</a:t>
            </a:r>
            <a:r>
              <a:rPr lang="en-US" dirty="0"/>
              <a:t> </a:t>
            </a:r>
            <a:r>
              <a:rPr lang="en-US" dirty="0" err="1"/>
              <a:t>erneuerbarer</a:t>
            </a:r>
            <a:r>
              <a:rPr lang="en-US" dirty="0"/>
              <a:t> </a:t>
            </a:r>
            <a:r>
              <a:rPr lang="en-US" dirty="0" err="1"/>
              <a:t>Kraftstoffe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in </a:t>
            </a:r>
            <a:r>
              <a:rPr lang="en-US" dirty="0" err="1"/>
              <a:t>Grafik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Brennstoffemissionshandelsgesetzt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Steigender</a:t>
            </a:r>
            <a:r>
              <a:rPr lang="en-US" dirty="0"/>
              <a:t> CO2-Preis für </a:t>
            </a:r>
            <a:r>
              <a:rPr lang="en-US" dirty="0" err="1"/>
              <a:t>fossile</a:t>
            </a:r>
            <a:r>
              <a:rPr lang="en-US" dirty="0"/>
              <a:t> </a:t>
            </a:r>
            <a:r>
              <a:rPr lang="en-US" dirty="0" err="1"/>
              <a:t>Kraftstoffe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7A4DB-15AA-4123-9468-14E040D5B1A2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296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7A4DB-15AA-4123-9468-14E040D5B1A2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9320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62000"/>
            <a:ext cx="5280025" cy="38020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66813-28D8-4B14-AF0C-B35CAE4D1B2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73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297613"/>
            <a:ext cx="8997950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8997950" cy="3400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707438" y="0"/>
            <a:ext cx="293687" cy="6480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auto">
          <a:xfrm>
            <a:off x="4681125" y="719138"/>
            <a:ext cx="4320000" cy="334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pic>
        <p:nvPicPr>
          <p:cNvPr id="20" name="Picture 2" descr="C:\Users\Benbo\Desktop\Bild1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1163" y="720000"/>
            <a:ext cx="4611406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ZI_Logo_RGB_negativ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388" y="971550"/>
            <a:ext cx="172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1079500" y="4678363"/>
            <a:ext cx="6837363" cy="65881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80000" y="5400000"/>
            <a:ext cx="6834187" cy="5556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de-DE" noProof="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681040" y="719138"/>
            <a:ext cx="1440000" cy="277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4681039" y="3638097"/>
            <a:ext cx="1440000" cy="43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297613"/>
            <a:ext cx="8997950" cy="1825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8997950" cy="3400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8707438" y="0"/>
            <a:ext cx="293687" cy="6480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17" name="Rectangle 10"/>
          <p:cNvSpPr>
            <a:spLocks noChangeArrowheads="1"/>
          </p:cNvSpPr>
          <p:nvPr userDrawn="1"/>
        </p:nvSpPr>
        <p:spPr bwMode="auto">
          <a:xfrm>
            <a:off x="4681125" y="719138"/>
            <a:ext cx="4320000" cy="334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1163" y="716173"/>
            <a:ext cx="5035393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ZI_Logo_RGB_negativ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388" y="971550"/>
            <a:ext cx="172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1079500" y="4678363"/>
            <a:ext cx="6837363" cy="65881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80000" y="5400000"/>
            <a:ext cx="6834187" cy="5556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de-DE" noProof="0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681040" y="719138"/>
            <a:ext cx="1440000" cy="277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4681039" y="3638097"/>
            <a:ext cx="1440000" cy="43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</p:spTree>
    <p:extLst>
      <p:ext uri="{BB962C8B-B14F-4D97-AF65-F5344CB8AC3E}">
        <p14:creationId xmlns:p14="http://schemas.microsoft.com/office/powerpoint/2010/main" val="397110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810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nb-NO" dirty="0"/>
              <a:t>28. </a:t>
            </a:r>
            <a:r>
              <a:rPr lang="nb-NO" dirty="0" err="1"/>
              <a:t>Sepember</a:t>
            </a:r>
            <a:r>
              <a:rPr lang="nb-NO" dirty="0"/>
              <a:t> 2023 | HZI </a:t>
            </a:r>
            <a:r>
              <a:rPr lang="nb-NO" dirty="0" err="1"/>
              <a:t>BioMethan</a:t>
            </a:r>
            <a:r>
              <a:rPr lang="nb-NO" dirty="0"/>
              <a:t> | </a:t>
            </a:r>
            <a:r>
              <a:rPr lang="de-DE" dirty="0"/>
              <a:t>12. Fachtagung Biogas</a:t>
            </a:r>
            <a:r>
              <a:rPr lang="nb-NO" dirty="0"/>
              <a:t> </a:t>
            </a:r>
            <a:r>
              <a:rPr lang="nb-NO" dirty="0" err="1"/>
              <a:t>Mücheln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10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438275"/>
            <a:ext cx="2662205" cy="42767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89727" y="1452788"/>
            <a:ext cx="2636158" cy="42767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4862-D7BB-4384-A8DE-E32033EDFD4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2"/>
          </p:nvPr>
        </p:nvSpPr>
        <p:spPr>
          <a:xfrm>
            <a:off x="5818410" y="1452788"/>
            <a:ext cx="2636158" cy="427672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AE8934F-AD17-2B70-7029-11826291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nb-NO" dirty="0"/>
              <a:t>28. </a:t>
            </a:r>
            <a:r>
              <a:rPr lang="nb-NO" dirty="0" err="1"/>
              <a:t>Sepember</a:t>
            </a:r>
            <a:r>
              <a:rPr lang="nb-NO" dirty="0"/>
              <a:t> 2023 | HZI </a:t>
            </a:r>
            <a:r>
              <a:rPr lang="nb-NO" dirty="0" err="1"/>
              <a:t>BioMethan</a:t>
            </a:r>
            <a:r>
              <a:rPr lang="nb-NO" dirty="0"/>
              <a:t> | </a:t>
            </a:r>
            <a:r>
              <a:rPr lang="de-DE" dirty="0"/>
              <a:t>12. Fachtagung Biogas</a:t>
            </a:r>
            <a:r>
              <a:rPr lang="nb-NO" dirty="0"/>
              <a:t> </a:t>
            </a:r>
            <a:r>
              <a:rPr lang="nb-NO" dirty="0" err="1"/>
              <a:t>Mücheln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71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810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4014000" cy="612000"/>
          </a:xfrm>
        </p:spPr>
        <p:txBody>
          <a:bodyPr anchor="ctr" anchorCtr="0"/>
          <a:lstStyle>
            <a:lvl1pPr marL="0" indent="0">
              <a:spcBef>
                <a:spcPts val="60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0" y="2052000"/>
            <a:ext cx="4014000" cy="36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35999" y="1440000"/>
            <a:ext cx="4014000" cy="612000"/>
          </a:xfrm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36000" y="2052000"/>
            <a:ext cx="4014000" cy="36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23A84-5BAC-44CB-A60B-0C9049E3553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2F896B1-F260-A333-554E-76B80409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nb-NO" dirty="0"/>
              <a:t>28. </a:t>
            </a:r>
            <a:r>
              <a:rPr lang="nb-NO" dirty="0" err="1"/>
              <a:t>Sepember</a:t>
            </a:r>
            <a:r>
              <a:rPr lang="nb-NO" dirty="0"/>
              <a:t> 2023 | HZI </a:t>
            </a:r>
            <a:r>
              <a:rPr lang="nb-NO" dirty="0" err="1"/>
              <a:t>BioMethan</a:t>
            </a:r>
            <a:r>
              <a:rPr lang="nb-NO" dirty="0"/>
              <a:t> | </a:t>
            </a:r>
            <a:r>
              <a:rPr lang="de-DE" dirty="0"/>
              <a:t>12. Fachtagung Biogas</a:t>
            </a:r>
            <a:r>
              <a:rPr lang="nb-NO" dirty="0"/>
              <a:t> </a:t>
            </a:r>
            <a:r>
              <a:rPr lang="nb-NO" dirty="0" err="1"/>
              <a:t>Mücheln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92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C073-5BAD-4C04-86A9-A81DCFA3ED4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C2FEE93-2514-0CD1-5923-F9F0C419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nb-NO" dirty="0"/>
              <a:t>28. </a:t>
            </a:r>
            <a:r>
              <a:rPr lang="nb-NO" dirty="0" err="1"/>
              <a:t>Sepember</a:t>
            </a:r>
            <a:r>
              <a:rPr lang="nb-NO" dirty="0"/>
              <a:t> 2023 | HZI </a:t>
            </a:r>
            <a:r>
              <a:rPr lang="nb-NO" dirty="0" err="1"/>
              <a:t>BioMethan</a:t>
            </a:r>
            <a:r>
              <a:rPr lang="nb-NO" dirty="0"/>
              <a:t> | </a:t>
            </a:r>
            <a:r>
              <a:rPr lang="de-DE" dirty="0"/>
              <a:t>12. Fachtagung Biogas</a:t>
            </a:r>
            <a:r>
              <a:rPr lang="nb-NO" dirty="0"/>
              <a:t> </a:t>
            </a:r>
            <a:r>
              <a:rPr lang="nb-NO" dirty="0" err="1"/>
              <a:t>Mücheln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23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7834-16D6-4AA3-B347-0B52E6FF22BE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9F6A9C7-6B31-831E-401D-7F614B4A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nb-NO" dirty="0"/>
              <a:t>28. </a:t>
            </a:r>
            <a:r>
              <a:rPr lang="nb-NO" dirty="0" err="1"/>
              <a:t>Sepember</a:t>
            </a:r>
            <a:r>
              <a:rPr lang="nb-NO" dirty="0"/>
              <a:t> 2023 | HZI </a:t>
            </a:r>
            <a:r>
              <a:rPr lang="nb-NO" dirty="0" err="1"/>
              <a:t>BioMethan</a:t>
            </a:r>
            <a:r>
              <a:rPr lang="nb-NO" dirty="0"/>
              <a:t> | </a:t>
            </a:r>
            <a:r>
              <a:rPr lang="de-DE" dirty="0"/>
              <a:t>12. Fachtagung Biogas</a:t>
            </a:r>
            <a:r>
              <a:rPr lang="nb-NO" dirty="0"/>
              <a:t> </a:t>
            </a:r>
            <a:r>
              <a:rPr lang="nb-NO" dirty="0" err="1"/>
              <a:t>Mücheln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48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2C360-7C71-4ED2-AA36-6E9F30CF799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80000" y="3459600"/>
            <a:ext cx="7477200" cy="2520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2200" b="0" dirty="0" smtClean="0">
                <a:solidFill>
                  <a:schemeClr val="tx2"/>
                </a:solidFill>
              </a:defRPr>
            </a:lvl1pPr>
            <a:lvl2pPr marL="452438" indent="-285750">
              <a:defRPr lang="de-DE" sz="2200" b="0" dirty="0" smtClean="0">
                <a:solidFill>
                  <a:schemeClr val="tx2"/>
                </a:solidFill>
              </a:defRPr>
            </a:lvl2pPr>
          </a:lstStyle>
          <a:p>
            <a:pPr marL="342900" lvl="0" indent="-342900">
              <a:spcBef>
                <a:spcPct val="20000"/>
              </a:spcBef>
              <a:buFontTx/>
              <a:buNone/>
            </a:pPr>
            <a:r>
              <a:rPr lang="de-DE"/>
              <a:t>Textmasterformat bearbeiten</a:t>
            </a:r>
          </a:p>
          <a:p>
            <a:pPr marL="342900" lvl="1" indent="-342900">
              <a:spcBef>
                <a:spcPct val="20000"/>
              </a:spcBef>
              <a:buFontTx/>
              <a:buNone/>
            </a:pPr>
            <a:r>
              <a:rPr lang="de-DE"/>
              <a:t>Zweite Ebene</a:t>
            </a: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0"/>
            <a:ext cx="8997950" cy="163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>
              <a:solidFill>
                <a:srgbClr val="0000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8707438" y="1588"/>
            <a:ext cx="293687" cy="6478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>
              <a:solidFill>
                <a:srgbClr val="8FD40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4670425" y="719138"/>
            <a:ext cx="4330700" cy="2159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>
              <a:solidFill>
                <a:srgbClr val="000000"/>
              </a:solidFill>
            </a:endParaRPr>
          </a:p>
        </p:txBody>
      </p:sp>
      <p:pic>
        <p:nvPicPr>
          <p:cNvPr id="16" name="Picture 17" descr="HZI_Logo_RGB_negativ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3467" y="916791"/>
            <a:ext cx="1080000" cy="3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65A86A-FB91-5080-7178-8A17F6CB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nb-NO" dirty="0"/>
              <a:t>28. </a:t>
            </a:r>
            <a:r>
              <a:rPr lang="nb-NO" dirty="0" err="1"/>
              <a:t>Sepember</a:t>
            </a:r>
            <a:r>
              <a:rPr lang="nb-NO" dirty="0"/>
              <a:t> 2023 | HZI </a:t>
            </a:r>
            <a:r>
              <a:rPr lang="nb-NO" dirty="0" err="1"/>
              <a:t>BioMethan</a:t>
            </a:r>
            <a:r>
              <a:rPr lang="nb-NO" dirty="0"/>
              <a:t> | </a:t>
            </a:r>
            <a:r>
              <a:rPr lang="de-DE" dirty="0"/>
              <a:t>12. Fachtagung Biogas</a:t>
            </a:r>
            <a:r>
              <a:rPr lang="nb-NO" dirty="0"/>
              <a:t> </a:t>
            </a:r>
            <a:r>
              <a:rPr lang="nb-NO" dirty="0" err="1"/>
              <a:t>Mücheln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71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5AD63-637D-A7E8-B889-9BA285E5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E097B9-A27A-FB78-15C5-06D2EA3CB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875" y="1439863"/>
            <a:ext cx="399097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7C3FD5-33D2-5439-8C33-6866ECAC2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250" y="1439863"/>
            <a:ext cx="3992563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08D58A-5B8E-578A-70A4-BBDE890B0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011C0F-3240-440C-90A4-38AB5EDA89E0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87FD6F7-F6BB-5BEB-DC06-372688B9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nb-NO" dirty="0"/>
              <a:t>28. </a:t>
            </a:r>
            <a:r>
              <a:rPr lang="nb-NO" dirty="0" err="1"/>
              <a:t>Sepember</a:t>
            </a:r>
            <a:r>
              <a:rPr lang="nb-NO" dirty="0"/>
              <a:t> 2023 | HZI </a:t>
            </a:r>
            <a:r>
              <a:rPr lang="nb-NO" dirty="0" err="1"/>
              <a:t>BioMethan</a:t>
            </a:r>
            <a:r>
              <a:rPr lang="nb-NO" dirty="0"/>
              <a:t> | </a:t>
            </a:r>
            <a:r>
              <a:rPr lang="de-DE" dirty="0"/>
              <a:t>12. Fachtagung Biogas</a:t>
            </a:r>
            <a:r>
              <a:rPr lang="nb-NO" dirty="0"/>
              <a:t> </a:t>
            </a:r>
            <a:r>
              <a:rPr lang="nb-NO" dirty="0" err="1"/>
              <a:t>Mücheln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1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297613"/>
            <a:ext cx="8997950" cy="1793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0"/>
            <a:ext cx="82800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1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438275"/>
            <a:ext cx="828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977900"/>
            <a:ext cx="8997950" cy="93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6297613"/>
            <a:ext cx="8997950" cy="1793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7063" y="6303963"/>
            <a:ext cx="2444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800"/>
              </a:lnSpc>
              <a:defRPr sz="700" smtClean="0">
                <a:latin typeface="Verdana" charset="0"/>
                <a:ea typeface="+mn-ea"/>
              </a:defRPr>
            </a:lvl1pPr>
          </a:lstStyle>
          <a:p>
            <a:pPr>
              <a:defRPr/>
            </a:pPr>
            <a:fld id="{9692C360-7C71-4ED2-AA36-6E9F30CF799D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977900"/>
            <a:ext cx="9001125" cy="93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/>
          <a:p>
            <a:pPr>
              <a:defRPr/>
            </a:pPr>
            <a:endParaRPr lang="de-DE" sz="1700"/>
          </a:p>
        </p:txBody>
      </p:sp>
      <p:pic>
        <p:nvPicPr>
          <p:cNvPr id="13" name="Picture 16" descr="HZI_Logo_RGB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353" y="161832"/>
            <a:ext cx="1080000" cy="3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HZI_Logo_RGB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353" y="161832"/>
            <a:ext cx="1080000" cy="3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HZI_Logo_RGB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8353" y="161832"/>
            <a:ext cx="1080000" cy="31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6B951E0C-5837-BE81-8821-EA412E19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00" y="6303963"/>
            <a:ext cx="7953375" cy="15557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nb-NO" dirty="0"/>
              <a:t>28. </a:t>
            </a:r>
            <a:r>
              <a:rPr lang="nb-NO" dirty="0" err="1"/>
              <a:t>Sepember</a:t>
            </a:r>
            <a:r>
              <a:rPr lang="nb-NO" dirty="0"/>
              <a:t> 2023 | HZI </a:t>
            </a:r>
            <a:r>
              <a:rPr lang="nb-NO" dirty="0" err="1"/>
              <a:t>BioMethan</a:t>
            </a:r>
            <a:r>
              <a:rPr lang="nb-NO" dirty="0"/>
              <a:t> | </a:t>
            </a:r>
            <a:r>
              <a:rPr lang="de-DE" dirty="0"/>
              <a:t>12. Fachtagung Biogas</a:t>
            </a:r>
            <a:r>
              <a:rPr lang="nb-NO" dirty="0"/>
              <a:t> </a:t>
            </a:r>
            <a:r>
              <a:rPr lang="nb-NO" dirty="0" err="1"/>
              <a:t>Mücheln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9" r:id="rId8"/>
    <p:sldLayoutId id="2147483720" r:id="rId9"/>
  </p:sldLayoutIdLst>
  <p:hf sldNum="0" hdr="0" dt="0"/>
  <p:txStyles>
    <p:titleStyle>
      <a:lvl1pPr algn="l" defTabSz="884238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84238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charset="-128"/>
        </a:defRPr>
      </a:lvl2pPr>
      <a:lvl3pPr algn="l" defTabSz="884238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charset="-128"/>
        </a:defRPr>
      </a:lvl3pPr>
      <a:lvl4pPr algn="l" defTabSz="884238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charset="-128"/>
        </a:defRPr>
      </a:lvl4pPr>
      <a:lvl5pPr algn="l" defTabSz="884238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defTabSz="884238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884238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884238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884238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174625" indent="-174625" algn="l" defTabSz="884238" rtl="0" eaLnBrk="1" fontAlgn="base" hangingPunct="1">
        <a:lnSpc>
          <a:spcPct val="80000"/>
        </a:lnSpc>
        <a:spcBef>
          <a:spcPts val="600"/>
        </a:spcBef>
        <a:spcAft>
          <a:spcPct val="0"/>
        </a:spcAft>
        <a:buBlip>
          <a:blip r:embed="rId12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174625" algn="l" defTabSz="884238" rtl="0" eaLnBrk="1" fontAlgn="base" hangingPunct="1">
        <a:lnSpc>
          <a:spcPct val="80000"/>
        </a:lnSpc>
        <a:spcBef>
          <a:spcPts val="6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2pPr>
      <a:lvl3pPr marL="863600" indent="-165100" algn="l" defTabSz="884238" rtl="0" eaLnBrk="1" fontAlgn="base" hangingPunct="1">
        <a:lnSpc>
          <a:spcPct val="80000"/>
        </a:lnSpc>
        <a:spcBef>
          <a:spcPts val="600"/>
        </a:spcBef>
        <a:spcAft>
          <a:spcPct val="0"/>
        </a:spcAft>
        <a:buBlip>
          <a:blip r:embed="rId12"/>
        </a:buBlip>
        <a:defRPr sz="1800">
          <a:solidFill>
            <a:schemeClr val="tx1"/>
          </a:solidFill>
          <a:latin typeface="+mn-lt"/>
          <a:ea typeface="+mn-ea"/>
        </a:defRPr>
      </a:lvl3pPr>
      <a:lvl4pPr marL="1211263" indent="-173038" algn="l" defTabSz="884238" rtl="0" eaLnBrk="1" fontAlgn="base" hangingPunct="1">
        <a:lnSpc>
          <a:spcPct val="80000"/>
        </a:lnSpc>
        <a:spcBef>
          <a:spcPts val="600"/>
        </a:spcBef>
        <a:spcAft>
          <a:spcPct val="0"/>
        </a:spcAft>
        <a:buBlip>
          <a:blip r:embed="rId12"/>
        </a:buBlip>
        <a:defRPr sz="1600">
          <a:solidFill>
            <a:schemeClr val="tx1"/>
          </a:solidFill>
          <a:latin typeface="+mn-lt"/>
          <a:ea typeface="+mn-ea"/>
        </a:defRPr>
      </a:lvl4pPr>
      <a:lvl5pPr marL="1562100" indent="-174625" algn="l" defTabSz="884238" rtl="0" eaLnBrk="1" fontAlgn="base" hangingPunct="1">
        <a:lnSpc>
          <a:spcPct val="80000"/>
        </a:lnSpc>
        <a:spcBef>
          <a:spcPts val="600"/>
        </a:spcBef>
        <a:spcAft>
          <a:spcPct val="0"/>
        </a:spcAft>
        <a:buBlip>
          <a:blip r:embed="rId12"/>
        </a:buBlip>
        <a:defRPr sz="1400">
          <a:solidFill>
            <a:schemeClr val="tx1"/>
          </a:solidFill>
          <a:latin typeface="+mn-lt"/>
          <a:ea typeface="+mn-ea"/>
        </a:defRPr>
      </a:lvl5pPr>
      <a:lvl6pPr marL="2019300" indent="-174625" algn="l" defTabSz="884238" rtl="0" eaLnBrk="1" fontAlgn="base" hangingPunct="1">
        <a:lnSpc>
          <a:spcPts val="2000"/>
        </a:lnSpc>
        <a:spcBef>
          <a:spcPts val="600"/>
        </a:spcBef>
        <a:spcAft>
          <a:spcPct val="0"/>
        </a:spcAft>
        <a:buBlip>
          <a:blip r:embed="rId12"/>
        </a:buBlip>
        <a:defRPr sz="1600">
          <a:solidFill>
            <a:schemeClr val="tx1"/>
          </a:solidFill>
          <a:latin typeface="+mn-lt"/>
          <a:ea typeface="+mn-ea"/>
        </a:defRPr>
      </a:lvl6pPr>
      <a:lvl7pPr marL="2476500" indent="-174625" algn="l" defTabSz="884238" rtl="0" eaLnBrk="1" fontAlgn="base" hangingPunct="1">
        <a:lnSpc>
          <a:spcPts val="2000"/>
        </a:lnSpc>
        <a:spcBef>
          <a:spcPts val="600"/>
        </a:spcBef>
        <a:spcAft>
          <a:spcPct val="0"/>
        </a:spcAft>
        <a:buBlip>
          <a:blip r:embed="rId12"/>
        </a:buBlip>
        <a:defRPr sz="1600">
          <a:solidFill>
            <a:schemeClr val="tx1"/>
          </a:solidFill>
          <a:latin typeface="+mn-lt"/>
          <a:ea typeface="+mn-ea"/>
        </a:defRPr>
      </a:lvl7pPr>
      <a:lvl8pPr marL="2933700" indent="-174625" algn="l" defTabSz="884238" rtl="0" eaLnBrk="1" fontAlgn="base" hangingPunct="1">
        <a:lnSpc>
          <a:spcPts val="2000"/>
        </a:lnSpc>
        <a:spcBef>
          <a:spcPts val="600"/>
        </a:spcBef>
        <a:spcAft>
          <a:spcPct val="0"/>
        </a:spcAft>
        <a:buBlip>
          <a:blip r:embed="rId12"/>
        </a:buBlip>
        <a:defRPr sz="1600">
          <a:solidFill>
            <a:schemeClr val="tx1"/>
          </a:solidFill>
          <a:latin typeface="+mn-lt"/>
          <a:ea typeface="+mn-ea"/>
        </a:defRPr>
      </a:lvl8pPr>
      <a:lvl9pPr marL="3390900" indent="-174625" algn="l" defTabSz="884238" rtl="0" eaLnBrk="1" fontAlgn="base" hangingPunct="1">
        <a:lnSpc>
          <a:spcPts val="2000"/>
        </a:lnSpc>
        <a:spcBef>
          <a:spcPts val="600"/>
        </a:spcBef>
        <a:spcAft>
          <a:spcPct val="0"/>
        </a:spcAft>
        <a:buBlip>
          <a:blip r:embed="rId12"/>
        </a:buBlip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obias.Mall@hz-inova.com" TargetMode="External"/><Relationship Id="rId2" Type="http://schemas.openxmlformats.org/officeDocument/2006/relationships/hyperlink" Target="mailto:Thees.Martens@hz-inova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7"/>
          <p:cNvSpPr>
            <a:spLocks noChangeArrowheads="1"/>
          </p:cNvSpPr>
          <p:nvPr/>
        </p:nvSpPr>
        <p:spPr bwMode="auto">
          <a:xfrm>
            <a:off x="4670425" y="719138"/>
            <a:ext cx="1276350" cy="18192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>
            <a:lvl1pPr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8789" name="Rectangle 7"/>
          <p:cNvSpPr>
            <a:spLocks noChangeArrowheads="1"/>
          </p:cNvSpPr>
          <p:nvPr/>
        </p:nvSpPr>
        <p:spPr bwMode="auto">
          <a:xfrm>
            <a:off x="4670425" y="2608263"/>
            <a:ext cx="804863" cy="269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 anchor="ctr"/>
          <a:lstStyle>
            <a:lvl1pPr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000"/>
              </a:lnSpc>
              <a:spcBef>
                <a:spcPts val="6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47E4D5D-5DC5-43E0-B883-28168E14FF4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9500" y="4227503"/>
            <a:ext cx="6834187" cy="555625"/>
          </a:xfrm>
        </p:spPr>
        <p:txBody>
          <a:bodyPr/>
          <a:lstStyle/>
          <a:p>
            <a:pPr marL="0" indent="0" algn="l">
              <a:buNone/>
            </a:pPr>
            <a:r>
              <a:rPr lang="de-DE" sz="1800" dirty="0"/>
              <a:t>12. Fachtagung Biogas</a:t>
            </a:r>
          </a:p>
          <a:p>
            <a:pPr marL="0" indent="0" algn="l">
              <a:buNone/>
            </a:pPr>
            <a:endParaRPr lang="de-DE" sz="1800" dirty="0"/>
          </a:p>
          <a:p>
            <a:pPr marL="0" indent="0" algn="l">
              <a:buNone/>
            </a:pPr>
            <a:r>
              <a:rPr lang="de-DE" sz="1800" dirty="0"/>
              <a:t>Biogasaufbereitung und Einspeisung ins Erdgasnetz – Vor- und Nachteile</a:t>
            </a:r>
          </a:p>
          <a:p>
            <a:pPr marL="0" indent="0" algn="l">
              <a:buNone/>
            </a:pPr>
            <a:endParaRPr lang="de-DE" sz="1800" dirty="0"/>
          </a:p>
          <a:p>
            <a:pPr marL="0" indent="0" algn="l">
              <a:buNone/>
            </a:pPr>
            <a:r>
              <a:rPr lang="de-DE" sz="1800" dirty="0"/>
              <a:t>Thees Martens</a:t>
            </a:r>
          </a:p>
          <a:p>
            <a:pPr marL="0" indent="0" algn="l">
              <a:buNone/>
            </a:pPr>
            <a:r>
              <a:rPr lang="de-DE" sz="1800" dirty="0"/>
              <a:t>Mücheln, 28.09.2023</a:t>
            </a:r>
            <a:endParaRPr lang="en-US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744C33-CEC0-4E71-B083-B68D8AAAC08C}"/>
              </a:ext>
            </a:extLst>
          </p:cNvPr>
          <p:cNvSpPr txBox="1"/>
          <p:nvPr/>
        </p:nvSpPr>
        <p:spPr>
          <a:xfrm>
            <a:off x="209378" y="6281722"/>
            <a:ext cx="190339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" sz="700" dirty="0">
                <a:latin typeface="Verdana" pitchFamily="34" charset="0"/>
                <a:sym typeface="Roboto Condensed"/>
              </a:rPr>
              <a:t>© Hitachi Zosen Inova</a:t>
            </a:r>
            <a:endParaRPr lang="en-GB" sz="7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1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AB519-0C22-3DEF-F549-3DC55AEA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A- und M-Series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7C906C2E-6848-F265-01C2-ADC7C4BE5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336736"/>
              </p:ext>
            </p:extLst>
          </p:nvPr>
        </p:nvGraphicFramePr>
        <p:xfrm>
          <a:off x="0" y="1091051"/>
          <a:ext cx="9001125" cy="52129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3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3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5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en-GB" sz="1200" kern="1200" noProof="0" dirty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GB" sz="12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en-GB" sz="1200" kern="1200" noProof="0" dirty="0" err="1">
                          <a:solidFill>
                            <a:schemeClr val="bg1"/>
                          </a:solidFill>
                        </a:rPr>
                        <a:t>Prozess</a:t>
                      </a:r>
                      <a:endParaRPr lang="en-GB" sz="1200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n-GB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630428"/>
                  </a:ext>
                </a:extLst>
              </a:tr>
              <a:tr h="46492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de-DE" sz="1200" noProof="0" dirty="0"/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 dirty="0"/>
                        <a:t>A-Series</a:t>
                      </a:r>
                    </a:p>
                  </a:txBody>
                  <a:tcPr marL="106673" marR="106673" marT="53336" marB="53336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 dirty="0"/>
                        <a:t>M-Series</a:t>
                      </a:r>
                    </a:p>
                  </a:txBody>
                  <a:tcPr marL="106673" marR="106673" marT="53336" marB="533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de-DE" sz="1200" noProof="0" dirty="0"/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 dirty="0"/>
                        <a:t>Chemische Absorption</a:t>
                      </a:r>
                    </a:p>
                  </a:txBody>
                  <a:tcPr marL="106673" marR="106673" marT="53336" marB="53336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/>
                        <a:t>Physikalische Trennung</a:t>
                      </a:r>
                    </a:p>
                  </a:txBody>
                  <a:tcPr marL="106673" marR="106673" marT="53336" marB="533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de-DE" sz="1200" noProof="0" dirty="0">
                          <a:solidFill>
                            <a:schemeClr val="bg1"/>
                          </a:solidFill>
                        </a:rPr>
                        <a:t>Stromverbrauch</a:t>
                      </a:r>
                      <a:endParaRPr lang="de-DE" sz="12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noProof="0" dirty="0"/>
                        <a:t>Ca. 0,06 kWh/Nm</a:t>
                      </a:r>
                      <a:r>
                        <a:rPr lang="de-DE" sz="1200" baseline="30000" noProof="0" dirty="0"/>
                        <a:t>3</a:t>
                      </a:r>
                      <a:endParaRPr lang="de-DE" sz="1200" noProof="0" dirty="0"/>
                    </a:p>
                  </a:txBody>
                  <a:tcPr marL="106673" marR="106673" marT="53336" marB="53336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 dirty="0"/>
                        <a:t>Ca. 0,28 kWh/Nm</a:t>
                      </a:r>
                      <a:r>
                        <a:rPr lang="de-DE" sz="1200" baseline="30000" noProof="0" dirty="0"/>
                        <a:t>3  </a:t>
                      </a:r>
                    </a:p>
                  </a:txBody>
                  <a:tcPr marL="106673" marR="106673" marT="53336" marB="533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3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de-DE" sz="1200" noProof="0" dirty="0">
                          <a:solidFill>
                            <a:schemeClr val="bg1"/>
                          </a:solidFill>
                        </a:rPr>
                        <a:t>Wärmebedarf</a:t>
                      </a:r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/>
                        <a:t>0,6</a:t>
                      </a:r>
                      <a:r>
                        <a:rPr lang="de-DE" sz="1200" baseline="0" noProof="0"/>
                        <a:t> kW</a:t>
                      </a:r>
                      <a:r>
                        <a:rPr lang="de-DE" sz="1200" baseline="-25000" noProof="0"/>
                        <a:t>th</a:t>
                      </a:r>
                      <a:r>
                        <a:rPr lang="de-DE" sz="1200" noProof="0"/>
                        <a:t>∙</a:t>
                      </a:r>
                      <a:r>
                        <a:rPr lang="de-DE" sz="1200" baseline="0" noProof="0"/>
                        <a:t>h/</a:t>
                      </a:r>
                      <a:r>
                        <a:rPr lang="de-DE" sz="1200" noProof="0"/>
                        <a:t>Nm</a:t>
                      </a:r>
                      <a:r>
                        <a:rPr lang="de-DE" sz="1200" baseline="30000" noProof="0"/>
                        <a:t>3</a:t>
                      </a:r>
                      <a:endParaRPr lang="de-DE" sz="1200" noProof="0"/>
                    </a:p>
                  </a:txBody>
                  <a:tcPr marL="106673" marR="106673" marT="53336" marB="53336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 dirty="0"/>
                        <a:t>-</a:t>
                      </a:r>
                    </a:p>
                  </a:txBody>
                  <a:tcPr marL="106673" marR="106673" marT="53336" marB="5333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88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de-DE" sz="1200" noProof="0" dirty="0">
                          <a:solidFill>
                            <a:schemeClr val="bg1"/>
                          </a:solidFill>
                        </a:rPr>
                        <a:t>Biomethanreinheit</a:t>
                      </a:r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/>
                        <a:t>&gt; 99 %</a:t>
                      </a:r>
                    </a:p>
                  </a:txBody>
                  <a:tcPr marL="106673" marR="106673" marT="53336" marB="53336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 dirty="0"/>
                        <a:t>&gt; 97 %</a:t>
                      </a:r>
                    </a:p>
                  </a:txBody>
                  <a:tcPr marL="106673" marR="106673" marT="53336" marB="5333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31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de-DE" sz="1200" noProof="0" dirty="0">
                          <a:solidFill>
                            <a:schemeClr val="bg1"/>
                          </a:solidFill>
                        </a:rPr>
                        <a:t>Methanschlupf (ohne RTO)</a:t>
                      </a:r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 dirty="0"/>
                        <a:t>&lt; 0,1 %</a:t>
                      </a:r>
                    </a:p>
                  </a:txBody>
                  <a:tcPr marL="106673" marR="106673" marT="53336" marB="53336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 dirty="0"/>
                        <a:t>&lt; 0,5 %</a:t>
                      </a:r>
                    </a:p>
                  </a:txBody>
                  <a:tcPr marL="106673" marR="106673" marT="53336" marB="5333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31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de-DE" sz="1200" noProof="0" dirty="0">
                          <a:solidFill>
                            <a:schemeClr val="bg1"/>
                          </a:solidFill>
                        </a:rPr>
                        <a:t>Ausgangsdruck (ohne BM Kompression)</a:t>
                      </a:r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/>
                        <a:t>0,1 – 0,15</a:t>
                      </a:r>
                      <a:r>
                        <a:rPr lang="de-DE" sz="1200" baseline="0" noProof="0"/>
                        <a:t> bar</a:t>
                      </a:r>
                      <a:endParaRPr lang="de-DE" sz="1200" noProof="0"/>
                    </a:p>
                  </a:txBody>
                  <a:tcPr marL="106673" marR="106673" marT="53336" marB="53336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200" noProof="0" dirty="0"/>
                        <a:t>&lt;</a:t>
                      </a:r>
                      <a:r>
                        <a:rPr lang="de-DE" sz="1200" baseline="0" noProof="0" dirty="0"/>
                        <a:t> </a:t>
                      </a:r>
                      <a:r>
                        <a:rPr lang="de-DE" sz="1200" noProof="0" dirty="0"/>
                        <a:t>15,5 bar</a:t>
                      </a:r>
                    </a:p>
                  </a:txBody>
                  <a:tcPr marL="106673" marR="106673" marT="53336" marB="5333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996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de-DE" sz="1200" noProof="0" dirty="0">
                          <a:solidFill>
                            <a:schemeClr val="bg1"/>
                          </a:solidFill>
                        </a:rPr>
                        <a:t>Entscheidungshilfe </a:t>
                      </a:r>
                    </a:p>
                  </a:txBody>
                  <a:tcPr marL="106673" marR="106673" marT="53336" marB="53336" anchor="ctr">
                    <a:solidFill>
                      <a:srgbClr val="04388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bei kostengünstiger Wärmequelle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Hohe Biomethanreinheit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Hohe CO</a:t>
                      </a:r>
                      <a:r>
                        <a:rPr lang="de-DE" sz="1200" baseline="-25000" noProof="0" dirty="0"/>
                        <a:t>2</a:t>
                      </a:r>
                      <a:r>
                        <a:rPr lang="de-DE" sz="1200" noProof="0" dirty="0"/>
                        <a:t> Reinheit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LNG Prozesse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Abwärmenutzung Hoch- und Niedertemperatur</a:t>
                      </a:r>
                    </a:p>
                  </a:txBody>
                  <a:tcPr marL="106673" marR="106673" marT="53336" marB="53336"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 err="1"/>
                        <a:t>Kostengünsige</a:t>
                      </a:r>
                      <a:r>
                        <a:rPr lang="de-DE" sz="1200" noProof="0" dirty="0"/>
                        <a:t> Stromquelle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Konstanter Strombedarf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kleine oder fluktuierende Biogasvolumenströme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hoher Ausgangsdruck erfordert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CNG Nutzung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noProof="0" dirty="0"/>
                    </a:p>
                  </a:txBody>
                  <a:tcPr marL="106673" marR="106673" marT="53336" marB="5333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CD6B89-0F36-A532-3E04-0BE19CC90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247063" y="6303963"/>
            <a:ext cx="2444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BFCEA9B-45C6-4A3B-A8F1-42A1416AED3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492941-2C95-6090-A5D5-121264DD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2023 | HZI Roadshow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11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HZI BioMethan-Produktionsstätte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</p:spPr>
        <p:txBody>
          <a:bodyPr/>
          <a:lstStyle/>
          <a:p>
            <a:pPr>
              <a:defRPr/>
            </a:pPr>
            <a:r>
              <a:rPr lang="de-DE"/>
              <a:t>Unternehmenspräsentation</a:t>
            </a:r>
            <a:endParaRPr lang="de-DE" dirty="0"/>
          </a:p>
        </p:txBody>
      </p:sp>
      <p:pic>
        <p:nvPicPr>
          <p:cNvPr id="4" name="Picture 7" descr="Produktionshalle_MT-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1265918"/>
            <a:ext cx="657225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2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5963-AEC0-488A-9CD0-688ED377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Unsere Zukunftsvision «Environmental Circle»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55E3A6-4EE3-4E4E-B667-2F89B9DD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14. Januar 2022 | HZI Renewable Gas </a:t>
            </a:r>
            <a:endParaRPr lang="de-DE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98B3314-DBE0-42D8-80F4-BFACB222923E}"/>
              </a:ext>
            </a:extLst>
          </p:cNvPr>
          <p:cNvSpPr txBox="1">
            <a:spLocks/>
          </p:cNvSpPr>
          <p:nvPr/>
        </p:nvSpPr>
        <p:spPr bwMode="auto">
          <a:xfrm>
            <a:off x="8247063" y="6303963"/>
            <a:ext cx="2444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BFCEA9B-45C6-4A3B-A8F1-42A1416AED38}" type="slidenum">
              <a:rPr lang="de-DE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10" name="Picture 9" descr="A map of a city&#10;&#10;Description automatically generated">
            <a:extLst>
              <a:ext uri="{FF2B5EF4-FFF2-40B4-BE49-F238E27FC236}">
                <a16:creationId xmlns:a16="http://schemas.microsoft.com/office/drawing/2014/main" id="{78ED0F5B-328B-FB86-F80A-9F4E930BE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076422"/>
            <a:ext cx="7244579" cy="52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8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9D700-2BDB-4230-A57A-F61E0AC1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Deutschlandweit für Sie da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3B085E-C689-47ED-9545-7A8566DD4B80}"/>
              </a:ext>
            </a:extLst>
          </p:cNvPr>
          <p:cNvSpPr txBox="1"/>
          <p:nvPr/>
        </p:nvSpPr>
        <p:spPr>
          <a:xfrm>
            <a:off x="4434083" y="1323466"/>
            <a:ext cx="45254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dirty="0"/>
              <a:t>Thees Martens</a:t>
            </a:r>
          </a:p>
          <a:p>
            <a:pPr marL="0" indent="0">
              <a:buNone/>
            </a:pPr>
            <a:r>
              <a:rPr lang="de-DE" dirty="0"/>
              <a:t>Junior Produkt- und Marketing-Manager</a:t>
            </a:r>
          </a:p>
          <a:p>
            <a:pPr marL="0" indent="0">
              <a:buNone/>
            </a:pPr>
            <a:r>
              <a:rPr lang="de-DE" dirty="0"/>
              <a:t>Ludwig-</a:t>
            </a:r>
            <a:r>
              <a:rPr lang="de-DE" dirty="0" err="1"/>
              <a:t>Elsbett</a:t>
            </a:r>
            <a:r>
              <a:rPr lang="de-DE" dirty="0"/>
              <a:t>-Str. 1</a:t>
            </a:r>
          </a:p>
          <a:p>
            <a:pPr marL="0" indent="0">
              <a:buNone/>
            </a:pPr>
            <a:r>
              <a:rPr lang="de-DE" dirty="0"/>
              <a:t>27404 Zeven		</a:t>
            </a:r>
          </a:p>
          <a:p>
            <a:pPr marL="0" indent="0">
              <a:buNone/>
            </a:pPr>
            <a:r>
              <a:rPr lang="de-DE" dirty="0"/>
              <a:t>Tel. +49 152 28374995</a:t>
            </a:r>
          </a:p>
          <a:p>
            <a:pPr marL="0" indent="0">
              <a:buNone/>
            </a:pPr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Thees.Martens@hz-inova.com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Tobias Mall</a:t>
            </a:r>
          </a:p>
          <a:p>
            <a:pPr marL="0" indent="0">
              <a:buNone/>
            </a:pPr>
            <a:r>
              <a:rPr lang="de-DE" dirty="0"/>
              <a:t>Sales Manager Nord-Ost</a:t>
            </a:r>
          </a:p>
          <a:p>
            <a:pPr marL="0" indent="0">
              <a:buNone/>
            </a:pPr>
            <a:r>
              <a:rPr lang="de-DE" dirty="0"/>
              <a:t>Bayernwerk 8</a:t>
            </a:r>
          </a:p>
          <a:p>
            <a:pPr marL="0" indent="0">
              <a:buNone/>
            </a:pPr>
            <a:r>
              <a:rPr lang="de-DE" dirty="0"/>
              <a:t>92421 Schwandorf</a:t>
            </a:r>
          </a:p>
          <a:p>
            <a:pPr marL="0" indent="0">
              <a:buNone/>
            </a:pPr>
            <a:r>
              <a:rPr lang="de-DE" dirty="0"/>
              <a:t>Tel. +49 151 74657439 </a:t>
            </a:r>
          </a:p>
          <a:p>
            <a:pPr marL="0" indent="0">
              <a:buNone/>
            </a:pPr>
            <a:r>
              <a:rPr lang="de-DE" dirty="0"/>
              <a:t>E-Mail: </a:t>
            </a:r>
            <a:r>
              <a:rPr lang="de-DE" dirty="0">
                <a:hlinkClick r:id="rId3"/>
              </a:rPr>
              <a:t>Tobias.Mall@hz-inova.com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520216-81F4-DE90-3939-002298C68B5E}"/>
              </a:ext>
            </a:extLst>
          </p:cNvPr>
          <p:cNvGrpSpPr/>
          <p:nvPr/>
        </p:nvGrpSpPr>
        <p:grpSpPr>
          <a:xfrm>
            <a:off x="205946" y="1323466"/>
            <a:ext cx="4092022" cy="4580061"/>
            <a:chOff x="205946" y="1323466"/>
            <a:chExt cx="4092022" cy="4580061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CA9932A-846F-4CB3-9BAB-FBE6A51EE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946" y="1323466"/>
              <a:ext cx="4092022" cy="458006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E84A2E-D74E-B977-6302-D32383D394AA}"/>
                </a:ext>
              </a:extLst>
            </p:cNvPr>
            <p:cNvSpPr/>
            <p:nvPr/>
          </p:nvSpPr>
          <p:spPr bwMode="auto">
            <a:xfrm>
              <a:off x="360000" y="4972929"/>
              <a:ext cx="1208548" cy="18378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842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76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DD96E-6AB3-5D5E-7BE8-C2684F79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</a:p>
        </p:txBody>
      </p:sp>
      <p:sp>
        <p:nvSpPr>
          <p:cNvPr id="24" name="Fußzeilenplatzhalter 4">
            <a:extLst>
              <a:ext uri="{FF2B5EF4-FFF2-40B4-BE49-F238E27FC236}">
                <a16:creationId xmlns:a16="http://schemas.microsoft.com/office/drawing/2014/main" id="{9FD83137-1043-7A3E-5F47-EA0D9603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800" dirty="0"/>
              <a:t>12. Fachtagung Biogas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04B3130-E7BB-C75B-452F-A6B97A92535C}"/>
              </a:ext>
            </a:extLst>
          </p:cNvPr>
          <p:cNvSpPr/>
          <p:nvPr/>
        </p:nvSpPr>
        <p:spPr bwMode="auto">
          <a:xfrm>
            <a:off x="3262043" y="2771335"/>
            <a:ext cx="2836302" cy="160120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Biogas-Zukunft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87B6B3C-1B79-A688-1E35-1DE7BC940F50}"/>
              </a:ext>
            </a:extLst>
          </p:cNvPr>
          <p:cNvSpPr/>
          <p:nvPr/>
        </p:nvSpPr>
        <p:spPr bwMode="auto">
          <a:xfrm>
            <a:off x="3226237" y="1275657"/>
            <a:ext cx="2475914" cy="865163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Ausschreibung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7D377D1-7E1B-175E-F18D-5082B300AE7F}"/>
              </a:ext>
            </a:extLst>
          </p:cNvPr>
          <p:cNvSpPr/>
          <p:nvPr/>
        </p:nvSpPr>
        <p:spPr bwMode="auto">
          <a:xfrm>
            <a:off x="288388" y="1142743"/>
            <a:ext cx="2475914" cy="865163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BHKW</a:t>
            </a:r>
            <a:endParaRPr kumimoji="0" lang="de-DE" sz="1600" i="0" u="none" strike="noStrike" normalizeH="0" baseline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1D8B5E92-7D27-181F-3B44-22FD8050F884}"/>
              </a:ext>
            </a:extLst>
          </p:cNvPr>
          <p:cNvSpPr/>
          <p:nvPr/>
        </p:nvSpPr>
        <p:spPr bwMode="auto">
          <a:xfrm>
            <a:off x="6399138" y="3024882"/>
            <a:ext cx="2475914" cy="865163"/>
          </a:xfrm>
          <a:prstGeom prst="cloud">
            <a:avLst/>
          </a:prstGeom>
          <a:solidFill>
            <a:srgbClr val="BEEB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Gülle &amp; Mist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79E509BE-32FB-31D1-B1ED-BD5ED38762EB}"/>
              </a:ext>
            </a:extLst>
          </p:cNvPr>
          <p:cNvSpPr/>
          <p:nvPr/>
        </p:nvSpPr>
        <p:spPr bwMode="auto">
          <a:xfrm>
            <a:off x="1158240" y="2212169"/>
            <a:ext cx="2475914" cy="865163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Wärmenetz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B14B9CBF-3DB8-66E7-0733-DDBF4C760E6A}"/>
              </a:ext>
            </a:extLst>
          </p:cNvPr>
          <p:cNvSpPr/>
          <p:nvPr/>
        </p:nvSpPr>
        <p:spPr bwMode="auto">
          <a:xfrm>
            <a:off x="5236769" y="2007906"/>
            <a:ext cx="2475914" cy="865163"/>
          </a:xfrm>
          <a:prstGeom prst="cloud">
            <a:avLst/>
          </a:prstGeom>
          <a:solidFill>
            <a:srgbClr val="D9D9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Maisdeckel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1B054B42-3E96-3502-6E70-43EB776ADA87}"/>
              </a:ext>
            </a:extLst>
          </p:cNvPr>
          <p:cNvSpPr/>
          <p:nvPr/>
        </p:nvSpPr>
        <p:spPr bwMode="auto">
          <a:xfrm>
            <a:off x="6164086" y="1093455"/>
            <a:ext cx="2475914" cy="865163"/>
          </a:xfrm>
          <a:prstGeom prst="cloud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Flexibilisierung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1E969180-1DA1-A7E7-B35B-EA71F860B7AA}"/>
              </a:ext>
            </a:extLst>
          </p:cNvPr>
          <p:cNvSpPr/>
          <p:nvPr/>
        </p:nvSpPr>
        <p:spPr bwMode="auto">
          <a:xfrm>
            <a:off x="6245138" y="5158207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Kraftstoffsektor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F3486FD2-72C5-6DE4-9F3C-7FD79391C5AB}"/>
              </a:ext>
            </a:extLst>
          </p:cNvPr>
          <p:cNvSpPr/>
          <p:nvPr/>
        </p:nvSpPr>
        <p:spPr bwMode="auto">
          <a:xfrm>
            <a:off x="5364176" y="3993777"/>
            <a:ext cx="3138474" cy="1094174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Biogas-aufbereitung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189F2DB2-67D7-7EDF-42DC-D4A28791AF36}"/>
              </a:ext>
            </a:extLst>
          </p:cNvPr>
          <p:cNvSpPr/>
          <p:nvPr/>
        </p:nvSpPr>
        <p:spPr bwMode="auto">
          <a:xfrm>
            <a:off x="1679184" y="4369374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RED II / III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2FFA49C3-616B-95E0-B44C-ED52167A461D}"/>
              </a:ext>
            </a:extLst>
          </p:cNvPr>
          <p:cNvSpPr/>
          <p:nvPr/>
        </p:nvSpPr>
        <p:spPr bwMode="auto">
          <a:xfrm>
            <a:off x="192259" y="3336389"/>
            <a:ext cx="2993878" cy="86516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Regulatorische Herausforderungen</a:t>
            </a: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D5BC66B4-B59F-7966-5EEC-C38BF252E34B}"/>
              </a:ext>
            </a:extLst>
          </p:cNvPr>
          <p:cNvSpPr/>
          <p:nvPr/>
        </p:nvSpPr>
        <p:spPr bwMode="auto">
          <a:xfrm>
            <a:off x="192259" y="5270978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CNG / LNG /  L-CO2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044C1C78-CD7E-0761-E720-BB9DDB01195A}"/>
              </a:ext>
            </a:extLst>
          </p:cNvPr>
          <p:cNvSpPr/>
          <p:nvPr/>
        </p:nvSpPr>
        <p:spPr bwMode="auto">
          <a:xfrm>
            <a:off x="3483844" y="5139533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THG-Quote</a:t>
            </a:r>
          </a:p>
        </p:txBody>
      </p:sp>
    </p:spTree>
    <p:extLst>
      <p:ext uri="{BB962C8B-B14F-4D97-AF65-F5344CB8AC3E}">
        <p14:creationId xmlns:p14="http://schemas.microsoft.com/office/powerpoint/2010/main" val="117522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25756AB-550E-0AA9-F865-8BD8ED2F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THG-Quote in Deutschland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3E75F85-151F-01FA-3763-8710A50FDBC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1488" y="4767263"/>
            <a:ext cx="8529637" cy="1352550"/>
          </a:xfrm>
        </p:spPr>
        <p:txBody>
          <a:bodyPr/>
          <a:lstStyle/>
          <a:p>
            <a:r>
              <a:rPr lang="en-US" sz="1800" dirty="0" err="1"/>
              <a:t>Ziel</a:t>
            </a:r>
            <a:r>
              <a:rPr lang="en-US" sz="1800" dirty="0"/>
              <a:t>: </a:t>
            </a:r>
            <a:r>
              <a:rPr lang="en-US" sz="1800" dirty="0" err="1"/>
              <a:t>Dekarbonisierung</a:t>
            </a:r>
            <a:r>
              <a:rPr lang="en-US" sz="1800" dirty="0"/>
              <a:t> des </a:t>
            </a:r>
            <a:r>
              <a:rPr lang="en-US" sz="1800" dirty="0" err="1"/>
              <a:t>Verkehrssektors</a:t>
            </a:r>
            <a:endParaRPr lang="en-US" sz="1800" dirty="0"/>
          </a:p>
          <a:p>
            <a:r>
              <a:rPr lang="en-US" sz="1800" dirty="0" err="1"/>
              <a:t>Europaweit</a:t>
            </a:r>
            <a:r>
              <a:rPr lang="en-US" sz="1800" dirty="0"/>
              <a:t> </a:t>
            </a:r>
            <a:r>
              <a:rPr lang="en-US" sz="1800" dirty="0" err="1"/>
              <a:t>gültige</a:t>
            </a:r>
            <a:r>
              <a:rPr lang="en-US" sz="1800" dirty="0"/>
              <a:t> </a:t>
            </a:r>
            <a:r>
              <a:rPr lang="en-US" sz="1800" dirty="0" err="1"/>
              <a:t>Vorgaben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Rahmen</a:t>
            </a:r>
            <a:r>
              <a:rPr lang="en-US" sz="1800" dirty="0"/>
              <a:t> der RED2</a:t>
            </a:r>
          </a:p>
          <a:p>
            <a:r>
              <a:rPr lang="en-US" sz="1800" dirty="0" err="1"/>
              <a:t>Umsetzung</a:t>
            </a:r>
            <a:r>
              <a:rPr lang="en-US" sz="1800" dirty="0"/>
              <a:t> in Deutschland </a:t>
            </a:r>
            <a:r>
              <a:rPr lang="en-US" sz="1800" dirty="0" err="1"/>
              <a:t>durch</a:t>
            </a:r>
            <a:r>
              <a:rPr lang="en-US" sz="1800" dirty="0"/>
              <a:t> </a:t>
            </a:r>
            <a:r>
              <a:rPr lang="en-US" sz="1800" dirty="0" err="1"/>
              <a:t>BImSchG</a:t>
            </a:r>
            <a:r>
              <a:rPr lang="en-US" sz="1800" dirty="0"/>
              <a:t>, </a:t>
            </a:r>
            <a:r>
              <a:rPr lang="en-US" sz="1800" dirty="0" err="1"/>
              <a:t>BioKraft-NachV</a:t>
            </a:r>
            <a:r>
              <a:rPr lang="en-US" sz="1800" dirty="0"/>
              <a:t> und BEHG</a:t>
            </a:r>
          </a:p>
          <a:p>
            <a:r>
              <a:rPr lang="en-US" sz="1800" dirty="0" err="1"/>
              <a:t>Kompensation</a:t>
            </a:r>
            <a:r>
              <a:rPr lang="en-US" sz="1800" dirty="0"/>
              <a:t> </a:t>
            </a:r>
            <a:r>
              <a:rPr lang="en-US" sz="1800" dirty="0" err="1"/>
              <a:t>fossiler</a:t>
            </a:r>
            <a:r>
              <a:rPr lang="en-US" sz="1800" dirty="0"/>
              <a:t> </a:t>
            </a:r>
            <a:r>
              <a:rPr lang="en-US" sz="1800" dirty="0" err="1"/>
              <a:t>Energieträger</a:t>
            </a:r>
            <a:r>
              <a:rPr lang="en-US" sz="1800" dirty="0"/>
              <a:t> </a:t>
            </a:r>
            <a:r>
              <a:rPr lang="en-US" sz="1800" dirty="0" err="1"/>
              <a:t>durch</a:t>
            </a:r>
            <a:r>
              <a:rPr lang="en-US" sz="1800" dirty="0"/>
              <a:t> CO</a:t>
            </a:r>
            <a:r>
              <a:rPr lang="en-US" sz="1800" baseline="-25000" dirty="0"/>
              <a:t>2</a:t>
            </a:r>
            <a:r>
              <a:rPr lang="en-US" sz="1800" dirty="0"/>
              <a:t>-Einsparungen an </a:t>
            </a:r>
            <a:r>
              <a:rPr lang="en-US" sz="1800" dirty="0" err="1"/>
              <a:t>anderer</a:t>
            </a:r>
            <a:r>
              <a:rPr lang="en-US" sz="1800" dirty="0"/>
              <a:t> Stelle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1B76A5-6D2E-E373-3947-E37E32AE6B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6650" y="6303963"/>
            <a:ext cx="244475" cy="155575"/>
          </a:xfrm>
        </p:spPr>
        <p:txBody>
          <a:bodyPr/>
          <a:lstStyle/>
          <a:p>
            <a:fld id="{7A474406-5717-45EA-9B5C-2041004FF668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F27EE9-09E4-583C-D128-2FC310EA67BA}"/>
              </a:ext>
            </a:extLst>
          </p:cNvPr>
          <p:cNvSpPr txBox="1"/>
          <p:nvPr/>
        </p:nvSpPr>
        <p:spPr>
          <a:xfrm>
            <a:off x="32756" y="6048399"/>
            <a:ext cx="55674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https://futurefuels.blog/in-der-praxis/bund-beschliesst-hohe-thg-quote-fuer-kraftstoffe/</a:t>
            </a:r>
          </a:p>
        </p:txBody>
      </p:sp>
      <p:pic>
        <p:nvPicPr>
          <p:cNvPr id="3074" name="Picture 2" descr="Versorgungslücke Öko-Strom Grafik Auto Kraftwerk">
            <a:extLst>
              <a:ext uri="{FF2B5EF4-FFF2-40B4-BE49-F238E27FC236}">
                <a16:creationId xmlns:a16="http://schemas.microsoft.com/office/drawing/2014/main" id="{706FC150-F76D-E297-A040-667AA99B2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41" y="1141924"/>
            <a:ext cx="6211241" cy="34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9688147-DFF0-D9B2-3BD7-52360F68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5961" y="6264275"/>
            <a:ext cx="3390952" cy="215900"/>
          </a:xfrm>
        </p:spPr>
        <p:txBody>
          <a:bodyPr/>
          <a:lstStyle/>
          <a:p>
            <a:pPr marL="0" indent="0">
              <a:buNone/>
            </a:pPr>
            <a:r>
              <a:rPr lang="de-DE" sz="800" dirty="0"/>
              <a:t>12. Fachtagung Biogas</a:t>
            </a:r>
          </a:p>
        </p:txBody>
      </p:sp>
    </p:spTree>
    <p:extLst>
      <p:ext uri="{BB962C8B-B14F-4D97-AF65-F5344CB8AC3E}">
        <p14:creationId xmlns:p14="http://schemas.microsoft.com/office/powerpoint/2010/main" val="70389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4216F7B3-3F43-590A-B636-1087B9692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11308" r="3601" b="9475"/>
          <a:stretch/>
        </p:blipFill>
        <p:spPr>
          <a:xfrm>
            <a:off x="216086" y="1367879"/>
            <a:ext cx="8568953" cy="864096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F78156C5-D7AF-5ACC-7EEF-7F6BA5B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Berechnungsgrundlage</a:t>
            </a:r>
            <a:r>
              <a:rPr lang="en-US" dirty="0"/>
              <a:t> </a:t>
            </a:r>
            <a:r>
              <a:rPr lang="en-US" dirty="0" err="1"/>
              <a:t>Emissionen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4560C-8C5E-B9B2-C288-402CC1051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247063" y="6264275"/>
            <a:ext cx="2857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A474406-5717-45EA-9B5C-2041004FF668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0F09FB-6AAC-8847-62FD-CE82512C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HZI Roadshow - THG Quote: Dekarbonisierung des Verkehrssektors</a:t>
            </a:r>
            <a:endParaRPr lang="de-DE" alt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F164BD2-E4C2-635E-9648-0EA8D4A5053E}"/>
              </a:ext>
            </a:extLst>
          </p:cNvPr>
          <p:cNvSpPr/>
          <p:nvPr/>
        </p:nvSpPr>
        <p:spPr bwMode="auto">
          <a:xfrm>
            <a:off x="7591326" y="1471473"/>
            <a:ext cx="1193713" cy="576064"/>
          </a:xfrm>
          <a:prstGeom prst="rect">
            <a:avLst/>
          </a:prstGeom>
          <a:solidFill>
            <a:srgbClr val="0080B9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C736BE1-36D1-FFAB-4866-5E2E51DFF7FC}"/>
              </a:ext>
            </a:extLst>
          </p:cNvPr>
          <p:cNvSpPr/>
          <p:nvPr/>
        </p:nvSpPr>
        <p:spPr bwMode="auto">
          <a:xfrm>
            <a:off x="5248200" y="1471473"/>
            <a:ext cx="548506" cy="576064"/>
          </a:xfrm>
          <a:prstGeom prst="rect">
            <a:avLst/>
          </a:prstGeom>
          <a:solidFill>
            <a:srgbClr val="0080B9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6699DF2-C5E5-C684-C48F-84A8A51CDD2C}"/>
              </a:ext>
            </a:extLst>
          </p:cNvPr>
          <p:cNvSpPr/>
          <p:nvPr/>
        </p:nvSpPr>
        <p:spPr bwMode="auto">
          <a:xfrm>
            <a:off x="7020842" y="1471473"/>
            <a:ext cx="548506" cy="576064"/>
          </a:xfrm>
          <a:prstGeom prst="rect">
            <a:avLst/>
          </a:prstGeom>
          <a:solidFill>
            <a:srgbClr val="E1E1E1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B6B90C0-819C-0650-70E7-D5CA1175F107}"/>
              </a:ext>
            </a:extLst>
          </p:cNvPr>
          <p:cNvSpPr/>
          <p:nvPr/>
        </p:nvSpPr>
        <p:spPr bwMode="auto">
          <a:xfrm>
            <a:off x="1836266" y="1471473"/>
            <a:ext cx="3384376" cy="576064"/>
          </a:xfrm>
          <a:prstGeom prst="rect">
            <a:avLst/>
          </a:prstGeom>
          <a:solidFill>
            <a:srgbClr val="8FD4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0B12EA-61E2-6F5A-56A2-7AC18CFEB88F}"/>
              </a:ext>
            </a:extLst>
          </p:cNvPr>
          <p:cNvSpPr/>
          <p:nvPr/>
        </p:nvSpPr>
        <p:spPr bwMode="auto">
          <a:xfrm>
            <a:off x="5818684" y="1471473"/>
            <a:ext cx="1180179" cy="576064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2A7E57D-8E40-37DD-2555-1EB7BA8AF844}"/>
              </a:ext>
            </a:extLst>
          </p:cNvPr>
          <p:cNvSpPr/>
          <p:nvPr/>
        </p:nvSpPr>
        <p:spPr bwMode="auto">
          <a:xfrm>
            <a:off x="540122" y="2494671"/>
            <a:ext cx="2952328" cy="304967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1016B02-D444-EA44-9A34-B1FCE9C64019}"/>
              </a:ext>
            </a:extLst>
          </p:cNvPr>
          <p:cNvSpPr txBox="1"/>
          <p:nvPr/>
        </p:nvSpPr>
        <p:spPr>
          <a:xfrm>
            <a:off x="540122" y="2495173"/>
            <a:ext cx="2952328" cy="3060000"/>
          </a:xfrm>
          <a:prstGeom prst="rect">
            <a:avLst/>
          </a:prstGeom>
          <a:solidFill>
            <a:srgbClr val="D2EE99">
              <a:alpha val="80000"/>
            </a:srgbClr>
          </a:solidFill>
        </p:spPr>
        <p:txBody>
          <a:bodyPr wrap="square">
            <a:spAutoFit/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Emissionen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aus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Substraten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43882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US" sz="16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Anbau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e</a:t>
            </a:r>
            <a:r>
              <a:rPr lang="en-US" baseline="-25000" dirty="0" err="1"/>
              <a:t>td</a:t>
            </a:r>
            <a:r>
              <a:rPr lang="en-US" dirty="0"/>
              <a:t>: Transport (wo </a:t>
            </a:r>
            <a:r>
              <a:rPr lang="en-US" dirty="0" err="1"/>
              <a:t>anwendbar</a:t>
            </a:r>
            <a:r>
              <a:rPr lang="en-US" dirty="0"/>
              <a:t>)</a:t>
            </a:r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e</a:t>
            </a:r>
            <a:r>
              <a:rPr kumimoji="0" lang="en-US" sz="16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Landnutzungsänderungen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</a:t>
            </a:r>
            <a:r>
              <a:rPr lang="en-US" baseline="-25000" dirty="0"/>
              <a:t>sca</a:t>
            </a:r>
            <a:r>
              <a:rPr lang="en-US" dirty="0"/>
              <a:t>: </a:t>
            </a:r>
            <a:r>
              <a:rPr lang="en-US" b="1" dirty="0" err="1"/>
              <a:t>Gutschrift</a:t>
            </a:r>
            <a:r>
              <a:rPr lang="en-US" b="1" dirty="0"/>
              <a:t> für </a:t>
            </a:r>
            <a:r>
              <a:rPr lang="en-US" b="1" dirty="0" err="1"/>
              <a:t>Emissionseinsparungen</a:t>
            </a:r>
            <a:endParaRPr lang="en-US" b="1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0041E01-8C57-C318-BE53-EEF547E212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6" r="8112"/>
          <a:stretch/>
        </p:blipFill>
        <p:spPr>
          <a:xfrm>
            <a:off x="3661504" y="2494673"/>
            <a:ext cx="2952328" cy="304967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2A39489E-963D-B5FC-0C5C-46DD1F7C053B}"/>
              </a:ext>
            </a:extLst>
          </p:cNvPr>
          <p:cNvSpPr txBox="1"/>
          <p:nvPr/>
        </p:nvSpPr>
        <p:spPr>
          <a:xfrm>
            <a:off x="3661504" y="2492029"/>
            <a:ext cx="2952328" cy="3060000"/>
          </a:xfrm>
          <a:prstGeom prst="rect">
            <a:avLst/>
          </a:prstGeom>
          <a:solidFill>
            <a:srgbClr val="99CCE3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 defTabSz="884238"/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Emissionen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aus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Verarbeitung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43882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</a:t>
            </a:r>
            <a:r>
              <a:rPr lang="en-US" baseline="-25000" dirty="0"/>
              <a:t>p1</a:t>
            </a:r>
            <a:r>
              <a:rPr lang="en-US" dirty="0"/>
              <a:t>: </a:t>
            </a:r>
            <a:r>
              <a:rPr lang="en-US" dirty="0" err="1"/>
              <a:t>Biogasanlage</a:t>
            </a:r>
            <a:endParaRPr lang="en-US" dirty="0"/>
          </a:p>
          <a:p>
            <a:pPr algn="ctr" defTabSz="884238"/>
            <a:r>
              <a:rPr lang="en-US" dirty="0"/>
              <a:t>e</a:t>
            </a:r>
            <a:r>
              <a:rPr lang="en-US" baseline="-25000" dirty="0"/>
              <a:t>p2</a:t>
            </a:r>
            <a:r>
              <a:rPr lang="en-US" dirty="0"/>
              <a:t>: </a:t>
            </a:r>
            <a:r>
              <a:rPr lang="en-US" dirty="0" err="1"/>
              <a:t>Aufbereitungsanlage</a:t>
            </a:r>
            <a:endParaRPr lang="en-US" dirty="0"/>
          </a:p>
          <a:p>
            <a:pPr algn="ctr" defTabSz="884238"/>
            <a:r>
              <a:rPr lang="en-US" dirty="0"/>
              <a:t>e</a:t>
            </a:r>
            <a:r>
              <a:rPr lang="en-US" baseline="-25000" dirty="0"/>
              <a:t>p3</a:t>
            </a:r>
            <a:r>
              <a:rPr lang="en-US" dirty="0"/>
              <a:t>: </a:t>
            </a:r>
            <a:r>
              <a:rPr lang="en-US" dirty="0" err="1"/>
              <a:t>Verflüssigung</a:t>
            </a:r>
            <a:endParaRPr lang="en-US" dirty="0"/>
          </a:p>
          <a:p>
            <a:pPr algn="ctr" defTabSz="884238"/>
            <a:endParaRPr lang="en-US" dirty="0"/>
          </a:p>
          <a:p>
            <a:pPr algn="ctr" defTabSz="884238"/>
            <a:r>
              <a:rPr lang="en-US" dirty="0" err="1"/>
              <a:t>e</a:t>
            </a:r>
            <a:r>
              <a:rPr lang="en-US" baseline="-25000" dirty="0" err="1"/>
              <a:t>ccs</a:t>
            </a:r>
            <a:r>
              <a:rPr lang="en-US" dirty="0"/>
              <a:t>: CO</a:t>
            </a:r>
            <a:r>
              <a:rPr lang="en-US" baseline="-25000" dirty="0"/>
              <a:t>2</a:t>
            </a:r>
            <a:r>
              <a:rPr lang="en-US" dirty="0"/>
              <a:t>-Speicherung</a:t>
            </a:r>
          </a:p>
          <a:p>
            <a:pPr algn="ctr" defTabSz="884238"/>
            <a:r>
              <a:rPr lang="en-US" dirty="0" err="1"/>
              <a:t>e</a:t>
            </a:r>
            <a:r>
              <a:rPr lang="en-US" baseline="-25000" dirty="0" err="1"/>
              <a:t>ccr</a:t>
            </a:r>
            <a:r>
              <a:rPr lang="en-US" dirty="0"/>
              <a:t>: CO</a:t>
            </a:r>
            <a:r>
              <a:rPr lang="en-US" baseline="-25000" dirty="0"/>
              <a:t>2</a:t>
            </a:r>
            <a:r>
              <a:rPr lang="en-US" dirty="0"/>
              <a:t>-Nutzung</a:t>
            </a:r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9804DA36-3316-2955-BE9A-E3CCB9DD235A}"/>
              </a:ext>
            </a:extLst>
          </p:cNvPr>
          <p:cNvCxnSpPr>
            <a:stCxn id="13" idx="2"/>
            <a:endCxn id="24" idx="0"/>
          </p:cNvCxnSpPr>
          <p:nvPr/>
        </p:nvCxnSpPr>
        <p:spPr bwMode="auto">
          <a:xfrm flipH="1">
            <a:off x="2016286" y="2047537"/>
            <a:ext cx="1512168" cy="4476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2EE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9D6EEC4F-BDF9-C6BF-E787-5518D6BC799A}"/>
              </a:ext>
            </a:extLst>
          </p:cNvPr>
          <p:cNvCxnSpPr>
            <a:stCxn id="15" idx="2"/>
            <a:endCxn id="28" idx="0"/>
          </p:cNvCxnSpPr>
          <p:nvPr/>
        </p:nvCxnSpPr>
        <p:spPr bwMode="auto">
          <a:xfrm flipH="1">
            <a:off x="5137668" y="2047537"/>
            <a:ext cx="384785" cy="444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CCE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5D2C6E2A-E05F-7573-72C5-5A8A5729EBBE}"/>
              </a:ext>
            </a:extLst>
          </p:cNvPr>
          <p:cNvCxnSpPr>
            <a:stCxn id="14" idx="2"/>
            <a:endCxn id="30" idx="0"/>
          </p:cNvCxnSpPr>
          <p:nvPr/>
        </p:nvCxnSpPr>
        <p:spPr bwMode="auto">
          <a:xfrm flipH="1">
            <a:off x="5137668" y="2047537"/>
            <a:ext cx="3050515" cy="447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CCE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6D66AC29-7FD6-3F91-DBCC-4E0F28CB86F0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 bwMode="auto">
          <a:xfrm>
            <a:off x="6408774" y="2047537"/>
            <a:ext cx="1292595" cy="433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9CA90955-A577-40A5-2346-ECA65E61C2FD}"/>
              </a:ext>
            </a:extLst>
          </p:cNvPr>
          <p:cNvSpPr txBox="1"/>
          <p:nvPr/>
        </p:nvSpPr>
        <p:spPr>
          <a:xfrm>
            <a:off x="14135" y="6048780"/>
            <a:ext cx="729473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Misthaufen: Identifikation 21907345 © </a:t>
            </a:r>
            <a:r>
              <a:rPr lang="de-DE" sz="700" dirty="0" err="1"/>
              <a:t>Jochenschneider</a:t>
            </a:r>
            <a:r>
              <a:rPr lang="de-DE" sz="700" dirty="0"/>
              <a:t> | Dreamstime.com</a:t>
            </a:r>
            <a:endParaRPr lang="en-US" sz="7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8B7BF3-311A-7D74-98FC-75A03713F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82" y="2482879"/>
            <a:ext cx="1908974" cy="306915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0801C709-0A66-2853-ED22-14972D609927}"/>
              </a:ext>
            </a:extLst>
          </p:cNvPr>
          <p:cNvSpPr txBox="1"/>
          <p:nvPr/>
        </p:nvSpPr>
        <p:spPr>
          <a:xfrm>
            <a:off x="6746882" y="2481483"/>
            <a:ext cx="1908974" cy="3060000"/>
          </a:xfrm>
          <a:prstGeom prst="rect">
            <a:avLst/>
          </a:prstGeom>
          <a:solidFill>
            <a:srgbClr val="FFFF99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 defTabSz="884238"/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Emissionen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aus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 Transport &amp;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43882"/>
                </a:solidFill>
                <a:effectLst/>
                <a:latin typeface="Arial" panose="020B0604020202020204" pitchFamily="34" charset="0"/>
              </a:rPr>
              <a:t>Vertrieb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43882"/>
              </a:solidFill>
              <a:effectLst/>
              <a:latin typeface="Arial" panose="020B0604020202020204" pitchFamily="34" charset="0"/>
            </a:endParaRPr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n-US" sz="16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td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z. B.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Gasnetznutzung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und LNG-Transport</a:t>
            </a:r>
          </a:p>
        </p:txBody>
      </p:sp>
    </p:spTree>
    <p:extLst>
      <p:ext uri="{BB962C8B-B14F-4D97-AF65-F5344CB8AC3E}">
        <p14:creationId xmlns:p14="http://schemas.microsoft.com/office/powerpoint/2010/main" val="139102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52E5-9A6B-AB79-482B-0D7039B0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Verwertungswege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F6D7CA-0C59-A0AD-1B79-A98142362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 t="24146" r="15071" b="22953"/>
          <a:stretch/>
        </p:blipFill>
        <p:spPr bwMode="auto">
          <a:xfrm>
            <a:off x="2199399" y="2117184"/>
            <a:ext cx="1155071" cy="8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02C237A-2B93-5C7E-6F16-38DD9FB5C5F9}"/>
              </a:ext>
            </a:extLst>
          </p:cNvPr>
          <p:cNvSpPr/>
          <p:nvPr/>
        </p:nvSpPr>
        <p:spPr bwMode="auto">
          <a:xfrm>
            <a:off x="422032" y="2236192"/>
            <a:ext cx="1671440" cy="47183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 kWh Biogas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D7E7ECD-23B1-4BEC-868A-B67336897912}"/>
              </a:ext>
            </a:extLst>
          </p:cNvPr>
          <p:cNvSpPr/>
          <p:nvPr/>
        </p:nvSpPr>
        <p:spPr bwMode="auto">
          <a:xfrm>
            <a:off x="3451034" y="2000274"/>
            <a:ext cx="2239348" cy="471836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40% 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η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el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45F8F0F-C0D1-2619-D75F-200CA8F9C6CC}"/>
              </a:ext>
            </a:extLst>
          </p:cNvPr>
          <p:cNvSpPr/>
          <p:nvPr/>
        </p:nvSpPr>
        <p:spPr bwMode="auto">
          <a:xfrm>
            <a:off x="3451033" y="2513177"/>
            <a:ext cx="2239349" cy="471836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60% </a:t>
            </a: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η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therm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71094-7F88-D97B-3016-765CAA4A7441}"/>
              </a:ext>
            </a:extLst>
          </p:cNvPr>
          <p:cNvSpPr txBox="1"/>
          <p:nvPr/>
        </p:nvSpPr>
        <p:spPr>
          <a:xfrm>
            <a:off x="5784357" y="2066915"/>
            <a:ext cx="3087824" cy="33855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17 ct/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kWh</a:t>
            </a:r>
            <a:r>
              <a:rPr lang="de-DE" baseline="-25000" dirty="0" err="1">
                <a:solidFill>
                  <a:schemeClr val="bg1">
                    <a:lumMod val="50000"/>
                  </a:schemeClr>
                </a:solidFill>
              </a:rPr>
              <a:t>el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* 40% = </a:t>
            </a:r>
            <a:r>
              <a:rPr lang="de-DE" dirty="0"/>
              <a:t>6,8 ct/kWh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B9780-6CC9-BA1A-9904-B8990517BBE2}"/>
              </a:ext>
            </a:extLst>
          </p:cNvPr>
          <p:cNvSpPr txBox="1"/>
          <p:nvPr/>
        </p:nvSpPr>
        <p:spPr>
          <a:xfrm>
            <a:off x="5784357" y="2579818"/>
            <a:ext cx="3087824" cy="33855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10 ct/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kWh</a:t>
            </a:r>
            <a:r>
              <a:rPr lang="de-DE" baseline="-25000" dirty="0" err="1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* 60% = </a:t>
            </a:r>
            <a:r>
              <a:rPr lang="de-DE" dirty="0"/>
              <a:t>6 ct/kWh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173E5-1420-9626-32C0-A7D771FA91A1}"/>
              </a:ext>
            </a:extLst>
          </p:cNvPr>
          <p:cNvSpPr txBox="1"/>
          <p:nvPr/>
        </p:nvSpPr>
        <p:spPr>
          <a:xfrm>
            <a:off x="422032" y="1434905"/>
            <a:ext cx="32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43882"/>
                </a:solidFill>
              </a:rPr>
              <a:t>KWK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A8AB48-3EEE-827E-5796-D02BEDF47A5C}"/>
              </a:ext>
            </a:extLst>
          </p:cNvPr>
          <p:cNvSpPr txBox="1"/>
          <p:nvPr/>
        </p:nvSpPr>
        <p:spPr>
          <a:xfrm>
            <a:off x="360000" y="3416968"/>
            <a:ext cx="325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43882"/>
                </a:solidFill>
              </a:rPr>
              <a:t>Biogasaufbereitung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C063236-6B21-220E-6CCD-A85AAD9E221B}"/>
              </a:ext>
            </a:extLst>
          </p:cNvPr>
          <p:cNvSpPr/>
          <p:nvPr/>
        </p:nvSpPr>
        <p:spPr bwMode="auto">
          <a:xfrm>
            <a:off x="422032" y="4128950"/>
            <a:ext cx="1671440" cy="47183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 kWh Biogas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347C01-D5F6-523F-18BC-EF8B70A9D1BB}"/>
              </a:ext>
            </a:extLst>
          </p:cNvPr>
          <p:cNvGrpSpPr/>
          <p:nvPr/>
        </p:nvGrpSpPr>
        <p:grpSpPr>
          <a:xfrm>
            <a:off x="2136093" y="3929871"/>
            <a:ext cx="1793358" cy="877425"/>
            <a:chOff x="2199399" y="3929871"/>
            <a:chExt cx="1793358" cy="877425"/>
          </a:xfrm>
        </p:grpSpPr>
        <p:pic>
          <p:nvPicPr>
            <p:cNvPr id="18" name="Grafik 28" descr="Ein Bild, das Spiel, Tisch, Computer enthält.&#10;&#10;Automatisch generierte Beschreibung">
              <a:extLst>
                <a:ext uri="{FF2B5EF4-FFF2-40B4-BE49-F238E27FC236}">
                  <a16:creationId xmlns:a16="http://schemas.microsoft.com/office/drawing/2014/main" id="{7D8539FC-D546-2D06-D873-EAE18027D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399" y="3929871"/>
              <a:ext cx="678481" cy="877425"/>
            </a:xfrm>
            <a:prstGeom prst="rect">
              <a:avLst/>
            </a:prstGeom>
          </p:spPr>
        </p:pic>
        <p:pic>
          <p:nvPicPr>
            <p:cNvPr id="19" name="Grafik 37" descr="Ein Bild, das Gebäude, Vorhang enthält.&#10;&#10;Automatisch generierte Beschreibung">
              <a:extLst>
                <a:ext uri="{FF2B5EF4-FFF2-40B4-BE49-F238E27FC236}">
                  <a16:creationId xmlns:a16="http://schemas.microsoft.com/office/drawing/2014/main" id="{867AF932-35CB-109F-4783-763ABFAAA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193" y="4306398"/>
              <a:ext cx="978019" cy="499873"/>
            </a:xfrm>
            <a:prstGeom prst="rect">
              <a:avLst/>
            </a:prstGeom>
          </p:spPr>
        </p:pic>
        <p:sp>
          <p:nvSpPr>
            <p:cNvPr id="20" name="Textfeld 55">
              <a:extLst>
                <a:ext uri="{FF2B5EF4-FFF2-40B4-BE49-F238E27FC236}">
                  <a16:creationId xmlns:a16="http://schemas.microsoft.com/office/drawing/2014/main" id="{E2F488C2-EC9F-E639-B690-2EB5343D8912}"/>
                </a:ext>
              </a:extLst>
            </p:cNvPr>
            <p:cNvSpPr txBox="1"/>
            <p:nvPr/>
          </p:nvSpPr>
          <p:spPr>
            <a:xfrm>
              <a:off x="2838267" y="4374968"/>
              <a:ext cx="11544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Biogas-</a:t>
              </a:r>
            </a:p>
            <a:p>
              <a:pPr algn="ctr"/>
              <a:r>
                <a:rPr lang="de-DE" sz="1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Aufbereitung</a:t>
              </a:r>
            </a:p>
          </p:txBody>
        </p:sp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BE2363-DC6F-13AF-B37A-E26119290B7F}"/>
              </a:ext>
            </a:extLst>
          </p:cNvPr>
          <p:cNvSpPr/>
          <p:nvPr/>
        </p:nvSpPr>
        <p:spPr bwMode="auto">
          <a:xfrm>
            <a:off x="3934593" y="4152118"/>
            <a:ext cx="1755789" cy="471836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84238"/>
            <a:r>
              <a:rPr lang="el-GR" sz="1400" dirty="0"/>
              <a:t>η</a:t>
            </a:r>
            <a:r>
              <a:rPr lang="de-DE" sz="1400" dirty="0"/>
              <a:t> ≥</a:t>
            </a:r>
            <a:r>
              <a:rPr lang="de-DE" sz="1400" b="1" dirty="0"/>
              <a:t> 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99,5%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6F3AAE-C8E3-B448-9925-217E5E4CAE42}"/>
              </a:ext>
            </a:extLst>
          </p:cNvPr>
          <p:cNvSpPr txBox="1"/>
          <p:nvPr/>
        </p:nvSpPr>
        <p:spPr>
          <a:xfrm>
            <a:off x="5792069" y="4205691"/>
            <a:ext cx="3087824" cy="338554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20 ct/</a:t>
            </a:r>
            <a:r>
              <a:rPr lang="de-DE" dirty="0" err="1"/>
              <a:t>kWh</a:t>
            </a:r>
            <a:r>
              <a:rPr lang="de-DE" baseline="-25000" dirty="0" err="1"/>
              <a:t>hs</a:t>
            </a:r>
            <a:r>
              <a:rPr lang="de-DE" baseline="-25000" dirty="0"/>
              <a:t> </a:t>
            </a:r>
            <a:r>
              <a:rPr lang="de-DE" dirty="0"/>
              <a:t>+ 0,7 ct/kWh </a:t>
            </a:r>
            <a:r>
              <a:rPr lang="de-DE" dirty="0" err="1"/>
              <a:t>vNK</a:t>
            </a:r>
            <a:endParaRPr lang="de-DE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73AA2E-454B-5797-F421-C70617F32276}"/>
              </a:ext>
            </a:extLst>
          </p:cNvPr>
          <p:cNvSpPr txBox="1"/>
          <p:nvPr/>
        </p:nvSpPr>
        <p:spPr>
          <a:xfrm>
            <a:off x="1672394" y="5488340"/>
            <a:ext cx="56552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Umrechnungsfaktor Strompreis -&gt; Biomethanpreis: 2,5x</a:t>
            </a:r>
          </a:p>
        </p:txBody>
      </p:sp>
      <p:sp>
        <p:nvSpPr>
          <p:cNvPr id="26" name="Fußzeilenplatzhalter 4">
            <a:extLst>
              <a:ext uri="{FF2B5EF4-FFF2-40B4-BE49-F238E27FC236}">
                <a16:creationId xmlns:a16="http://schemas.microsoft.com/office/drawing/2014/main" id="{80CAD09C-CA87-61E8-0F44-C0E3DCCC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5961" y="6264275"/>
            <a:ext cx="3390952" cy="215900"/>
          </a:xfrm>
        </p:spPr>
        <p:txBody>
          <a:bodyPr/>
          <a:lstStyle/>
          <a:p>
            <a:pPr marL="0" indent="0">
              <a:buNone/>
            </a:pPr>
            <a:r>
              <a:rPr lang="de-DE" sz="800" dirty="0"/>
              <a:t>12. Fachtagung Biogas</a:t>
            </a:r>
          </a:p>
        </p:txBody>
      </p:sp>
    </p:spTree>
    <p:extLst>
      <p:ext uri="{BB962C8B-B14F-4D97-AF65-F5344CB8AC3E}">
        <p14:creationId xmlns:p14="http://schemas.microsoft.com/office/powerpoint/2010/main" val="25990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/>
      <p:bldP spid="17" grpId="0" animBg="1"/>
      <p:bldP spid="22" grpId="0" animBg="1"/>
      <p:bldP spid="2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3662-6E59-982E-8A3C-B7FFDAD8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 &amp; Chancen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2DDD6E-DE3F-F74A-D04B-56643405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28. Sepember 2023 | HZI BioMethan | </a:t>
            </a:r>
            <a:r>
              <a:rPr lang="de-DE"/>
              <a:t>12. Fachtagung Biogas</a:t>
            </a:r>
            <a:r>
              <a:rPr lang="nb-NO"/>
              <a:t> Mücheln</a:t>
            </a:r>
            <a:endParaRPr lang="de-DE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078A273-7A92-E68C-4F16-512245D0145B}"/>
              </a:ext>
            </a:extLst>
          </p:cNvPr>
          <p:cNvSpPr/>
          <p:nvPr/>
        </p:nvSpPr>
        <p:spPr bwMode="auto">
          <a:xfrm>
            <a:off x="2926836" y="2439486"/>
            <a:ext cx="2836302" cy="160120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Biogas-Aufbereitung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D9111F3-6071-AB3F-F201-34CBC1153C66}"/>
              </a:ext>
            </a:extLst>
          </p:cNvPr>
          <p:cNvSpPr/>
          <p:nvPr/>
        </p:nvSpPr>
        <p:spPr bwMode="auto">
          <a:xfrm>
            <a:off x="1803913" y="1406471"/>
            <a:ext cx="2602560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Einspeisestation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D3E2375-0CFC-13E5-03BB-6157CD9C2C4F}"/>
              </a:ext>
            </a:extLst>
          </p:cNvPr>
          <p:cNvSpPr/>
          <p:nvPr/>
        </p:nvSpPr>
        <p:spPr bwMode="auto">
          <a:xfrm>
            <a:off x="394264" y="2412946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Mikrogasnetz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0FE4E813-CFC0-CA1D-4ACD-146CA198AE19}"/>
              </a:ext>
            </a:extLst>
          </p:cNvPr>
          <p:cNvSpPr/>
          <p:nvPr/>
        </p:nvSpPr>
        <p:spPr bwMode="auto">
          <a:xfrm>
            <a:off x="337606" y="3684151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Zertifizierung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8C58E73C-A988-A3DF-9687-6D1A2F50D457}"/>
              </a:ext>
            </a:extLst>
          </p:cNvPr>
          <p:cNvSpPr/>
          <p:nvPr/>
        </p:nvSpPr>
        <p:spPr bwMode="auto">
          <a:xfrm>
            <a:off x="1209898" y="4852770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CNG / LNG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1B77723-3164-AFE6-A3E4-8EFF660CD116}"/>
              </a:ext>
            </a:extLst>
          </p:cNvPr>
          <p:cNvSpPr/>
          <p:nvPr/>
        </p:nvSpPr>
        <p:spPr bwMode="auto">
          <a:xfrm>
            <a:off x="3685812" y="4194135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CO2-Verflüssigung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4B7BF36-09BA-B114-435D-313125BE9EC1}"/>
              </a:ext>
            </a:extLst>
          </p:cNvPr>
          <p:cNvSpPr/>
          <p:nvPr/>
        </p:nvSpPr>
        <p:spPr bwMode="auto">
          <a:xfrm>
            <a:off x="5066601" y="5212746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Neue Substrate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E275C9E-7552-0B4A-BE5F-5B5FCB173C70}"/>
              </a:ext>
            </a:extLst>
          </p:cNvPr>
          <p:cNvSpPr/>
          <p:nvPr/>
        </p:nvSpPr>
        <p:spPr bwMode="auto">
          <a:xfrm>
            <a:off x="6009968" y="3608105"/>
            <a:ext cx="277050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El. + </a:t>
            </a:r>
            <a:r>
              <a:rPr kumimoji="0" lang="de-DE" sz="1600" i="0" u="none" strike="noStrike" normalizeH="0" baseline="0" dirty="0" err="1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therm</a:t>
            </a: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. Selbstversorgung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38CEFB8C-7FCE-37C5-F4BE-D2453BC220DB}"/>
              </a:ext>
            </a:extLst>
          </p:cNvPr>
          <p:cNvSpPr/>
          <p:nvPr/>
        </p:nvSpPr>
        <p:spPr bwMode="auto">
          <a:xfrm>
            <a:off x="6164086" y="2373203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Neue Abnehmer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8492F27D-FBD1-DD83-62CB-1D1F97ECC9FD}"/>
              </a:ext>
            </a:extLst>
          </p:cNvPr>
          <p:cNvSpPr/>
          <p:nvPr/>
        </p:nvSpPr>
        <p:spPr bwMode="auto">
          <a:xfrm>
            <a:off x="4594652" y="1246689"/>
            <a:ext cx="2475914" cy="865163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8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rgbClr val="64A7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Neue Anlagentechnik</a:t>
            </a:r>
          </a:p>
        </p:txBody>
      </p:sp>
    </p:spTree>
    <p:extLst>
      <p:ext uri="{BB962C8B-B14F-4D97-AF65-F5344CB8AC3E}">
        <p14:creationId xmlns:p14="http://schemas.microsoft.com/office/powerpoint/2010/main" val="10412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Technologien</a:t>
            </a:r>
            <a:r>
              <a:rPr lang="en-US" dirty="0"/>
              <a:t> – Biogas </a:t>
            </a:r>
            <a:r>
              <a:rPr lang="en-US" dirty="0" err="1"/>
              <a:t>Aufbereitung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474302" y="1118390"/>
            <a:ext cx="4016375" cy="604838"/>
          </a:xfrm>
        </p:spPr>
        <p:txBody>
          <a:bodyPr anchor="b"/>
          <a:lstStyle/>
          <a:p>
            <a:pPr algn="ctr">
              <a:lnSpc>
                <a:spcPct val="100000"/>
              </a:lnSpc>
            </a:pPr>
            <a:endParaRPr lang="en-GB" sz="14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</a:rPr>
              <a:t>Die M-Series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 err="1">
                <a:solidFill>
                  <a:schemeClr val="tx1"/>
                </a:solidFill>
              </a:rPr>
              <a:t>Membranverfahren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>
          <a:xfrm>
            <a:off x="4510449" y="1118390"/>
            <a:ext cx="3977641" cy="60483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GB" sz="1400" dirty="0">
                <a:solidFill>
                  <a:schemeClr val="tx1"/>
                </a:solidFill>
              </a:rPr>
              <a:t>Die A-Series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 err="1">
                <a:solidFill>
                  <a:schemeClr val="tx1"/>
                </a:solidFill>
              </a:rPr>
              <a:t>Aminwäsche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Textplatzhalter 6"/>
          <p:cNvSpPr txBox="1">
            <a:spLocks/>
          </p:cNvSpPr>
          <p:nvPr/>
        </p:nvSpPr>
        <p:spPr bwMode="auto">
          <a:xfrm>
            <a:off x="487322" y="4738102"/>
            <a:ext cx="3919923" cy="140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884238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None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884238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defTabSz="884238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defTabSz="884238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defTabSz="884238" rtl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defTabSz="884238" rtl="0" eaLnBrk="1" fontAlgn="base" hangingPunct="1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defTabSz="884238" rtl="0" eaLnBrk="1" fontAlgn="base" hangingPunct="1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defTabSz="884238" rtl="0" eaLnBrk="1" fontAlgn="base" hangingPunct="1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defTabSz="884238" rtl="0" eaLnBrk="1" fontAlgn="base" hangingPunct="1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7462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de-DE" sz="1200" kern="0" dirty="0">
                <a:solidFill>
                  <a:schemeClr val="tx1"/>
                </a:solidFill>
              </a:rPr>
              <a:t>Elektrisch geführter Prozess</a:t>
            </a:r>
          </a:p>
          <a:p>
            <a:pPr marL="17462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de-DE" sz="1200" kern="0" dirty="0">
                <a:solidFill>
                  <a:schemeClr val="tx1"/>
                </a:solidFill>
              </a:rPr>
              <a:t>Standard-Anlagengrößen: von 200 bis 2.000 m3/h</a:t>
            </a:r>
          </a:p>
          <a:p>
            <a:pPr marL="174625" indent="-1746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endParaRPr lang="de-DE" sz="1200" kern="0" dirty="0">
              <a:solidFill>
                <a:schemeClr val="tx1"/>
              </a:solidFill>
            </a:endParaRPr>
          </a:p>
        </p:txBody>
      </p:sp>
      <p:sp>
        <p:nvSpPr>
          <p:cNvPr id="14" name="Textplatzhalter 9"/>
          <p:cNvSpPr txBox="1">
            <a:spLocks/>
          </p:cNvSpPr>
          <p:nvPr/>
        </p:nvSpPr>
        <p:spPr bwMode="auto">
          <a:xfrm>
            <a:off x="4510449" y="4713907"/>
            <a:ext cx="4031339" cy="152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174625" indent="-174625" defTabSz="884238" eaLnBrk="1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  <a:defRPr sz="1200" b="0" kern="0">
                <a:latin typeface="+mn-lt"/>
              </a:defRPr>
            </a:lvl1pPr>
            <a:lvl2pPr indent="0" defTabSz="884238" eaLnBrk="1" hangingPunct="1">
              <a:lnSpc>
                <a:spcPct val="80000"/>
              </a:lnSpc>
              <a:spcBef>
                <a:spcPts val="600"/>
              </a:spcBef>
              <a:buNone/>
              <a:defRPr sz="2000" b="1">
                <a:latin typeface="+mn-lt"/>
              </a:defRPr>
            </a:lvl2pPr>
            <a:lvl3pPr indent="0" defTabSz="884238" eaLnBrk="1" hangingPunct="1">
              <a:lnSpc>
                <a:spcPct val="80000"/>
              </a:lnSpc>
              <a:spcBef>
                <a:spcPts val="600"/>
              </a:spcBef>
              <a:buNone/>
              <a:defRPr sz="1800" b="1">
                <a:latin typeface="+mn-lt"/>
              </a:defRPr>
            </a:lvl3pPr>
            <a:lvl4pPr indent="0" defTabSz="884238" eaLnBrk="1" hangingPunct="1">
              <a:lnSpc>
                <a:spcPct val="80000"/>
              </a:lnSpc>
              <a:spcBef>
                <a:spcPts val="600"/>
              </a:spcBef>
              <a:buNone/>
              <a:defRPr b="1">
                <a:latin typeface="+mn-lt"/>
              </a:defRPr>
            </a:lvl4pPr>
            <a:lvl5pPr indent="0" defTabSz="884238" eaLnBrk="1" hangingPunct="1">
              <a:lnSpc>
                <a:spcPct val="80000"/>
              </a:lnSpc>
              <a:spcBef>
                <a:spcPts val="600"/>
              </a:spcBef>
              <a:buNone/>
              <a:defRPr b="1">
                <a:latin typeface="+mn-lt"/>
              </a:defRPr>
            </a:lvl5pPr>
            <a:lvl6pPr indent="0" defTabSz="884238"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None/>
              <a:defRPr b="1">
                <a:latin typeface="+mn-lt"/>
              </a:defRPr>
            </a:lvl6pPr>
            <a:lvl7pPr indent="0" defTabSz="884238"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None/>
              <a:defRPr b="1">
                <a:latin typeface="+mn-lt"/>
              </a:defRPr>
            </a:lvl7pPr>
            <a:lvl8pPr indent="0" defTabSz="884238"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None/>
              <a:defRPr b="1">
                <a:latin typeface="+mn-lt"/>
              </a:defRPr>
            </a:lvl8pPr>
            <a:lvl9pPr indent="0" defTabSz="884238" fontAlgn="base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None/>
              <a:defRPr b="1">
                <a:latin typeface="+mn-lt"/>
              </a:defRPr>
            </a:lvl9pPr>
          </a:lstStyle>
          <a:p>
            <a:r>
              <a:rPr lang="de-DE" dirty="0"/>
              <a:t>Wärmegeführtes Verfahren</a:t>
            </a:r>
          </a:p>
          <a:p>
            <a:r>
              <a:rPr lang="de-DE" dirty="0"/>
              <a:t>Standard-Anlagengrößen: von 300 bis 2.500 m3/h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110C38-33FE-4620-BFD5-D554B628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</p:spPr>
        <p:txBody>
          <a:bodyPr/>
          <a:lstStyle/>
          <a:p>
            <a:r>
              <a:rPr lang="nb-NO"/>
              <a:t>14. Januar 2022 | HZI Renewable Gas </a:t>
            </a:r>
            <a:endParaRPr lang="de-DE"/>
          </a:p>
        </p:txBody>
      </p:sp>
      <p:pic>
        <p:nvPicPr>
          <p:cNvPr id="8196" name="Picture 4" descr="northjutland-1920×1080-1">
            <a:extLst>
              <a:ext uri="{FF2B5EF4-FFF2-40B4-BE49-F238E27FC236}">
                <a16:creationId xmlns:a16="http://schemas.microsoft.com/office/drawing/2014/main" id="{EE4AC4EE-4677-419B-A0AF-07A5B3CA7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51125" y="1829773"/>
            <a:ext cx="3956120" cy="282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51614C25-CEF5-468F-B3BF-D380CE675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0000" y="1835453"/>
            <a:ext cx="4031339" cy="281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17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" y="1663836"/>
            <a:ext cx="9001125" cy="44574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HZI BioMethan-Technologien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104690"/>
            <a:ext cx="4014000" cy="612000"/>
          </a:xfrm>
        </p:spPr>
        <p:txBody>
          <a:bodyPr/>
          <a:lstStyle/>
          <a:p>
            <a:r>
              <a:rPr lang="de-DE" dirty="0"/>
              <a:t>Aminwäsche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</p:spPr>
        <p:txBody>
          <a:bodyPr/>
          <a:lstStyle/>
          <a:p>
            <a:pPr>
              <a:defRPr/>
            </a:pPr>
            <a:r>
              <a:rPr lang="de-DE"/>
              <a:t>Unternehmenspräsentation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9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" y="1783676"/>
            <a:ext cx="9001125" cy="43336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HZI BioMethan-Technologien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104690"/>
            <a:ext cx="4014000" cy="612000"/>
          </a:xfrm>
        </p:spPr>
        <p:txBody>
          <a:bodyPr/>
          <a:lstStyle/>
          <a:p>
            <a:r>
              <a:rPr lang="de-DE" dirty="0"/>
              <a:t>Membrantechnik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68300" y="6303963"/>
            <a:ext cx="7953375" cy="155575"/>
          </a:xfrm>
        </p:spPr>
        <p:txBody>
          <a:bodyPr/>
          <a:lstStyle/>
          <a:p>
            <a:pPr>
              <a:defRPr/>
            </a:pPr>
            <a:r>
              <a:rPr lang="de-DE"/>
              <a:t>Unternehmenspräsentation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51948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Hitachi Zosen INOVA">
      <a:dk1>
        <a:srgbClr val="000000"/>
      </a:dk1>
      <a:lt1>
        <a:srgbClr val="FFFFFF"/>
      </a:lt1>
      <a:dk2>
        <a:srgbClr val="043882"/>
      </a:dk2>
      <a:lt2>
        <a:srgbClr val="E1E1E1"/>
      </a:lt2>
      <a:accent1>
        <a:srgbClr val="043882"/>
      </a:accent1>
      <a:accent2>
        <a:srgbClr val="8FD400"/>
      </a:accent2>
      <a:accent3>
        <a:srgbClr val="E1E1E1"/>
      </a:accent3>
      <a:accent4>
        <a:srgbClr val="BEBEBE"/>
      </a:accent4>
      <a:accent5>
        <a:srgbClr val="8C8C8C"/>
      </a:accent5>
      <a:accent6>
        <a:srgbClr val="0080BA"/>
      </a:accent6>
      <a:hlink>
        <a:srgbClr val="8ABBDA"/>
      </a:hlink>
      <a:folHlink>
        <a:srgbClr val="C5E86C"/>
      </a:folHlink>
    </a:clrScheme>
    <a:fontScheme name="Hitachi Zos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84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84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custClrLst>
    <a:custClr name="Custom Color 1">
      <a:srgbClr val="8ABBDA"/>
    </a:custClr>
    <a:custClr name="Custom Color 2">
      <a:srgbClr val="C5E86C"/>
    </a:custClr>
    <a:custClr name="Custom Color 3">
      <a:srgbClr val="64A70B"/>
    </a:custClr>
  </a:custClr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49FFD31DB043875A192B8B525683" ma:contentTypeVersion="11" ma:contentTypeDescription="Create a new document." ma:contentTypeScope="" ma:versionID="dd1373c9af019c9464aebc345d35a526">
  <xsd:schema xmlns:xsd="http://www.w3.org/2001/XMLSchema" xmlns:xs="http://www.w3.org/2001/XMLSchema" xmlns:p="http://schemas.microsoft.com/office/2006/metadata/properties" xmlns:ns3="3b07c492-f16e-4a58-b7ab-9b546422c598" xmlns:ns4="5b0a7681-b8fd-4aa0-a87e-d5c79a869a0b" targetNamespace="http://schemas.microsoft.com/office/2006/metadata/properties" ma:root="true" ma:fieldsID="85359ce2d3183c706297d42a0984298f" ns3:_="" ns4:_="">
    <xsd:import namespace="3b07c492-f16e-4a58-b7ab-9b546422c598"/>
    <xsd:import namespace="5b0a7681-b8fd-4aa0-a87e-d5c79a869a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7c492-f16e-4a58-b7ab-9b546422c5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a7681-b8fd-4aa0-a87e-d5c79a869a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B7C297-9FE0-424B-9312-B192BEE6BF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F70426-F4E2-44B2-BFD6-6B61D3328D7E}">
  <ds:schemaRefs>
    <ds:schemaRef ds:uri="http://purl.org/dc/dcmitype/"/>
    <ds:schemaRef ds:uri="3b07c492-f16e-4a58-b7ab-9b546422c598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b0a7681-b8fd-4aa0-a87e-d5c79a869a0b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74213E-D76B-48E3-86D4-498A019DC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7c492-f16e-4a58-b7ab-9b546422c598"/>
    <ds:schemaRef ds:uri="5b0a7681-b8fd-4aa0-a87e-d5c79a869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585</Words>
  <Application>Microsoft Office PowerPoint</Application>
  <PresentationFormat>Custom</PresentationFormat>
  <Paragraphs>170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Verdana</vt:lpstr>
      <vt:lpstr>Blank</vt:lpstr>
      <vt:lpstr>PowerPoint Presentation</vt:lpstr>
      <vt:lpstr>Ausgangslage</vt:lpstr>
      <vt:lpstr>THG-Quote in Deutschland</vt:lpstr>
      <vt:lpstr>Berechnungsgrundlage Emissionen</vt:lpstr>
      <vt:lpstr>Vergleich Verwertungswege</vt:lpstr>
      <vt:lpstr>Herausforderungen &amp; Chancen</vt:lpstr>
      <vt:lpstr>Unsere Technologien – Biogas Aufbereitung</vt:lpstr>
      <vt:lpstr>HZI BioMethan-Technologien</vt:lpstr>
      <vt:lpstr>HZI BioMethan-Technologien</vt:lpstr>
      <vt:lpstr>Vergleich A- und M-Series</vt:lpstr>
      <vt:lpstr>HZI BioMethan-Produktionsstätte</vt:lpstr>
      <vt:lpstr>Unsere Zukunftsvision «Environmental Circle»</vt:lpstr>
      <vt:lpstr>Deutschlandweit für Sie da</vt:lpstr>
    </vt:vector>
  </TitlesOfParts>
  <Company>Hitachi Zosen Inova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the presentation, in blue, Arial 23pt</dc:title>
  <dc:creator>Fenner, Bernard</dc:creator>
  <cp:lastModifiedBy>Martens, Thees</cp:lastModifiedBy>
  <cp:revision>676</cp:revision>
  <cp:lastPrinted>2020-07-01T12:11:03Z</cp:lastPrinted>
  <dcterms:created xsi:type="dcterms:W3CDTF">2015-02-02T16:21:50Z</dcterms:created>
  <dcterms:modified xsi:type="dcterms:W3CDTF">2023-09-28T06:09:50Z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0x010100DDBE49FFD31DB043875A192B8B525683</vt:lpwstr>
  </property>
  <property fmtid="{D5CDD505-2E9C-101B-9397-08002B2CF9AE}" pid="3" name="MSIP_Label_7a8add4a-52ba-446e-adca-9552cc6d63d1_Enabled">
    <vt:lpwstr>true</vt:lpwstr>
  </property>
  <property fmtid="{D5CDD505-2E9C-101B-9397-08002B2CF9AE}" pid="4" name="MSIP_Label_7a8add4a-52ba-446e-adca-9552cc6d63d1_SetDate">
    <vt:lpwstr>2023-09-06T07:32:44Z</vt:lpwstr>
  </property>
  <property fmtid="{D5CDD505-2E9C-101B-9397-08002B2CF9AE}" pid="5" name="MSIP_Label_7a8add4a-52ba-446e-adca-9552cc6d63d1_Method">
    <vt:lpwstr>Standard</vt:lpwstr>
  </property>
  <property fmtid="{D5CDD505-2E9C-101B-9397-08002B2CF9AE}" pid="6" name="MSIP_Label_7a8add4a-52ba-446e-adca-9552cc6d63d1_Name">
    <vt:lpwstr>Restricted</vt:lpwstr>
  </property>
  <property fmtid="{D5CDD505-2E9C-101B-9397-08002B2CF9AE}" pid="7" name="MSIP_Label_7a8add4a-52ba-446e-adca-9552cc6d63d1_SiteId">
    <vt:lpwstr>34c07ccb-0a1e-496e-a316-3284040bb923</vt:lpwstr>
  </property>
  <property fmtid="{D5CDD505-2E9C-101B-9397-08002B2CF9AE}" pid="8" name="MSIP_Label_7a8add4a-52ba-446e-adca-9552cc6d63d1_ActionId">
    <vt:lpwstr>1f55fe87-50f4-4da0-a1e7-a9056d6ec090</vt:lpwstr>
  </property>
  <property fmtid="{D5CDD505-2E9C-101B-9397-08002B2CF9AE}" pid="9" name="MSIP_Label_7a8add4a-52ba-446e-adca-9552cc6d63d1_ContentBits">
    <vt:lpwstr>0</vt:lpwstr>
  </property>
</Properties>
</file>