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1"/>
  </p:sldMasterIdLst>
  <p:notesMasterIdLst>
    <p:notesMasterId r:id="rId19"/>
  </p:notesMasterIdLst>
  <p:sldIdLst>
    <p:sldId id="348" r:id="rId2"/>
    <p:sldId id="344" r:id="rId3"/>
    <p:sldId id="352" r:id="rId4"/>
    <p:sldId id="356" r:id="rId5"/>
    <p:sldId id="359" r:id="rId6"/>
    <p:sldId id="355" r:id="rId7"/>
    <p:sldId id="269" r:id="rId8"/>
    <p:sldId id="267" r:id="rId9"/>
    <p:sldId id="357" r:id="rId10"/>
    <p:sldId id="363" r:id="rId11"/>
    <p:sldId id="360" r:id="rId12"/>
    <p:sldId id="362" r:id="rId13"/>
    <p:sldId id="365" r:id="rId14"/>
    <p:sldId id="350" r:id="rId15"/>
    <p:sldId id="364" r:id="rId16"/>
    <p:sldId id="361" r:id="rId17"/>
    <p:sldId id="347" r:id="rId18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58A70-7175-45F2-B1BB-13983D766C66}" type="datetimeFigureOut">
              <a:rPr lang="de-DE" smtClean="0"/>
              <a:t>27.09.2023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A3391-EF71-441B-AAB1-947660B9133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2256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A3391-EF71-441B-AAB1-947660B91332}" type="slidenum">
              <a:rPr lang="de-DE" smtClean="0"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0420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D1C32-2248-43E7-A413-5A54C1EA4F54}" type="datetime1">
              <a:rPr lang="de-DE" smtClean="0"/>
              <a:t>27.09.2023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Präsentation-zur-Biomethanproduktion-28-09-2023-in-Mücheln-Thomas-Balling-mu</a:t>
            </a:r>
            <a:endParaRPr lang="de-DE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5ACC1F5-EEED-44AC-9526-5F459D3C028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1590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20975-22E1-40F4-862D-B89A02B4D0DD}" type="datetime1">
              <a:rPr lang="de-DE" smtClean="0"/>
              <a:t>27.09.2023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Präsentation-zur-Biomethanproduktion-28-09-2023-in-Mücheln-Thomas-Balling-mu</a:t>
            </a:r>
            <a:endParaRPr lang="de-DE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5ACC1F5-EEED-44AC-9526-5F459D3C028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699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08EA-5F44-4802-BD97-A9EE00FE1003}" type="datetime1">
              <a:rPr lang="de-DE" smtClean="0"/>
              <a:t>27.09.2023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Präsentation-zur-Biomethanproduktion-28-09-2023-in-Mücheln-Thomas-Balling-mu</a:t>
            </a:r>
            <a:endParaRPr lang="de-DE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5ACC1F5-EEED-44AC-9526-5F459D3C028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1204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C7ABD-0AB3-4306-B9A1-6D18B0386787}" type="datetime1">
              <a:rPr lang="de-DE" smtClean="0"/>
              <a:t>27.09.2023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Präsentation-zur-Biomethanproduktion-28-09-2023-in-Mücheln-Thomas-Balling-mu</a:t>
            </a:r>
            <a:endParaRPr lang="de-DE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ACC1F5-EEED-44AC-9526-5F459D3C028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4032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19281-F300-4833-A4FD-FF51BAFC63BA}" type="datetime1">
              <a:rPr lang="de-DE" smtClean="0"/>
              <a:t>27.09.2023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Präsentation-zur-Biomethanproduktion-28-09-2023-in-Mücheln-Thomas-Balling-mu</a:t>
            </a:r>
            <a:endParaRPr lang="de-DE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ACC1F5-EEED-44AC-9526-5F459D3C028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2316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38B27-AC9A-4C93-9896-4EE7E437CBE6}" type="datetime1">
              <a:rPr lang="de-DE" smtClean="0"/>
              <a:t>27.09.2023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Präsentation-zur-Biomethanproduktion-28-09-2023-in-Mücheln-Thomas-Balling-mu</a:t>
            </a:r>
            <a:endParaRPr lang="de-DE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ACC1F5-EEED-44AC-9526-5F459D3C028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0971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512D-B195-4996-A998-26988868ED86}" type="datetime1">
              <a:rPr lang="de-DE" smtClean="0"/>
              <a:t>27.09.2023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Präsentation-zur-Biomethanproduktion-28-09-2023-in-Mücheln-Thomas-Balling-mu</a:t>
            </a:r>
            <a:endParaRPr lang="de-DE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C1F5-EEED-44AC-9526-5F459D3C028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4138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8DC3-5CC3-44ED-9BF6-06C30A51E297}" type="datetime1">
              <a:rPr lang="de-DE" smtClean="0"/>
              <a:t>27.09.2023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Präsentation-zur-Biomethanproduktion-28-09-2023-in-Mücheln-Thomas-Balling-mu</a:t>
            </a:r>
            <a:endParaRPr lang="de-DE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C1F5-EEED-44AC-9526-5F459D3C028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3448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1032-4A6A-4F8A-BE5A-11F03AA106F5}" type="datetime1">
              <a:rPr lang="de-DE" smtClean="0"/>
              <a:t>27.09.2023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Präsentation-zur-Biomethanproduktion-28-09-2023-in-Mücheln-Thomas-Balling-mu</a:t>
            </a:r>
            <a:endParaRPr lang="de-DE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C1F5-EEED-44AC-9526-5F459D3C028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0523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989F-F664-450E-91BC-C89E226C9F91}" type="datetime1">
              <a:rPr lang="de-DE" smtClean="0"/>
              <a:t>27.09.2023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Präsentation-zur-Biomethanproduktion-28-09-2023-in-Mücheln-Thomas-Balling-mu</a:t>
            </a:r>
            <a:endParaRPr lang="de-DE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5ACC1F5-EEED-44AC-9526-5F459D3C028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433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457A-A9D1-40E2-AF6F-F425F8A8208E}" type="datetime1">
              <a:rPr lang="de-DE" smtClean="0"/>
              <a:t>27.09.2023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Präsentation-zur-Biomethanproduktion-28-09-2023-in-Mücheln-Thomas-Balling-mu</a:t>
            </a:r>
            <a:endParaRPr lang="de-DE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5ACC1F5-EEED-44AC-9526-5F459D3C028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5105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ECE7-A4E6-42B0-819F-28876B2CDD5B}" type="datetime1">
              <a:rPr lang="de-DE" smtClean="0"/>
              <a:t>27.09.2023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Präsentation-zur-Biomethanproduktion-28-09-2023-in-Mücheln-Thomas-Balling-mu</a:t>
            </a:r>
            <a:endParaRPr lang="de-DE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5ACC1F5-EEED-44AC-9526-5F459D3C028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6805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B4B0-9713-4955-905F-7459CDC1E9F8}" type="datetime1">
              <a:rPr lang="de-DE" smtClean="0"/>
              <a:t>27.09.2023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Präsentation-zur-Biomethanproduktion-28-09-2023-in-Mücheln-Thomas-Balling-mu</a:t>
            </a:r>
            <a:endParaRPr lang="de-DE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C1F5-EEED-44AC-9526-5F459D3C028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0129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90402-291C-4F2B-9F23-E2B87C0E5642}" type="datetime1">
              <a:rPr lang="de-DE" smtClean="0"/>
              <a:t>27.09.2023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Präsentation-zur-Biomethanproduktion-28-09-2023-in-Mücheln-Thomas-Balling-mu</a:t>
            </a:r>
            <a:endParaRPr lang="de-DE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C1F5-EEED-44AC-9526-5F459D3C028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0248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59121-0DE5-4B56-8CEA-45E3BB6CEEC9}" type="datetime1">
              <a:rPr lang="de-DE" smtClean="0"/>
              <a:t>27.09.2023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Präsentation-zur-Biomethanproduktion-28-09-2023-in-Mücheln-Thomas-Balling-mu</a:t>
            </a:r>
            <a:endParaRPr lang="de-DE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C1F5-EEED-44AC-9526-5F459D3C028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5923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E4593-4DB5-4857-9AF7-756AB4431126}" type="datetime1">
              <a:rPr lang="de-DE" smtClean="0"/>
              <a:t>27.09.2023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Präsentation-zur-Biomethanproduktion-28-09-2023-in-Mücheln-Thomas-Balling-mu</a:t>
            </a:r>
            <a:endParaRPr lang="de-DE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ACC1F5-EEED-44AC-9526-5F459D3C028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062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25450-4170-4904-AE8D-EB441A25DB04}" type="datetime1">
              <a:rPr lang="de-DE" smtClean="0"/>
              <a:t>27.09.2023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Präsentation-zur-Biomethanproduktion-28-09-2023-in-Mücheln-Thomas-Balling-mu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5ACC1F5-EEED-44AC-9526-5F459D3C028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763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541FE2-2D30-6DE5-E235-650A8E9B9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807" y="553674"/>
            <a:ext cx="9222806" cy="2466364"/>
          </a:xfr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de-DE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100" dirty="0">
                <a:latin typeface="Arial" panose="020B0604020202020204" pitchFamily="34" charset="0"/>
                <a:cs typeface="Arial" panose="020B0604020202020204" pitchFamily="34" charset="0"/>
              </a:rPr>
              <a:t>Präsentation zur Biomethanproduktion mit verschiedenen Inputstoffen und unterschiedlichen Verwertungsmöglichkeiten am Beispiel der Anlagen der GraNottGas GmbH</a:t>
            </a:r>
            <a:br>
              <a:rPr lang="de-DE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BC15842-4841-E27D-134E-E7A358C40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dirty="0"/>
              <a:t>Präsentation-zur-Biomethanproduktion-28-09-2023-in-Mücheln-Thomas-Balling-mu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1241E5-F822-1DB8-3091-240063DED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C1F5-EEED-44AC-9526-5F459D3C0286}" type="slidenum">
              <a:rPr lang="de-DE" smtClean="0"/>
              <a:t>1</a:t>
            </a:fld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102A1B6-DD04-5DAF-6818-0E19AD050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579" y="3144345"/>
            <a:ext cx="10024844" cy="2466363"/>
          </a:xfrm>
        </p:spPr>
        <p:txBody>
          <a:bodyPr>
            <a:normAutofit fontScale="92500"/>
          </a:bodyPr>
          <a:lstStyle/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1371600" lvl="3" indent="0">
              <a:buNone/>
            </a:pPr>
            <a:r>
              <a:rPr lang="de-DE" sz="6500" b="1" i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Transformation  Biogas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17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DD2210-FAA9-A6CB-0D96-6B027E5C4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1530" y="480292"/>
            <a:ext cx="8330268" cy="672615"/>
          </a:xfr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dirty="0"/>
              <a:t>							</a:t>
            </a:r>
            <a:r>
              <a:rPr lang="de-DE" b="1" i="1" dirty="0">
                <a:solidFill>
                  <a:schemeClr val="accent1">
                    <a:lumMod val="75000"/>
                  </a:schemeClr>
                </a:solidFill>
              </a:rPr>
              <a:t>Kraftstoff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F097E9-4650-0521-5D70-75828E7E1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782618"/>
            <a:ext cx="8915400" cy="4128604"/>
          </a:xfrm>
        </p:spPr>
        <p:txBody>
          <a:bodyPr/>
          <a:lstStyle/>
          <a:p>
            <a:r>
              <a:rPr lang="de-DE" sz="2000" dirty="0"/>
              <a:t>Wichtig für Biogas, weil neue, zusätzliche Wertschöpfungskette.</a:t>
            </a:r>
          </a:p>
          <a:p>
            <a:r>
              <a:rPr lang="de-DE" sz="2000" dirty="0"/>
              <a:t>Bürokratie ist gewaltig, aber händelbar.</a:t>
            </a:r>
          </a:p>
          <a:p>
            <a:r>
              <a:rPr lang="de-DE" sz="2000" dirty="0"/>
              <a:t>Diese am besten auslagern </a:t>
            </a:r>
            <a:r>
              <a:rPr lang="de-DE" sz="2000" u="sng" dirty="0"/>
              <a:t>und</a:t>
            </a:r>
            <a:r>
              <a:rPr lang="de-DE" sz="2000" dirty="0"/>
              <a:t> eigene Fachkraft dazu.</a:t>
            </a:r>
          </a:p>
          <a:p>
            <a:r>
              <a:rPr lang="de-DE" sz="2000" dirty="0"/>
              <a:t>Wirtschaftlichkeit extrem schwankend, aber aktuell besser als Vorortverstromung.</a:t>
            </a:r>
          </a:p>
          <a:p>
            <a:r>
              <a:rPr lang="de-DE" sz="2000" dirty="0"/>
              <a:t>Gerade in Bezug auf Nabisy ist die Kraftstoffproduktion sehr interessant.</a:t>
            </a:r>
          </a:p>
          <a:p>
            <a:r>
              <a:rPr lang="de-DE" sz="2000" b="1" dirty="0"/>
              <a:t>Biogasanlagen, die Kraftstoff machen, werden professioneller!!!</a:t>
            </a:r>
          </a:p>
          <a:p>
            <a:r>
              <a:rPr lang="de-DE" sz="2400" b="1" i="1" u="sng" dirty="0">
                <a:solidFill>
                  <a:schemeClr val="accent1">
                    <a:lumMod val="75000"/>
                  </a:schemeClr>
                </a:solidFill>
              </a:rPr>
              <a:t>GAAAANZ WICHTIG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F1289C1-C16D-69BE-8EE8-02BB8DCFD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Präsentation-zur-Biomethanproduktion-28-09-2023-in-Mücheln-Thomas-Balling-mu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CCF669A-F678-EA66-7656-FBF8F5F5C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C1F5-EEED-44AC-9526-5F459D3C0286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539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48250" y="787782"/>
            <a:ext cx="8687606" cy="613179"/>
          </a:xfr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de-DE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Einsatzstoffe der GNG in 2012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58473" y="1847273"/>
            <a:ext cx="8946138" cy="4063949"/>
          </a:xfrm>
        </p:spPr>
        <p:txBody>
          <a:bodyPr>
            <a:normAutofit/>
          </a:bodyPr>
          <a:lstStyle/>
          <a:p>
            <a:endParaRPr lang="de-DE" dirty="0"/>
          </a:p>
          <a:p>
            <a:endParaRPr lang="de-DE" sz="2400" b="1" dirty="0"/>
          </a:p>
          <a:p>
            <a:r>
              <a:rPr lang="de-DE" sz="2400" b="1" dirty="0"/>
              <a:t>Maissilage									  80 %</a:t>
            </a:r>
          </a:p>
          <a:p>
            <a:pPr marL="0" indent="0">
              <a:buNone/>
            </a:pPr>
            <a:r>
              <a:rPr lang="de-DE" sz="2400" b="1" dirty="0"/>
              <a:t>						</a:t>
            </a:r>
          </a:p>
          <a:p>
            <a:r>
              <a:rPr lang="de-DE" sz="2400" b="1" dirty="0"/>
              <a:t>GPS											  20 %</a:t>
            </a:r>
          </a:p>
          <a:p>
            <a:endParaRPr lang="de-DE" sz="2000" dirty="0"/>
          </a:p>
          <a:p>
            <a:pPr marL="0" indent="0">
              <a:buNone/>
            </a:pPr>
            <a:r>
              <a:rPr lang="de-DE" sz="2000" dirty="0"/>
              <a:t>					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530812" y="6135808"/>
            <a:ext cx="5678400" cy="365125"/>
          </a:xfrm>
        </p:spPr>
        <p:txBody>
          <a:bodyPr/>
          <a:lstStyle/>
          <a:p>
            <a:r>
              <a:rPr lang="de-DE"/>
              <a:t>Präsentation-zur-Biomethanproduktion-28-09-2023-in-Mücheln-Thomas-Balling-mu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C1F5-EEED-44AC-9526-5F459D3C0286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7088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04969" y="787782"/>
            <a:ext cx="8472882" cy="588012"/>
          </a:xfr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de-DE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Einsatzstoffe am Beispiel der GNG in 2022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92694" y="1940767"/>
            <a:ext cx="9311917" cy="3970455"/>
          </a:xfrm>
        </p:spPr>
        <p:txBody>
          <a:bodyPr>
            <a:normAutofit/>
          </a:bodyPr>
          <a:lstStyle/>
          <a:p>
            <a:r>
              <a:rPr lang="de-DE" dirty="0"/>
              <a:t>Maissilage									37 %						</a:t>
            </a:r>
          </a:p>
          <a:p>
            <a:r>
              <a:rPr lang="de-DE" dirty="0"/>
              <a:t>GPS											11 %</a:t>
            </a:r>
          </a:p>
          <a:p>
            <a:r>
              <a:rPr lang="de-DE" dirty="0">
                <a:solidFill>
                  <a:srgbClr val="00B050"/>
                </a:solidFill>
              </a:rPr>
              <a:t>Rindermist, Schafsmist, Pferdemist				10 %</a:t>
            </a:r>
          </a:p>
          <a:p>
            <a:r>
              <a:rPr lang="de-DE" dirty="0">
                <a:solidFill>
                  <a:srgbClr val="00B050"/>
                </a:solidFill>
              </a:rPr>
              <a:t>Schweinegülle, Rindergülle					19 %</a:t>
            </a:r>
          </a:p>
          <a:p>
            <a:r>
              <a:rPr lang="de-DE" dirty="0">
                <a:solidFill>
                  <a:srgbClr val="00B050"/>
                </a:solidFill>
              </a:rPr>
              <a:t>HTK											12 %</a:t>
            </a:r>
          </a:p>
          <a:p>
            <a:r>
              <a:rPr lang="de-DE" dirty="0">
                <a:solidFill>
                  <a:srgbClr val="00B050"/>
                </a:solidFill>
              </a:rPr>
              <a:t>Stroh											  5 %</a:t>
            </a:r>
          </a:p>
          <a:p>
            <a:r>
              <a:rPr lang="de-DE" dirty="0">
                <a:solidFill>
                  <a:srgbClr val="00B050"/>
                </a:solidFill>
              </a:rPr>
              <a:t>Hähnchenmist								  2 %						</a:t>
            </a:r>
          </a:p>
          <a:p>
            <a:r>
              <a:rPr lang="de-DE" dirty="0">
                <a:solidFill>
                  <a:srgbClr val="00B050"/>
                </a:solidFill>
              </a:rPr>
              <a:t>Kleegras										  2 %</a:t>
            </a:r>
          </a:p>
          <a:p>
            <a:r>
              <a:rPr lang="de-DE" dirty="0" err="1">
                <a:solidFill>
                  <a:srgbClr val="00B050"/>
                </a:solidFill>
              </a:rPr>
              <a:t>Landw</a:t>
            </a:r>
            <a:r>
              <a:rPr lang="de-DE" dirty="0">
                <a:solidFill>
                  <a:srgbClr val="00B050"/>
                </a:solidFill>
              </a:rPr>
              <a:t>. Nebenprodukte ( Kartoffel, Getreide )	  2 %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530812" y="6135808"/>
            <a:ext cx="5678400" cy="365125"/>
          </a:xfrm>
        </p:spPr>
        <p:txBody>
          <a:bodyPr/>
          <a:lstStyle/>
          <a:p>
            <a:r>
              <a:rPr lang="de-DE" dirty="0"/>
              <a:t>Präsentation-zur-Biomethanproduktion-28-09-2023-in-Mücheln-Thomas-Balling-mu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C1F5-EEED-44AC-9526-5F459D3C0286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599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EF56A4-111F-F4EC-7591-19C8EE3D2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59406"/>
          </a:xfr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de-DE" i="1" dirty="0">
                <a:solidFill>
                  <a:schemeClr val="accent1">
                    <a:lumMod val="75000"/>
                  </a:schemeClr>
                </a:solidFill>
              </a:rPr>
              <a:t>        Stroh ( die Fakten 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19629E-F901-A7AE-A1B3-4CBC31DA3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791855"/>
            <a:ext cx="8915400" cy="4119367"/>
          </a:xfrm>
        </p:spPr>
        <p:txBody>
          <a:bodyPr>
            <a:noAutofit/>
          </a:bodyPr>
          <a:lstStyle/>
          <a:p>
            <a:r>
              <a:rPr lang="de-DE" sz="2400" dirty="0"/>
              <a:t>1 to Stroh kostet frei Fermenter 45,-- €</a:t>
            </a:r>
          </a:p>
          <a:p>
            <a:r>
              <a:rPr lang="de-DE" sz="2400" dirty="0"/>
              <a:t>1 to Stroh ersetzt 1,5 bis 2 to Mais.</a:t>
            </a:r>
          </a:p>
          <a:p>
            <a:r>
              <a:rPr lang="de-DE" sz="2400" dirty="0"/>
              <a:t>Humusproduktion auf dem Feld leidet nicht, weil der Gärrest zurück kommt.</a:t>
            </a:r>
          </a:p>
          <a:p>
            <a:r>
              <a:rPr lang="de-DE" sz="2400" dirty="0"/>
              <a:t>10 % Stroh verkraftet jede BGA.</a:t>
            </a:r>
          </a:p>
          <a:p>
            <a:r>
              <a:rPr lang="de-DE" sz="2400" dirty="0"/>
              <a:t>Stroh bringt bei der Stromvermarktung und bei der Gasvermarktung mehr Geld.</a:t>
            </a:r>
          </a:p>
          <a:p>
            <a:r>
              <a:rPr lang="de-DE" sz="2400" b="1" dirty="0"/>
              <a:t>Wahnsinniger Imagegewinn für die Branche.</a:t>
            </a:r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5232654-F25E-EC4B-A64C-EB21E0FFA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Präsentation-zur-Biomethanproduktion-28-09-2023-in-Mücheln-Thomas-Balling-mu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9804CB0-41DF-3AA6-C3D4-34E1B8CCD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C1F5-EEED-44AC-9526-5F459D3C0286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131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55636" y="595618"/>
            <a:ext cx="7824217" cy="645953"/>
          </a:xfr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de-DE" sz="3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Herausforderungen bei Stroh / Mist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2827" y="1803632"/>
            <a:ext cx="6350466" cy="4458749"/>
          </a:xfrm>
        </p:spPr>
        <p:txBody>
          <a:bodyPr>
            <a:normAutofit lnSpcReduction="10000"/>
          </a:bodyPr>
          <a:lstStyle/>
          <a:p>
            <a:pPr>
              <a:spcAft>
                <a:spcPts val="1800"/>
              </a:spcAft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Rührwerkstechnik</a:t>
            </a:r>
          </a:p>
          <a:p>
            <a:pPr>
              <a:spcAft>
                <a:spcPts val="1800"/>
              </a:spcAft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Einbringtechnik</a:t>
            </a:r>
          </a:p>
          <a:p>
            <a:pPr>
              <a:spcAft>
                <a:spcPts val="1800"/>
              </a:spcAft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Separation !!!</a:t>
            </a:r>
          </a:p>
          <a:p>
            <a:pPr>
              <a:spcAft>
                <a:spcPts val="1800"/>
              </a:spcAft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Personal</a:t>
            </a:r>
          </a:p>
          <a:p>
            <a:pPr>
              <a:spcAft>
                <a:spcPts val="1800"/>
              </a:spcAft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Dokumentation</a:t>
            </a:r>
          </a:p>
          <a:p>
            <a:pPr>
              <a:spcAft>
                <a:spcPts val="1800"/>
              </a:spcAft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Genehmigung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de-DE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 muss Biogas neu denken!!!</a:t>
            </a:r>
          </a:p>
          <a:p>
            <a:pPr>
              <a:spcAft>
                <a:spcPts val="1800"/>
              </a:spcAft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1800"/>
              </a:spcAft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800"/>
              </a:spcAft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530812" y="6135808"/>
            <a:ext cx="5678400" cy="365125"/>
          </a:xfrm>
        </p:spPr>
        <p:txBody>
          <a:bodyPr/>
          <a:lstStyle/>
          <a:p>
            <a:r>
              <a:rPr lang="de-DE"/>
              <a:t>Präsentation-zur-Biomethanproduktion-28-09-2023-in-Mücheln-Thomas-Balling-mu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C1F5-EEED-44AC-9526-5F459D3C0286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184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D8054E-5B19-061D-1D32-073C47FFC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1"/>
            <a:ext cx="8446987" cy="1137578"/>
          </a:xfr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de-DE" dirty="0"/>
              <a:t>	</a:t>
            </a:r>
            <a:r>
              <a:rPr lang="de-DE" i="1" dirty="0">
                <a:solidFill>
                  <a:schemeClr val="accent1">
                    <a:lumMod val="75000"/>
                  </a:schemeClr>
                </a:solidFill>
              </a:rPr>
              <a:t>Zukünftige zusätzliche Einsatzstoffe</a:t>
            </a:r>
            <a:br>
              <a:rPr lang="de-DE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i="1" dirty="0">
                <a:solidFill>
                  <a:schemeClr val="accent1">
                    <a:lumMod val="75000"/>
                  </a:schemeClr>
                </a:solidFill>
              </a:rPr>
              <a:t>						</a:t>
            </a:r>
            <a:r>
              <a:rPr lang="de-DE" sz="2700" i="1" dirty="0">
                <a:solidFill>
                  <a:schemeClr val="accent1">
                    <a:lumMod val="75000"/>
                  </a:schemeClr>
                </a:solidFill>
              </a:rPr>
              <a:t>(eine Auswahl)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1AE527-0BE9-8DAB-90F3-0EADF3D77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Biertreber							Obsttrester</a:t>
            </a:r>
          </a:p>
          <a:p>
            <a:r>
              <a:rPr lang="de-DE" dirty="0"/>
              <a:t>Schlempen							Rapsextraktionsschrot</a:t>
            </a:r>
          </a:p>
          <a:p>
            <a:r>
              <a:rPr lang="de-DE" dirty="0"/>
              <a:t>Kartoffelfruchtwasser					Zuckerrübenextraktionsschrot</a:t>
            </a:r>
          </a:p>
          <a:p>
            <a:r>
              <a:rPr lang="de-DE" dirty="0"/>
              <a:t>Kartoffelschalen						Straßenbegleitgrün</a:t>
            </a:r>
          </a:p>
          <a:p>
            <a:r>
              <a:rPr lang="de-DE" dirty="0"/>
              <a:t>Getreideausputz						Schnittblumen</a:t>
            </a:r>
          </a:p>
          <a:p>
            <a:r>
              <a:rPr lang="de-DE" dirty="0" err="1"/>
              <a:t>Gemüseabputz</a:t>
            </a:r>
            <a:r>
              <a:rPr lang="de-DE" dirty="0"/>
              <a:t>						Laub</a:t>
            </a:r>
          </a:p>
          <a:p>
            <a:r>
              <a:rPr lang="de-DE" dirty="0"/>
              <a:t>Glycerin								Rapskuchen</a:t>
            </a:r>
          </a:p>
          <a:p>
            <a:r>
              <a:rPr lang="de-DE" dirty="0"/>
              <a:t>Melasse								Getreidestaub</a:t>
            </a:r>
          </a:p>
          <a:p>
            <a:r>
              <a:rPr lang="de-DE" dirty="0"/>
              <a:t>Zuckerrübenschnitzel 					Maisstroh, Getreidestroh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20C9853-3F4E-F788-6EC6-305E5E2A9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Präsentation-zur-Biomethanproduktion-28-09-2023-in-Mücheln-Thomas-Balling-mu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181C461-21A6-FA05-F3A0-E2109A75C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C1F5-EEED-44AC-9526-5F459D3C0286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8801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2695" y="852710"/>
            <a:ext cx="9132443" cy="573418"/>
          </a:xfr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  <a:r>
              <a:rPr lang="de-DE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I </a:t>
            </a:r>
            <a:r>
              <a:rPr lang="de-DE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de-DE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dream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92695" y="1913058"/>
            <a:ext cx="9491305" cy="4092232"/>
          </a:xfrm>
        </p:spPr>
        <p:txBody>
          <a:bodyPr/>
          <a:lstStyle/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30 % des in D möglichen Windstroms werden nicht geerntet!!!</a:t>
            </a: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/>
              <a:t>Sektorenkopplung mit Wind und Solar.</a:t>
            </a:r>
          </a:p>
          <a:p>
            <a:r>
              <a:rPr lang="de-DE" dirty="0"/>
              <a:t>An vielen Biogasstandorten sind Wind und Solar im Abstand von bis zu 2 km vorhanden.</a:t>
            </a:r>
          </a:p>
          <a:p>
            <a:r>
              <a:rPr lang="de-DE" dirty="0"/>
              <a:t>Elektrolyseur erzeugt Wasserstoff.</a:t>
            </a:r>
          </a:p>
          <a:p>
            <a:r>
              <a:rPr lang="de-DE" dirty="0"/>
              <a:t>Dieser kann entweder </a:t>
            </a:r>
            <a:r>
              <a:rPr lang="de-DE" dirty="0" err="1"/>
              <a:t>methanisiert</a:t>
            </a:r>
            <a:r>
              <a:rPr lang="de-DE" dirty="0"/>
              <a:t> und eingespeist oder nach kurzfristiger Lagerung im BHKW zu Strom gemacht werden.</a:t>
            </a:r>
          </a:p>
          <a:p>
            <a:r>
              <a:rPr lang="de-DE" sz="2000" b="1" dirty="0"/>
              <a:t>Biogas ist Problemlöser</a:t>
            </a:r>
            <a:r>
              <a:rPr lang="de-DE" sz="2000" b="1" dirty="0">
                <a:sym typeface="Wingdings" panose="05000000000000000000" pitchFamily="2" charset="2"/>
              </a:rPr>
              <a:t> Wichtig auf dem Weg zur Wasserstoffwirtschaft</a:t>
            </a:r>
            <a:endParaRPr lang="de-DE" sz="2000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530812" y="6135808"/>
            <a:ext cx="5678400" cy="365125"/>
          </a:xfrm>
        </p:spPr>
        <p:txBody>
          <a:bodyPr/>
          <a:lstStyle/>
          <a:p>
            <a:r>
              <a:rPr lang="de-DE"/>
              <a:t>Präsentation-zur-Biomethanproduktion-28-09-2023-in-Mücheln-Thomas-Balling-mu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C1F5-EEED-44AC-9526-5F459D3C0286}" type="slidenum">
              <a:rPr lang="de-DE" smtClean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9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de-DE" altLang="de-DE" b="1" dirty="0">
                <a:solidFill>
                  <a:schemeClr val="folHlink"/>
                </a:solidFill>
              </a:rPr>
              <a:t>Vielen Dank für Ihre Aufmerksamkeit!</a:t>
            </a:r>
          </a:p>
        </p:txBody>
      </p:sp>
      <p:pic>
        <p:nvPicPr>
          <p:cNvPr id="28675" name="Inhaltsplatzhalt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4897" y="2401048"/>
            <a:ext cx="6444031" cy="32433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Fußzeilenplatzhalter 2"/>
          <p:cNvSpPr>
            <a:spLocks noGrp="1"/>
          </p:cNvSpPr>
          <p:nvPr>
            <p:ph type="ftr" sz="quarter" idx="11"/>
          </p:nvPr>
        </p:nvSpPr>
        <p:spPr bwMode="auto">
          <a:xfrm>
            <a:off x="4942703" y="6021389"/>
            <a:ext cx="4537848" cy="503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Modern No. 20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odern No. 20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odern No. 20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odern No. 20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odern No. 20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dern No. 20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dern No. 20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dern No. 20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dern No. 20" pitchFamily="18" charset="0"/>
              </a:defRPr>
            </a:lvl9pPr>
          </a:lstStyle>
          <a:p>
            <a:r>
              <a:rPr lang="en-US" altLang="de-DE">
                <a:solidFill>
                  <a:srgbClr val="898989"/>
                </a:solidFill>
              </a:rPr>
              <a:t>Präsentation-zur-Biomethanproduktion-28-09-2023-in-Mücheln-Thomas-Balling-mu</a:t>
            </a:r>
            <a:endParaRPr lang="de-DE" altLang="de-DE" dirty="0">
              <a:solidFill>
                <a:srgbClr val="898989"/>
              </a:solidFill>
            </a:endParaRPr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Modern No. 20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odern No. 20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odern No. 20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odern No. 20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odern No. 20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dern No. 20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dern No. 20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dern No. 20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dern No. 20" pitchFamily="18" charset="0"/>
              </a:defRPr>
            </a:lvl9pPr>
          </a:lstStyle>
          <a:p>
            <a:fld id="{CDAE0481-5945-41E0-A4D2-1DF54596C858}" type="slidenum">
              <a:rPr lang="de-DE" altLang="de-DE" smtClean="0">
                <a:solidFill>
                  <a:srgbClr val="898989"/>
                </a:solidFill>
              </a:rPr>
              <a:pPr/>
              <a:t>17</a:t>
            </a:fld>
            <a:endParaRPr lang="de-DE" altLang="de-DE">
              <a:solidFill>
                <a:srgbClr val="898989"/>
              </a:solidFill>
            </a:endParaRPr>
          </a:p>
        </p:txBody>
      </p:sp>
      <p:sp>
        <p:nvSpPr>
          <p:cNvPr id="28678" name="Line 7"/>
          <p:cNvSpPr>
            <a:spLocks noChangeShapeType="1"/>
          </p:cNvSpPr>
          <p:nvPr/>
        </p:nvSpPr>
        <p:spPr bwMode="auto">
          <a:xfrm>
            <a:off x="1524000" y="1600200"/>
            <a:ext cx="929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7888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5" y="545284"/>
            <a:ext cx="8911687" cy="746621"/>
          </a:xfr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de-DE" sz="4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Gliederung</a:t>
            </a:r>
            <a:r>
              <a:rPr lang="de-DE" b="1" i="1" dirty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29094" y="1828800"/>
            <a:ext cx="7415867" cy="3984772"/>
          </a:xfrm>
        </p:spPr>
        <p:txBody>
          <a:bodyPr>
            <a:normAutofit lnSpcReduction="10000"/>
          </a:bodyPr>
          <a:lstStyle/>
          <a:p>
            <a:pPr>
              <a:spcAft>
                <a:spcPts val="2400"/>
              </a:spcAft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Wo kommen wir her?</a:t>
            </a:r>
          </a:p>
          <a:p>
            <a:pPr>
              <a:spcAft>
                <a:spcPts val="2400"/>
              </a:spcAft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Wie haben wir uns die letzten 15 Jahre (weiter) entwickelt?</a:t>
            </a:r>
          </a:p>
          <a:p>
            <a:pPr>
              <a:spcAft>
                <a:spcPts val="2400"/>
              </a:spcAft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Herausforderungen im Transformationsprozess</a:t>
            </a:r>
          </a:p>
          <a:p>
            <a:pPr>
              <a:spcAft>
                <a:spcPts val="2400"/>
              </a:spcAft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Aktuell     		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       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Kraftstoffgas</a:t>
            </a: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Die Zukunft    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  	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Eine Vision</a:t>
            </a:r>
          </a:p>
          <a:p>
            <a:pPr marL="0" indent="0">
              <a:buNone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/>
              <a:t>Präsentation-zur-Biomethanproduktion-28-09-2023-in-Mücheln-Thomas-Balling-mu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C1F5-EEED-44AC-9526-5F459D3C0286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4764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975568-6FBD-919E-62FC-3A88FACD8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624110"/>
            <a:ext cx="7183963" cy="994965"/>
          </a:xfr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 kommen wir her?</a:t>
            </a:r>
            <a:br>
              <a:rPr lang="de-DE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7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Jahr 2007</a:t>
            </a:r>
            <a:br>
              <a:rPr lang="de-DE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CC7DF3-77BC-A3C0-A9F0-AFFC9B154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12316" y="6135808"/>
            <a:ext cx="7096895" cy="365125"/>
          </a:xfrm>
        </p:spPr>
        <p:txBody>
          <a:bodyPr/>
          <a:lstStyle/>
          <a:p>
            <a:pPr algn="ctr"/>
            <a:r>
              <a:rPr lang="de-DE"/>
              <a:t>Präsentation-zur-Biomethanproduktion-28-09-2023-in-Mücheln-Thomas-Balling-mu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93DDA86-D955-8242-9C37-6E6E6D269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C1F5-EEED-44AC-9526-5F459D3C0286}" type="slidenum">
              <a:rPr lang="de-DE" smtClean="0"/>
              <a:t>3</a:t>
            </a:fld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FFECF036-070B-3FF7-D238-5FF00E397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Reine Maisanlagen ( 80 Mais / 20 % GPS ) </a:t>
            </a:r>
          </a:p>
          <a:p>
            <a:r>
              <a:rPr lang="de-DE" dirty="0"/>
              <a:t>Wärmenutzung war von Anfang an maßgebend </a:t>
            </a:r>
          </a:p>
          <a:p>
            <a:pPr lvl="1"/>
            <a:r>
              <a:rPr lang="de-DE" dirty="0"/>
              <a:t>Fast überall 100 %  der freien Wärme verkauft</a:t>
            </a:r>
          </a:p>
          <a:p>
            <a:r>
              <a:rPr lang="de-DE" dirty="0" err="1"/>
              <a:t>BHWK´s</a:t>
            </a:r>
            <a:r>
              <a:rPr lang="de-DE" dirty="0"/>
              <a:t>  wurden auf mind. 97 % Laufzeit im Jahr getrimmt</a:t>
            </a:r>
          </a:p>
          <a:p>
            <a:r>
              <a:rPr lang="de-DE" dirty="0"/>
              <a:t>Vollwartungsverträge</a:t>
            </a:r>
          </a:p>
          <a:p>
            <a:r>
              <a:rPr lang="de-DE" dirty="0"/>
              <a:t>Motiviertes und am Erfolg beteiligtes Personal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140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142582-3778-23AA-84DE-0CC345F17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478172"/>
            <a:ext cx="8911687" cy="570452"/>
          </a:xfr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Entwicklungsschritte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ECE89E0-AA46-50FB-27F5-584E5C559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2492" y="6135808"/>
            <a:ext cx="6316719" cy="365125"/>
          </a:xfrm>
        </p:spPr>
        <p:txBody>
          <a:bodyPr/>
          <a:lstStyle/>
          <a:p>
            <a:pPr algn="ctr"/>
            <a:r>
              <a:rPr lang="de-DE"/>
              <a:t>Präsentation-zur-Biomethanproduktion-28-09-2023-in-Mücheln-Thomas-Balling-mu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DE71382-3633-CA32-AECB-3B20193A7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C1F5-EEED-44AC-9526-5F459D3C0286}" type="slidenum">
              <a:rPr lang="de-DE" smtClean="0"/>
              <a:t>4</a:t>
            </a:fld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864DD34-6D74-045B-6139-93A0EC62B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Ab 2007	</a:t>
            </a:r>
            <a:r>
              <a:rPr lang="de-DE" dirty="0">
                <a:sym typeface="Wingdings" panose="05000000000000000000" pitchFamily="2" charset="2"/>
              </a:rPr>
              <a:t>	Stromerzeugung mit Wärmeverkauf</a:t>
            </a:r>
            <a:endParaRPr lang="de-DE" dirty="0"/>
          </a:p>
          <a:p>
            <a:r>
              <a:rPr lang="de-DE" dirty="0"/>
              <a:t>Ab 2010	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	Gaseinspeisung</a:t>
            </a:r>
          </a:p>
          <a:p>
            <a:r>
              <a:rPr lang="de-DE" dirty="0"/>
              <a:t>Ab 2012	</a:t>
            </a:r>
            <a:r>
              <a:rPr lang="de-DE" dirty="0">
                <a:sym typeface="Wingdings" panose="05000000000000000000" pitchFamily="2" charset="2"/>
              </a:rPr>
              <a:t>	erste Versuche mit alternativen Substraten</a:t>
            </a:r>
            <a:endParaRPr lang="de-DE" dirty="0"/>
          </a:p>
          <a:p>
            <a:r>
              <a:rPr lang="de-DE" dirty="0"/>
              <a:t>Ab 2014	</a:t>
            </a:r>
            <a:r>
              <a:rPr lang="de-DE" dirty="0">
                <a:sym typeface="Wingdings" panose="05000000000000000000" pitchFamily="2" charset="2"/>
              </a:rPr>
              <a:t>	Flexibilisierung </a:t>
            </a:r>
            <a:r>
              <a:rPr lang="de-DE" u="sng" dirty="0">
                <a:sym typeface="Wingdings" panose="05000000000000000000" pitchFamily="2" charset="2"/>
              </a:rPr>
              <a:t>aller </a:t>
            </a:r>
            <a:r>
              <a:rPr lang="de-DE" dirty="0">
                <a:sym typeface="Wingdings" panose="05000000000000000000" pitchFamily="2" charset="2"/>
              </a:rPr>
              <a:t>!!!  Anlagen</a:t>
            </a:r>
          </a:p>
          <a:p>
            <a:r>
              <a:rPr lang="de-DE" dirty="0">
                <a:sym typeface="Wingdings" panose="05000000000000000000" pitchFamily="2" charset="2"/>
              </a:rPr>
              <a:t>Ab 2018  	Stroheinsatz</a:t>
            </a:r>
          </a:p>
          <a:p>
            <a:r>
              <a:rPr lang="de-DE" dirty="0">
                <a:sym typeface="Wingdings" panose="05000000000000000000" pitchFamily="2" charset="2"/>
              </a:rPr>
              <a:t>Ab 2021  	Erzeugung von Kraftstoffbiomethan</a:t>
            </a:r>
          </a:p>
          <a:p>
            <a:r>
              <a:rPr lang="de-DE" dirty="0">
                <a:sym typeface="Wingdings" panose="05000000000000000000" pitchFamily="2" charset="2"/>
              </a:rPr>
              <a:t>Ab 2025 	???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8697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7541FE2-2D30-6DE5-E235-650A8E9B9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33529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de-DE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Mellrichstadt:</a:t>
            </a:r>
            <a:b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IBN 	   2007		 625 kw</a:t>
            </a:r>
            <a:b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Ausbau   2009		 550 kw</a:t>
            </a:r>
            <a:b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Flex	  2014		900 kw</a:t>
            </a:r>
            <a:b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Flex 	  2016		900 kw	</a:t>
            </a:r>
            <a:b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BE90A25-40A3-D7F0-E2B1-8CB31E90C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5708904"/>
            <a:ext cx="3650278" cy="183949"/>
          </a:xfrm>
        </p:spPr>
        <p:txBody>
          <a:bodyPr>
            <a:normAutofit fontScale="40000" lnSpcReduction="20000"/>
          </a:bodyPr>
          <a:lstStyle/>
          <a:p>
            <a:endParaRPr lang="en-US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77874FAE-D3BD-88AE-CAC2-A18565EFCE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3830" y="645107"/>
            <a:ext cx="6709290" cy="475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1241E5-F822-1DB8-3091-240063DED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514" y="6133610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5ACC1F5-EEED-44AC-9526-5F459D3C0286}" type="slidenum">
              <a:rPr lang="de-DE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de-DE" sz="190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BC15842-4841-E27D-134E-E7A358C40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0916" y="6135808"/>
            <a:ext cx="761999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Präsentation-zur-Biomethanproduktion-28-09-2023-in-Mücheln-Thomas-Balling-mu</a:t>
            </a:r>
          </a:p>
        </p:txBody>
      </p:sp>
    </p:spTree>
    <p:extLst>
      <p:ext uri="{BB962C8B-B14F-4D97-AF65-F5344CB8AC3E}">
        <p14:creationId xmlns:p14="http://schemas.microsoft.com/office/powerpoint/2010/main" val="2561215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D12687F-3625-C954-42F6-69BCCEA24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940006"/>
            <a:ext cx="3650279" cy="4108886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de-DE" sz="27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Unsleben:</a:t>
            </a:r>
            <a:br>
              <a:rPr lang="de-DE" sz="2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IBN   		 2007	625 kw</a:t>
            </a:r>
            <a:b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Erweiterung 2010	889 kw	</a:t>
            </a:r>
            <a:b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Flex  		2014	891 kw</a:t>
            </a:r>
            <a:b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Gasaufbereitung in 2010 mit</a:t>
            </a:r>
            <a:b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350 Nm³ Biomethan</a:t>
            </a:r>
            <a:b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8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0" name="Content Placeholder 9">
            <a:extLst>
              <a:ext uri="{FF2B5EF4-FFF2-40B4-BE49-F238E27FC236}">
                <a16:creationId xmlns:a16="http://schemas.microsoft.com/office/drawing/2014/main" id="{7A484C61-F3E3-832C-DF82-817DE0CB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5291847"/>
            <a:ext cx="3650278" cy="60100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" name="Inhaltsplatzhalter 5" descr="Ein Bild, das Gras, draußen, Baum, Pflanze enthält.&#10;&#10;Automatisch generierte Beschreibung">
            <a:extLst>
              <a:ext uri="{FF2B5EF4-FFF2-40B4-BE49-F238E27FC236}">
                <a16:creationId xmlns:a16="http://schemas.microsoft.com/office/drawing/2014/main" id="{EB284EA2-1F5F-A3BC-2912-D9569972E6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199" y="940006"/>
            <a:ext cx="6953577" cy="3424639"/>
          </a:xfrm>
          <a:prstGeom prst="rect">
            <a:avLst/>
          </a:prstGeom>
        </p:spPr>
      </p:pic>
      <p:sp>
        <p:nvSpPr>
          <p:cNvPr id="29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03B6DBD-74EB-EEF3-5A99-7F4B8E88E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514" y="6133610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5ACC1F5-EEED-44AC-9526-5F459D3C0286}" type="slidenum">
              <a:rPr lang="de-DE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de-DE" sz="190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1EFD711-7BC1-92B1-C7FB-4E84E5389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0916" y="6135808"/>
            <a:ext cx="761999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Präsentation-zur-Biomethanproduktion-28-09-2023-in-Mücheln-Thomas-Balling-mu</a:t>
            </a:r>
          </a:p>
        </p:txBody>
      </p:sp>
    </p:spTree>
    <p:extLst>
      <p:ext uri="{BB962C8B-B14F-4D97-AF65-F5344CB8AC3E}">
        <p14:creationId xmlns:p14="http://schemas.microsoft.com/office/powerpoint/2010/main" val="1041886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9224" y="645105"/>
            <a:ext cx="3650279" cy="4782929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de-DE" sz="27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Grabsleben:</a:t>
            </a:r>
            <a:b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IBN 		2010  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    625 kw</a:t>
            </a:r>
            <a:b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1.Flex in  	2014  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	    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889 kw</a:t>
            </a:r>
            <a:b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2.Flex in 	2018  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   1563 kw</a:t>
            </a:r>
            <a:b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Gaseinspeisung:</a:t>
            </a:r>
            <a:b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2010	350 Nm³ Biomethan</a:t>
            </a:r>
            <a:b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2019	350 Nm³ Biomethan</a:t>
            </a:r>
            <a:b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4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543A62-A2AB-454A-878E-D3D9190D5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pic>
        <p:nvPicPr>
          <p:cNvPr id="7" name="Grafik 6" descr="Ein Bild, das Gras, draußen, Himmel, Luftfotografie enthält.&#10;&#10;Automatisch generierte Beschreibung">
            <a:extLst>
              <a:ext uri="{FF2B5EF4-FFF2-40B4-BE49-F238E27FC236}">
                <a16:creationId xmlns:a16="http://schemas.microsoft.com/office/drawing/2014/main" id="{4938EEEA-B867-DABD-77C8-80E18EC882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" b="-1"/>
          <a:stretch/>
        </p:blipFill>
        <p:spPr>
          <a:xfrm>
            <a:off x="4619543" y="640080"/>
            <a:ext cx="6953577" cy="5252773"/>
          </a:xfrm>
          <a:prstGeom prst="rect">
            <a:avLst/>
          </a:prstGeom>
        </p:spPr>
      </p:pic>
      <p:sp>
        <p:nvSpPr>
          <p:cNvPr id="16" name="Freeform 11">
            <a:extLst>
              <a:ext uri="{FF2B5EF4-FFF2-40B4-BE49-F238E27FC236}">
                <a16:creationId xmlns:a16="http://schemas.microsoft.com/office/drawing/2014/main" id="{50553464-41F1-4160-9D02-7C5EC7013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21514" y="6133610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5ACC1F5-EEED-44AC-9526-5F459D3C0286}" type="slidenum">
              <a:rPr lang="de-DE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de-DE" sz="19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220916" y="6135808"/>
            <a:ext cx="761999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Präsentation-zur-Biomethanproduktion-28-09-2023-in-Mücheln-Thomas-Balling-mu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9396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3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9224" y="645105"/>
            <a:ext cx="3650279" cy="2399651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de-DE" sz="27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Niederröblingen:</a:t>
            </a:r>
            <a:b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Baujahr 2014		    1189 kw</a:t>
            </a:r>
            <a:b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Flex       2019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	    1563 kw</a:t>
            </a:r>
            <a:b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380 Nm³ Gaseinspeisung</a:t>
            </a:r>
            <a:b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0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543A62-A2AB-454A-878E-D3D9190D5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C47CBA0B-E177-051B-1343-62A1C45D0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5386575"/>
            <a:ext cx="3650278" cy="506278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7" name="Inhaltsplatzhalter 6" descr="Ein Bild, das draußen, Himmel, Wolke, Gras enthält.&#10;&#10;Automatisch generierte Beschreibung">
            <a:extLst>
              <a:ext uri="{FF2B5EF4-FFF2-40B4-BE49-F238E27FC236}">
                <a16:creationId xmlns:a16="http://schemas.microsoft.com/office/drawing/2014/main" id="{614ACCB4-042C-7E85-E7A5-C7999F7565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9" r="9049" b="1"/>
          <a:stretch/>
        </p:blipFill>
        <p:spPr>
          <a:xfrm>
            <a:off x="4619543" y="640080"/>
            <a:ext cx="6953577" cy="5252773"/>
          </a:xfrm>
          <a:prstGeom prst="rect">
            <a:avLst/>
          </a:prstGeom>
        </p:spPr>
      </p:pic>
      <p:sp>
        <p:nvSpPr>
          <p:cNvPr id="18" name="Freeform 11">
            <a:extLst>
              <a:ext uri="{FF2B5EF4-FFF2-40B4-BE49-F238E27FC236}">
                <a16:creationId xmlns:a16="http://schemas.microsoft.com/office/drawing/2014/main" id="{50553464-41F1-4160-9D02-7C5EC7013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21514" y="6133610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5ACC1F5-EEED-44AC-9526-5F459D3C0286}" type="slidenum">
              <a:rPr lang="de-DE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de-DE" sz="19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220916" y="6135808"/>
            <a:ext cx="761999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Präsentation-zur-Biomethanproduktion-28-09-2023-in-Mücheln-Thomas-Balling-mu</a:t>
            </a:r>
          </a:p>
        </p:txBody>
      </p:sp>
    </p:spTree>
    <p:extLst>
      <p:ext uri="{BB962C8B-B14F-4D97-AF65-F5344CB8AC3E}">
        <p14:creationId xmlns:p14="http://schemas.microsoft.com/office/powerpoint/2010/main" val="2375861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2687F-3625-C954-42F6-69BCCEA24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1526" y="489528"/>
            <a:ext cx="7435273" cy="663380"/>
          </a:xfr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de-DE" sz="4000" b="1" i="1" dirty="0">
                <a:solidFill>
                  <a:schemeClr val="accent1">
                    <a:lumMod val="75000"/>
                  </a:schemeClr>
                </a:solidFill>
              </a:rPr>
              <a:t>Grundsätzliches</a:t>
            </a:r>
            <a:br>
              <a:rPr lang="de-DE" dirty="0"/>
            </a:b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1EFD711-7BC1-92B1-C7FB-4E84E5389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7266" y="6135808"/>
            <a:ext cx="6601945" cy="365125"/>
          </a:xfrm>
        </p:spPr>
        <p:txBody>
          <a:bodyPr/>
          <a:lstStyle/>
          <a:p>
            <a:pPr algn="ctr"/>
            <a:r>
              <a:rPr lang="de-DE"/>
              <a:t>Präsentation-zur-Biomethanproduktion-28-09-2023-in-Mücheln-Thomas-Balling-mu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03B6DBD-74EB-EEF3-5A99-7F4B8E88E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C1F5-EEED-44AC-9526-5F459D3C0286}" type="slidenum">
              <a:rPr lang="de-DE" smtClean="0"/>
              <a:t>9</a:t>
            </a:fld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1224CF37-5EBD-9BC2-C757-0A787FDBB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8835" y="2161309"/>
            <a:ext cx="8349489" cy="3777622"/>
          </a:xfrm>
        </p:spPr>
        <p:txBody>
          <a:bodyPr/>
          <a:lstStyle/>
          <a:p>
            <a:r>
              <a:rPr lang="de-DE" sz="2000" dirty="0"/>
              <a:t>Alle Energie muss sinnhaft verwertet werden.</a:t>
            </a:r>
          </a:p>
          <a:p>
            <a:endParaRPr lang="de-DE" sz="2000" dirty="0"/>
          </a:p>
          <a:p>
            <a:r>
              <a:rPr lang="de-DE" sz="2000" dirty="0"/>
              <a:t>Alle Anlagen flexibilisiert!!!</a:t>
            </a:r>
          </a:p>
          <a:p>
            <a:endParaRPr lang="de-DE" sz="2000" dirty="0"/>
          </a:p>
          <a:p>
            <a:r>
              <a:rPr lang="de-DE" sz="2000" dirty="0"/>
              <a:t>Alle Anlagen in der Regelstromvermarktung.</a:t>
            </a:r>
          </a:p>
          <a:p>
            <a:pPr marL="0" indent="0">
              <a:buNone/>
            </a:pPr>
            <a:endParaRPr lang="de-DE" sz="2000" dirty="0"/>
          </a:p>
          <a:p>
            <a:r>
              <a:rPr lang="de-DE" sz="2000" dirty="0"/>
              <a:t>Alle Anlage fahren SRL, MRL und Fahrplan.</a:t>
            </a:r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944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Fetzen">
  <a:themeElements>
    <a:clrScheme name="Fetz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etz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etz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908</Words>
  <Application>Microsoft Office PowerPoint</Application>
  <PresentationFormat>Breitbild</PresentationFormat>
  <Paragraphs>139</Paragraphs>
  <Slides>17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Modern No. 20</vt:lpstr>
      <vt:lpstr>Wingdings</vt:lpstr>
      <vt:lpstr>Wingdings 3</vt:lpstr>
      <vt:lpstr>Fetzen</vt:lpstr>
      <vt:lpstr> Präsentation zur Biomethanproduktion mit verschiedenen Inputstoffen und unterschiedlichen Verwertungsmöglichkeiten am Beispiel der Anlagen der GraNottGas GmbH </vt:lpstr>
      <vt:lpstr>Gliederung </vt:lpstr>
      <vt:lpstr> Wo kommen wir her? Das Jahr 2007 </vt:lpstr>
      <vt:lpstr>Entwicklungsschritte  </vt:lpstr>
      <vt:lpstr>Mellrichstadt:   IBN     2007   625 kw Ausbau   2009   550 kw  Flex   2014  900 kw Flex    2016  900 kw    </vt:lpstr>
      <vt:lpstr>Unsleben:  IBN      2007 625 kw Erweiterung 2010 889 kw  Flex    2014 891 kw  Gasaufbereitung in 2010 mit  350 Nm³ Biomethan         </vt:lpstr>
      <vt:lpstr>Grabsleben:    IBN   2010       625 kw 1.Flex in   2014       889 kw 2.Flex in  2018      1563 kw     Gaseinspeisung:  2010 350 Nm³ Biomethan 2019 350 Nm³ Biomethan       </vt:lpstr>
      <vt:lpstr>Niederröblingen:   Baujahr 2014      1189 kw Flex       2019      1563 kw  380 Nm³ Gaseinspeisung  </vt:lpstr>
      <vt:lpstr>Grundsätzliches </vt:lpstr>
      <vt:lpstr>       Kraftstoff</vt:lpstr>
      <vt:lpstr>Einsatzstoffe der GNG in 2012  </vt:lpstr>
      <vt:lpstr>Einsatzstoffe am Beispiel der GNG in 2022  </vt:lpstr>
      <vt:lpstr>        Stroh ( die Fakten )</vt:lpstr>
      <vt:lpstr>Herausforderungen bei Stroh / Mist</vt:lpstr>
      <vt:lpstr> Zukünftige zusätzliche Einsatzstoffe       (eine Auswahl)</vt:lpstr>
      <vt:lpstr>VISION:     I have a dream    </vt:lpstr>
      <vt:lpstr>Vielen Dank für Ihre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Sein und Schein in der Landwirtschaft</dc:title>
  <dc:creator>Bettina Balling</dc:creator>
  <cp:lastModifiedBy>u.sasse</cp:lastModifiedBy>
  <cp:revision>216</cp:revision>
  <cp:lastPrinted>2019-01-09T16:25:08Z</cp:lastPrinted>
  <dcterms:created xsi:type="dcterms:W3CDTF">2017-06-29T13:09:31Z</dcterms:created>
  <dcterms:modified xsi:type="dcterms:W3CDTF">2023-09-27T12:12:09Z</dcterms:modified>
</cp:coreProperties>
</file>