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11" r:id="rId2"/>
    <p:sldId id="612" r:id="rId3"/>
    <p:sldId id="264" r:id="rId4"/>
    <p:sldId id="562" r:id="rId5"/>
    <p:sldId id="617" r:id="rId6"/>
    <p:sldId id="630" r:id="rId7"/>
    <p:sldId id="621" r:id="rId8"/>
    <p:sldId id="631" r:id="rId9"/>
    <p:sldId id="638" r:id="rId10"/>
    <p:sldId id="632" r:id="rId11"/>
    <p:sldId id="639" r:id="rId12"/>
    <p:sldId id="640" r:id="rId13"/>
    <p:sldId id="641" r:id="rId14"/>
    <p:sldId id="642" r:id="rId15"/>
    <p:sldId id="633" r:id="rId16"/>
    <p:sldId id="643" r:id="rId17"/>
    <p:sldId id="644" r:id="rId18"/>
    <p:sldId id="634" r:id="rId19"/>
    <p:sldId id="637" r:id="rId20"/>
    <p:sldId id="636" r:id="rId21"/>
    <p:sldId id="635" r:id="rId22"/>
    <p:sldId id="645" r:id="rId23"/>
    <p:sldId id="646" r:id="rId24"/>
    <p:sldId id="647" r:id="rId25"/>
    <p:sldId id="648" r:id="rId26"/>
    <p:sldId id="652" r:id="rId27"/>
    <p:sldId id="653" r:id="rId28"/>
    <p:sldId id="655" r:id="rId29"/>
    <p:sldId id="584" r:id="rId30"/>
    <p:sldId id="654" r:id="rId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49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5829D2-B8E6-4D29-B1BD-F5F038AA793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861FF93-8F25-423E-B9D3-D4FA0CE554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CDDC9C8-2D1D-416A-8F4F-ACBD43157D20}"/>
              </a:ext>
            </a:extLst>
          </p:cNvPr>
          <p:cNvSpPr>
            <a:spLocks noGrp="1"/>
          </p:cNvSpPr>
          <p:nvPr>
            <p:ph type="dt" sz="half" idx="10"/>
          </p:nvPr>
        </p:nvSpPr>
        <p:spPr/>
        <p:txBody>
          <a:bodyPr/>
          <a:lstStyle/>
          <a:p>
            <a:fld id="{2A402D17-2457-42B4-928F-DEBE352BC27F}" type="datetimeFigureOut">
              <a:rPr lang="de-DE" smtClean="0"/>
              <a:t>27.09.2023</a:t>
            </a:fld>
            <a:endParaRPr lang="de-DE"/>
          </a:p>
        </p:txBody>
      </p:sp>
      <p:sp>
        <p:nvSpPr>
          <p:cNvPr id="5" name="Fußzeilenplatzhalter 4">
            <a:extLst>
              <a:ext uri="{FF2B5EF4-FFF2-40B4-BE49-F238E27FC236}">
                <a16:creationId xmlns:a16="http://schemas.microsoft.com/office/drawing/2014/main" id="{ECC68E20-465D-4D0A-B381-B8C6585D921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829B195-CC41-4F44-A29C-E756E23F8187}"/>
              </a:ext>
            </a:extLst>
          </p:cNvPr>
          <p:cNvSpPr>
            <a:spLocks noGrp="1"/>
          </p:cNvSpPr>
          <p:nvPr>
            <p:ph type="sldNum" sz="quarter" idx="12"/>
          </p:nvPr>
        </p:nvSpPr>
        <p:spPr/>
        <p:txBody>
          <a:bodyPr/>
          <a:lstStyle/>
          <a:p>
            <a:fld id="{FBBF35ED-9AA2-43B2-9B21-C3719D339867}" type="slidenum">
              <a:rPr lang="de-DE" smtClean="0"/>
              <a:t>‹Nr.›</a:t>
            </a:fld>
            <a:endParaRPr lang="de-DE"/>
          </a:p>
        </p:txBody>
      </p:sp>
    </p:spTree>
    <p:extLst>
      <p:ext uri="{BB962C8B-B14F-4D97-AF65-F5344CB8AC3E}">
        <p14:creationId xmlns:p14="http://schemas.microsoft.com/office/powerpoint/2010/main" val="288083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B55A7-4265-4EE7-A735-F4AD61329E16}"/>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1BB2E46-616D-4791-988F-9F27592D672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E6F1416-1693-4A36-B61A-79024BCD995E}"/>
              </a:ext>
            </a:extLst>
          </p:cNvPr>
          <p:cNvSpPr>
            <a:spLocks noGrp="1"/>
          </p:cNvSpPr>
          <p:nvPr>
            <p:ph type="dt" sz="half" idx="10"/>
          </p:nvPr>
        </p:nvSpPr>
        <p:spPr/>
        <p:txBody>
          <a:bodyPr/>
          <a:lstStyle/>
          <a:p>
            <a:fld id="{2A402D17-2457-42B4-928F-DEBE352BC27F}" type="datetimeFigureOut">
              <a:rPr lang="de-DE" smtClean="0"/>
              <a:t>27.09.2023</a:t>
            </a:fld>
            <a:endParaRPr lang="de-DE"/>
          </a:p>
        </p:txBody>
      </p:sp>
      <p:sp>
        <p:nvSpPr>
          <p:cNvPr id="5" name="Fußzeilenplatzhalter 4">
            <a:extLst>
              <a:ext uri="{FF2B5EF4-FFF2-40B4-BE49-F238E27FC236}">
                <a16:creationId xmlns:a16="http://schemas.microsoft.com/office/drawing/2014/main" id="{B97002FE-0050-45F3-8476-4DEB6DD1377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5F78ECD-10EE-4F56-A5D3-9654306E3D07}"/>
              </a:ext>
            </a:extLst>
          </p:cNvPr>
          <p:cNvSpPr>
            <a:spLocks noGrp="1"/>
          </p:cNvSpPr>
          <p:nvPr>
            <p:ph type="sldNum" sz="quarter" idx="12"/>
          </p:nvPr>
        </p:nvSpPr>
        <p:spPr/>
        <p:txBody>
          <a:bodyPr/>
          <a:lstStyle/>
          <a:p>
            <a:fld id="{FBBF35ED-9AA2-43B2-9B21-C3719D339867}" type="slidenum">
              <a:rPr lang="de-DE" smtClean="0"/>
              <a:t>‹Nr.›</a:t>
            </a:fld>
            <a:endParaRPr lang="de-DE"/>
          </a:p>
        </p:txBody>
      </p:sp>
    </p:spTree>
    <p:extLst>
      <p:ext uri="{BB962C8B-B14F-4D97-AF65-F5344CB8AC3E}">
        <p14:creationId xmlns:p14="http://schemas.microsoft.com/office/powerpoint/2010/main" val="4024023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8ECB492-FAB4-4336-A7E8-3D73E1A53D80}"/>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B9C17D0-33F9-4C74-9179-F9A7F1662DEB}"/>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A81F147-1959-401B-A513-9684E9D0FAE7}"/>
              </a:ext>
            </a:extLst>
          </p:cNvPr>
          <p:cNvSpPr>
            <a:spLocks noGrp="1"/>
          </p:cNvSpPr>
          <p:nvPr>
            <p:ph type="dt" sz="half" idx="10"/>
          </p:nvPr>
        </p:nvSpPr>
        <p:spPr/>
        <p:txBody>
          <a:bodyPr/>
          <a:lstStyle/>
          <a:p>
            <a:fld id="{2A402D17-2457-42B4-928F-DEBE352BC27F}" type="datetimeFigureOut">
              <a:rPr lang="de-DE" smtClean="0"/>
              <a:t>27.09.2023</a:t>
            </a:fld>
            <a:endParaRPr lang="de-DE"/>
          </a:p>
        </p:txBody>
      </p:sp>
      <p:sp>
        <p:nvSpPr>
          <p:cNvPr id="5" name="Fußzeilenplatzhalter 4">
            <a:extLst>
              <a:ext uri="{FF2B5EF4-FFF2-40B4-BE49-F238E27FC236}">
                <a16:creationId xmlns:a16="http://schemas.microsoft.com/office/drawing/2014/main" id="{C379C9A4-D5CD-4932-BC91-227D02B7D1A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ED23E8B-F1C4-4F6C-8018-1919585AF739}"/>
              </a:ext>
            </a:extLst>
          </p:cNvPr>
          <p:cNvSpPr>
            <a:spLocks noGrp="1"/>
          </p:cNvSpPr>
          <p:nvPr>
            <p:ph type="sldNum" sz="quarter" idx="12"/>
          </p:nvPr>
        </p:nvSpPr>
        <p:spPr/>
        <p:txBody>
          <a:bodyPr/>
          <a:lstStyle/>
          <a:p>
            <a:fld id="{FBBF35ED-9AA2-43B2-9B21-C3719D339867}" type="slidenum">
              <a:rPr lang="de-DE" smtClean="0"/>
              <a:t>‹Nr.›</a:t>
            </a:fld>
            <a:endParaRPr lang="de-DE"/>
          </a:p>
        </p:txBody>
      </p:sp>
    </p:spTree>
    <p:extLst>
      <p:ext uri="{BB962C8B-B14F-4D97-AF65-F5344CB8AC3E}">
        <p14:creationId xmlns:p14="http://schemas.microsoft.com/office/powerpoint/2010/main" val="346417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5CC702-149E-423C-A376-86184725A6A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6C66783-E88D-4862-A403-49B20DE9841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6C49408-2B48-4824-A2F0-9FA80E282FE5}"/>
              </a:ext>
            </a:extLst>
          </p:cNvPr>
          <p:cNvSpPr>
            <a:spLocks noGrp="1"/>
          </p:cNvSpPr>
          <p:nvPr>
            <p:ph type="dt" sz="half" idx="10"/>
          </p:nvPr>
        </p:nvSpPr>
        <p:spPr/>
        <p:txBody>
          <a:bodyPr/>
          <a:lstStyle/>
          <a:p>
            <a:fld id="{2A402D17-2457-42B4-928F-DEBE352BC27F}" type="datetimeFigureOut">
              <a:rPr lang="de-DE" smtClean="0"/>
              <a:t>27.09.2023</a:t>
            </a:fld>
            <a:endParaRPr lang="de-DE"/>
          </a:p>
        </p:txBody>
      </p:sp>
      <p:sp>
        <p:nvSpPr>
          <p:cNvPr id="5" name="Fußzeilenplatzhalter 4">
            <a:extLst>
              <a:ext uri="{FF2B5EF4-FFF2-40B4-BE49-F238E27FC236}">
                <a16:creationId xmlns:a16="http://schemas.microsoft.com/office/drawing/2014/main" id="{458F575B-EBAE-4320-BF0B-268D5D4CC4D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BCA98CA-3AAF-4273-9B74-EF6CB49D6914}"/>
              </a:ext>
            </a:extLst>
          </p:cNvPr>
          <p:cNvSpPr>
            <a:spLocks noGrp="1"/>
          </p:cNvSpPr>
          <p:nvPr>
            <p:ph type="sldNum" sz="quarter" idx="12"/>
          </p:nvPr>
        </p:nvSpPr>
        <p:spPr/>
        <p:txBody>
          <a:bodyPr/>
          <a:lstStyle/>
          <a:p>
            <a:fld id="{FBBF35ED-9AA2-43B2-9B21-C3719D339867}" type="slidenum">
              <a:rPr lang="de-DE" smtClean="0"/>
              <a:t>‹Nr.›</a:t>
            </a:fld>
            <a:endParaRPr lang="de-DE"/>
          </a:p>
        </p:txBody>
      </p:sp>
    </p:spTree>
    <p:extLst>
      <p:ext uri="{BB962C8B-B14F-4D97-AF65-F5344CB8AC3E}">
        <p14:creationId xmlns:p14="http://schemas.microsoft.com/office/powerpoint/2010/main" val="1780745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D33432-8D0A-4FDE-8A7E-6B757B1480A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42CC1D66-7D0F-45CD-AA7C-643471541D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FA152F5B-C340-411D-8B83-2C2E9FA4900D}"/>
              </a:ext>
            </a:extLst>
          </p:cNvPr>
          <p:cNvSpPr>
            <a:spLocks noGrp="1"/>
          </p:cNvSpPr>
          <p:nvPr>
            <p:ph type="dt" sz="half" idx="10"/>
          </p:nvPr>
        </p:nvSpPr>
        <p:spPr/>
        <p:txBody>
          <a:bodyPr/>
          <a:lstStyle/>
          <a:p>
            <a:fld id="{2A402D17-2457-42B4-928F-DEBE352BC27F}" type="datetimeFigureOut">
              <a:rPr lang="de-DE" smtClean="0"/>
              <a:t>27.09.2023</a:t>
            </a:fld>
            <a:endParaRPr lang="de-DE"/>
          </a:p>
        </p:txBody>
      </p:sp>
      <p:sp>
        <p:nvSpPr>
          <p:cNvPr id="5" name="Fußzeilenplatzhalter 4">
            <a:extLst>
              <a:ext uri="{FF2B5EF4-FFF2-40B4-BE49-F238E27FC236}">
                <a16:creationId xmlns:a16="http://schemas.microsoft.com/office/drawing/2014/main" id="{442065EA-2401-42AD-A5FD-30650FBB396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1CBF6D1-69B4-469F-B4CA-4547B1484B9D}"/>
              </a:ext>
            </a:extLst>
          </p:cNvPr>
          <p:cNvSpPr>
            <a:spLocks noGrp="1"/>
          </p:cNvSpPr>
          <p:nvPr>
            <p:ph type="sldNum" sz="quarter" idx="12"/>
          </p:nvPr>
        </p:nvSpPr>
        <p:spPr/>
        <p:txBody>
          <a:bodyPr/>
          <a:lstStyle/>
          <a:p>
            <a:fld id="{FBBF35ED-9AA2-43B2-9B21-C3719D339867}" type="slidenum">
              <a:rPr lang="de-DE" smtClean="0"/>
              <a:t>‹Nr.›</a:t>
            </a:fld>
            <a:endParaRPr lang="de-DE"/>
          </a:p>
        </p:txBody>
      </p:sp>
    </p:spTree>
    <p:extLst>
      <p:ext uri="{BB962C8B-B14F-4D97-AF65-F5344CB8AC3E}">
        <p14:creationId xmlns:p14="http://schemas.microsoft.com/office/powerpoint/2010/main" val="3024802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25DCA-D2C4-421A-90C0-DA6E6C856BD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6A0D8DA-8F63-4C6B-9EC8-11FDEE5843C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E743A28-F5D6-40BD-9FE6-6F707DCE8503}"/>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29619CB1-FD92-4D9A-B6F6-D7FAD9D37414}"/>
              </a:ext>
            </a:extLst>
          </p:cNvPr>
          <p:cNvSpPr>
            <a:spLocks noGrp="1"/>
          </p:cNvSpPr>
          <p:nvPr>
            <p:ph type="dt" sz="half" idx="10"/>
          </p:nvPr>
        </p:nvSpPr>
        <p:spPr/>
        <p:txBody>
          <a:bodyPr/>
          <a:lstStyle/>
          <a:p>
            <a:fld id="{2A402D17-2457-42B4-928F-DEBE352BC27F}" type="datetimeFigureOut">
              <a:rPr lang="de-DE" smtClean="0"/>
              <a:t>27.09.2023</a:t>
            </a:fld>
            <a:endParaRPr lang="de-DE"/>
          </a:p>
        </p:txBody>
      </p:sp>
      <p:sp>
        <p:nvSpPr>
          <p:cNvPr id="6" name="Fußzeilenplatzhalter 5">
            <a:extLst>
              <a:ext uri="{FF2B5EF4-FFF2-40B4-BE49-F238E27FC236}">
                <a16:creationId xmlns:a16="http://schemas.microsoft.com/office/drawing/2014/main" id="{FDAB2AE8-BF0F-45AF-9DEC-DB02F8B0E82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3FC9027-D55A-4D1B-9AD3-93D97B46A517}"/>
              </a:ext>
            </a:extLst>
          </p:cNvPr>
          <p:cNvSpPr>
            <a:spLocks noGrp="1"/>
          </p:cNvSpPr>
          <p:nvPr>
            <p:ph type="sldNum" sz="quarter" idx="12"/>
          </p:nvPr>
        </p:nvSpPr>
        <p:spPr/>
        <p:txBody>
          <a:bodyPr/>
          <a:lstStyle/>
          <a:p>
            <a:fld id="{FBBF35ED-9AA2-43B2-9B21-C3719D339867}" type="slidenum">
              <a:rPr lang="de-DE" smtClean="0"/>
              <a:t>‹Nr.›</a:t>
            </a:fld>
            <a:endParaRPr lang="de-DE"/>
          </a:p>
        </p:txBody>
      </p:sp>
    </p:spTree>
    <p:extLst>
      <p:ext uri="{BB962C8B-B14F-4D97-AF65-F5344CB8AC3E}">
        <p14:creationId xmlns:p14="http://schemas.microsoft.com/office/powerpoint/2010/main" val="3568884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D7E449-C4FE-4E20-8D7A-F520BD2249B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5AA8BEAF-A1F0-422B-AC61-C27EBE3277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F0A552E-C859-4D20-A0D4-683A6843D162}"/>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D028A7D-86FA-4BC6-A8B5-98A45C0FFF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F3EC6A6F-C19B-4621-AB38-1E40404F4B7F}"/>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9A66FBFA-3965-4E19-8C0E-62B8B9A0460E}"/>
              </a:ext>
            </a:extLst>
          </p:cNvPr>
          <p:cNvSpPr>
            <a:spLocks noGrp="1"/>
          </p:cNvSpPr>
          <p:nvPr>
            <p:ph type="dt" sz="half" idx="10"/>
          </p:nvPr>
        </p:nvSpPr>
        <p:spPr/>
        <p:txBody>
          <a:bodyPr/>
          <a:lstStyle/>
          <a:p>
            <a:fld id="{2A402D17-2457-42B4-928F-DEBE352BC27F}" type="datetimeFigureOut">
              <a:rPr lang="de-DE" smtClean="0"/>
              <a:t>27.09.2023</a:t>
            </a:fld>
            <a:endParaRPr lang="de-DE"/>
          </a:p>
        </p:txBody>
      </p:sp>
      <p:sp>
        <p:nvSpPr>
          <p:cNvPr id="8" name="Fußzeilenplatzhalter 7">
            <a:extLst>
              <a:ext uri="{FF2B5EF4-FFF2-40B4-BE49-F238E27FC236}">
                <a16:creationId xmlns:a16="http://schemas.microsoft.com/office/drawing/2014/main" id="{B7931647-A61D-4965-A4AA-F05C41E791F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87BB9115-782F-4BC6-ACB3-7ADC249AB910}"/>
              </a:ext>
            </a:extLst>
          </p:cNvPr>
          <p:cNvSpPr>
            <a:spLocks noGrp="1"/>
          </p:cNvSpPr>
          <p:nvPr>
            <p:ph type="sldNum" sz="quarter" idx="12"/>
          </p:nvPr>
        </p:nvSpPr>
        <p:spPr/>
        <p:txBody>
          <a:bodyPr/>
          <a:lstStyle/>
          <a:p>
            <a:fld id="{FBBF35ED-9AA2-43B2-9B21-C3719D339867}" type="slidenum">
              <a:rPr lang="de-DE" smtClean="0"/>
              <a:t>‹Nr.›</a:t>
            </a:fld>
            <a:endParaRPr lang="de-DE"/>
          </a:p>
        </p:txBody>
      </p:sp>
    </p:spTree>
    <p:extLst>
      <p:ext uri="{BB962C8B-B14F-4D97-AF65-F5344CB8AC3E}">
        <p14:creationId xmlns:p14="http://schemas.microsoft.com/office/powerpoint/2010/main" val="1374939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1286A3-DF70-45E8-869A-45F2131A765C}"/>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838119A-F13C-49E4-A97A-392BD5456EF8}"/>
              </a:ext>
            </a:extLst>
          </p:cNvPr>
          <p:cNvSpPr>
            <a:spLocks noGrp="1"/>
          </p:cNvSpPr>
          <p:nvPr>
            <p:ph type="dt" sz="half" idx="10"/>
          </p:nvPr>
        </p:nvSpPr>
        <p:spPr/>
        <p:txBody>
          <a:bodyPr/>
          <a:lstStyle/>
          <a:p>
            <a:fld id="{2A402D17-2457-42B4-928F-DEBE352BC27F}" type="datetimeFigureOut">
              <a:rPr lang="de-DE" smtClean="0"/>
              <a:t>27.09.2023</a:t>
            </a:fld>
            <a:endParaRPr lang="de-DE"/>
          </a:p>
        </p:txBody>
      </p:sp>
      <p:sp>
        <p:nvSpPr>
          <p:cNvPr id="4" name="Fußzeilenplatzhalter 3">
            <a:extLst>
              <a:ext uri="{FF2B5EF4-FFF2-40B4-BE49-F238E27FC236}">
                <a16:creationId xmlns:a16="http://schemas.microsoft.com/office/drawing/2014/main" id="{8D2E30AD-720E-41F6-BF1F-3D619A3A97DC}"/>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9A2C150A-F7AB-4522-A1BE-1BAC4502719A}"/>
              </a:ext>
            </a:extLst>
          </p:cNvPr>
          <p:cNvSpPr>
            <a:spLocks noGrp="1"/>
          </p:cNvSpPr>
          <p:nvPr>
            <p:ph type="sldNum" sz="quarter" idx="12"/>
          </p:nvPr>
        </p:nvSpPr>
        <p:spPr/>
        <p:txBody>
          <a:bodyPr/>
          <a:lstStyle/>
          <a:p>
            <a:fld id="{FBBF35ED-9AA2-43B2-9B21-C3719D339867}" type="slidenum">
              <a:rPr lang="de-DE" smtClean="0"/>
              <a:t>‹Nr.›</a:t>
            </a:fld>
            <a:endParaRPr lang="de-DE"/>
          </a:p>
        </p:txBody>
      </p:sp>
    </p:spTree>
    <p:extLst>
      <p:ext uri="{BB962C8B-B14F-4D97-AF65-F5344CB8AC3E}">
        <p14:creationId xmlns:p14="http://schemas.microsoft.com/office/powerpoint/2010/main" val="864397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E342543-4ADE-4FB1-BDD0-EB5BE0D050CD}"/>
              </a:ext>
            </a:extLst>
          </p:cNvPr>
          <p:cNvSpPr>
            <a:spLocks noGrp="1"/>
          </p:cNvSpPr>
          <p:nvPr>
            <p:ph type="dt" sz="half" idx="10"/>
          </p:nvPr>
        </p:nvSpPr>
        <p:spPr/>
        <p:txBody>
          <a:bodyPr/>
          <a:lstStyle/>
          <a:p>
            <a:fld id="{2A402D17-2457-42B4-928F-DEBE352BC27F}" type="datetimeFigureOut">
              <a:rPr lang="de-DE" smtClean="0"/>
              <a:t>27.09.2023</a:t>
            </a:fld>
            <a:endParaRPr lang="de-DE"/>
          </a:p>
        </p:txBody>
      </p:sp>
      <p:sp>
        <p:nvSpPr>
          <p:cNvPr id="3" name="Fußzeilenplatzhalter 2">
            <a:extLst>
              <a:ext uri="{FF2B5EF4-FFF2-40B4-BE49-F238E27FC236}">
                <a16:creationId xmlns:a16="http://schemas.microsoft.com/office/drawing/2014/main" id="{EA1F8B94-D477-4744-93E4-BEADC52E0CD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13E73EE-EC5C-4B5E-97F9-CD0D91F92876}"/>
              </a:ext>
            </a:extLst>
          </p:cNvPr>
          <p:cNvSpPr>
            <a:spLocks noGrp="1"/>
          </p:cNvSpPr>
          <p:nvPr>
            <p:ph type="sldNum" sz="quarter" idx="12"/>
          </p:nvPr>
        </p:nvSpPr>
        <p:spPr/>
        <p:txBody>
          <a:bodyPr/>
          <a:lstStyle/>
          <a:p>
            <a:fld id="{FBBF35ED-9AA2-43B2-9B21-C3719D339867}" type="slidenum">
              <a:rPr lang="de-DE" smtClean="0"/>
              <a:t>‹Nr.›</a:t>
            </a:fld>
            <a:endParaRPr lang="de-DE"/>
          </a:p>
        </p:txBody>
      </p:sp>
    </p:spTree>
    <p:extLst>
      <p:ext uri="{BB962C8B-B14F-4D97-AF65-F5344CB8AC3E}">
        <p14:creationId xmlns:p14="http://schemas.microsoft.com/office/powerpoint/2010/main" val="2925948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F3694D-87EE-43C5-BA23-255AEE0B90B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85C1261-0916-4A80-BE0A-E82308012E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64E71B95-4CA0-4459-A2C3-B736943627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3A4FFCD-FE9F-4C73-A678-DBF4A6218183}"/>
              </a:ext>
            </a:extLst>
          </p:cNvPr>
          <p:cNvSpPr>
            <a:spLocks noGrp="1"/>
          </p:cNvSpPr>
          <p:nvPr>
            <p:ph type="dt" sz="half" idx="10"/>
          </p:nvPr>
        </p:nvSpPr>
        <p:spPr/>
        <p:txBody>
          <a:bodyPr/>
          <a:lstStyle/>
          <a:p>
            <a:fld id="{2A402D17-2457-42B4-928F-DEBE352BC27F}" type="datetimeFigureOut">
              <a:rPr lang="de-DE" smtClean="0"/>
              <a:t>27.09.2023</a:t>
            </a:fld>
            <a:endParaRPr lang="de-DE"/>
          </a:p>
        </p:txBody>
      </p:sp>
      <p:sp>
        <p:nvSpPr>
          <p:cNvPr id="6" name="Fußzeilenplatzhalter 5">
            <a:extLst>
              <a:ext uri="{FF2B5EF4-FFF2-40B4-BE49-F238E27FC236}">
                <a16:creationId xmlns:a16="http://schemas.microsoft.com/office/drawing/2014/main" id="{81A92158-A93A-4271-83B7-0A4E2796C72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BB5DE5A-11BF-4176-B5F6-96E827841114}"/>
              </a:ext>
            </a:extLst>
          </p:cNvPr>
          <p:cNvSpPr>
            <a:spLocks noGrp="1"/>
          </p:cNvSpPr>
          <p:nvPr>
            <p:ph type="sldNum" sz="quarter" idx="12"/>
          </p:nvPr>
        </p:nvSpPr>
        <p:spPr/>
        <p:txBody>
          <a:bodyPr/>
          <a:lstStyle/>
          <a:p>
            <a:fld id="{FBBF35ED-9AA2-43B2-9B21-C3719D339867}" type="slidenum">
              <a:rPr lang="de-DE" smtClean="0"/>
              <a:t>‹Nr.›</a:t>
            </a:fld>
            <a:endParaRPr lang="de-DE"/>
          </a:p>
        </p:txBody>
      </p:sp>
    </p:spTree>
    <p:extLst>
      <p:ext uri="{BB962C8B-B14F-4D97-AF65-F5344CB8AC3E}">
        <p14:creationId xmlns:p14="http://schemas.microsoft.com/office/powerpoint/2010/main" val="2250904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FD266A-731A-4912-AF92-4BDF6558E50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EE16513A-A13D-401B-BCF3-18ED31C118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19A1A7B-411F-45E6-AE87-849D80FF64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19ADB31-AD2C-4C8A-9D22-103BA655B742}"/>
              </a:ext>
            </a:extLst>
          </p:cNvPr>
          <p:cNvSpPr>
            <a:spLocks noGrp="1"/>
          </p:cNvSpPr>
          <p:nvPr>
            <p:ph type="dt" sz="half" idx="10"/>
          </p:nvPr>
        </p:nvSpPr>
        <p:spPr/>
        <p:txBody>
          <a:bodyPr/>
          <a:lstStyle/>
          <a:p>
            <a:fld id="{2A402D17-2457-42B4-928F-DEBE352BC27F}" type="datetimeFigureOut">
              <a:rPr lang="de-DE" smtClean="0"/>
              <a:t>27.09.2023</a:t>
            </a:fld>
            <a:endParaRPr lang="de-DE"/>
          </a:p>
        </p:txBody>
      </p:sp>
      <p:sp>
        <p:nvSpPr>
          <p:cNvPr id="6" name="Fußzeilenplatzhalter 5">
            <a:extLst>
              <a:ext uri="{FF2B5EF4-FFF2-40B4-BE49-F238E27FC236}">
                <a16:creationId xmlns:a16="http://schemas.microsoft.com/office/drawing/2014/main" id="{1AA2CD4C-2D6B-496E-BD78-E661DD75374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073BA1B-0129-4052-86D0-80E6413EF539}"/>
              </a:ext>
            </a:extLst>
          </p:cNvPr>
          <p:cNvSpPr>
            <a:spLocks noGrp="1"/>
          </p:cNvSpPr>
          <p:nvPr>
            <p:ph type="sldNum" sz="quarter" idx="12"/>
          </p:nvPr>
        </p:nvSpPr>
        <p:spPr/>
        <p:txBody>
          <a:bodyPr/>
          <a:lstStyle/>
          <a:p>
            <a:fld id="{FBBF35ED-9AA2-43B2-9B21-C3719D339867}" type="slidenum">
              <a:rPr lang="de-DE" smtClean="0"/>
              <a:t>‹Nr.›</a:t>
            </a:fld>
            <a:endParaRPr lang="de-DE"/>
          </a:p>
        </p:txBody>
      </p:sp>
    </p:spTree>
    <p:extLst>
      <p:ext uri="{BB962C8B-B14F-4D97-AF65-F5344CB8AC3E}">
        <p14:creationId xmlns:p14="http://schemas.microsoft.com/office/powerpoint/2010/main" val="397233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513AF1B-1DF9-4B07-8145-1F45ADC46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E178AC17-9509-4673-95D9-607E2D9D83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D6A5EE4-49F9-45FB-A6DE-88BBEAFBDB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02D17-2457-42B4-928F-DEBE352BC27F}" type="datetimeFigureOut">
              <a:rPr lang="de-DE" smtClean="0"/>
              <a:t>27.09.2023</a:t>
            </a:fld>
            <a:endParaRPr lang="de-DE"/>
          </a:p>
        </p:txBody>
      </p:sp>
      <p:sp>
        <p:nvSpPr>
          <p:cNvPr id="5" name="Fußzeilenplatzhalter 4">
            <a:extLst>
              <a:ext uri="{FF2B5EF4-FFF2-40B4-BE49-F238E27FC236}">
                <a16:creationId xmlns:a16="http://schemas.microsoft.com/office/drawing/2014/main" id="{31A351BF-0BB5-4F62-8F62-171B29DF7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3456A2AC-522C-4148-871B-85A11EA05A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F35ED-9AA2-43B2-9B21-C3719D339867}" type="slidenum">
              <a:rPr lang="de-DE" smtClean="0"/>
              <a:t>‹Nr.›</a:t>
            </a:fld>
            <a:endParaRPr lang="de-DE"/>
          </a:p>
        </p:txBody>
      </p:sp>
    </p:spTree>
    <p:extLst>
      <p:ext uri="{BB962C8B-B14F-4D97-AF65-F5344CB8AC3E}">
        <p14:creationId xmlns:p14="http://schemas.microsoft.com/office/powerpoint/2010/main" val="876741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gp-joule.com/de/"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suedliches-anhalt-fernwaerme.de/" TargetMode="External"/><Relationship Id="rId5" Type="http://schemas.openxmlformats.org/officeDocument/2006/relationships/image" Target="../media/image23.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bmuv.de/fileadmin/Daten_BMU/Download_PDF/Naturschutz/nabis_eckpunkte_bf.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petitionen.com/appell_zur_biomassestrategie"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hyperlink" Target="mailto:sberkholz@bauernverband-st.de" TargetMode="External"/><Relationship Id="rId2" Type="http://schemas.openxmlformats.org/officeDocument/2006/relationships/hyperlink" Target="https://eveeno.com/de"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mailto:piofczyk@ppm-magdeburg.d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5AED45-6A50-4B48-AFE3-D317E6FAB726}"/>
              </a:ext>
            </a:extLst>
          </p:cNvPr>
          <p:cNvSpPr>
            <a:spLocks noGrp="1"/>
          </p:cNvSpPr>
          <p:nvPr>
            <p:ph type="ctrTitle"/>
          </p:nvPr>
        </p:nvSpPr>
        <p:spPr>
          <a:xfrm>
            <a:off x="278985" y="1066529"/>
            <a:ext cx="11373084" cy="2387600"/>
          </a:xfrm>
        </p:spPr>
        <p:txBody>
          <a:bodyPr>
            <a:normAutofit/>
          </a:bodyPr>
          <a:lstStyle/>
          <a:p>
            <a:pPr algn="l"/>
            <a:r>
              <a:rPr lang="de-DE" b="1" dirty="0"/>
              <a:t>12. Fachtagung Biogas</a:t>
            </a:r>
            <a:br>
              <a:rPr lang="de-DE" b="1" dirty="0"/>
            </a:br>
            <a:r>
              <a:rPr lang="de-DE" sz="2200" dirty="0">
                <a:latin typeface="+mn-lt"/>
                <a:ea typeface="+mn-ea"/>
                <a:cs typeface="+mn-cs"/>
              </a:rPr>
              <a:t>Mücheln, 28.9.2023</a:t>
            </a:r>
            <a:br>
              <a:rPr lang="de-DE" dirty="0"/>
            </a:br>
            <a:endParaRPr lang="de-DE" dirty="0"/>
          </a:p>
        </p:txBody>
      </p:sp>
      <p:sp>
        <p:nvSpPr>
          <p:cNvPr id="3" name="Untertitel 2">
            <a:extLst>
              <a:ext uri="{FF2B5EF4-FFF2-40B4-BE49-F238E27FC236}">
                <a16:creationId xmlns:a16="http://schemas.microsoft.com/office/drawing/2014/main" id="{0057A030-A8A9-417F-ABC9-B18CADD6B12A}"/>
              </a:ext>
            </a:extLst>
          </p:cNvPr>
          <p:cNvSpPr>
            <a:spLocks noGrp="1"/>
          </p:cNvSpPr>
          <p:nvPr>
            <p:ph type="subTitle" idx="1"/>
          </p:nvPr>
        </p:nvSpPr>
        <p:spPr>
          <a:xfrm>
            <a:off x="278985" y="2753360"/>
            <a:ext cx="11808201" cy="4293118"/>
          </a:xfrm>
        </p:spPr>
        <p:txBody>
          <a:bodyPr>
            <a:normAutofit/>
          </a:bodyPr>
          <a:lstStyle/>
          <a:p>
            <a:pPr algn="l"/>
            <a:endParaRPr lang="de-DE" dirty="0"/>
          </a:p>
          <a:p>
            <a:pPr algn="l"/>
            <a:endParaRPr lang="de-DE" sz="2000" dirty="0"/>
          </a:p>
          <a:p>
            <a:pPr algn="l"/>
            <a:r>
              <a:rPr lang="de-DE" sz="2000" dirty="0"/>
              <a:t>Thorsten Breitschuh </a:t>
            </a:r>
          </a:p>
          <a:p>
            <a:pPr algn="l">
              <a:spcBef>
                <a:spcPts val="0"/>
              </a:spcBef>
            </a:pPr>
            <a:r>
              <a:rPr lang="de-DE" sz="2000" dirty="0"/>
              <a:t>BELANU				Bauernverband Sachsen Anhalt eV			</a:t>
            </a:r>
          </a:p>
          <a:p>
            <a:pPr algn="l">
              <a:spcBef>
                <a:spcPts val="0"/>
              </a:spcBef>
            </a:pPr>
            <a:r>
              <a:rPr lang="de-DE" sz="1300" dirty="0"/>
              <a:t>Kontakt: 034976/3839-36, Breitschuh@belanu.de</a:t>
            </a:r>
            <a:r>
              <a:rPr lang="de-DE" sz="1200" dirty="0"/>
              <a:t>	</a:t>
            </a:r>
            <a:r>
              <a:rPr lang="de-DE" sz="1300" dirty="0"/>
              <a:t>Referat erneuerbare Energien und Nachwachsende Rohstoffe</a:t>
            </a:r>
            <a:r>
              <a:rPr lang="de-DE" sz="1200" dirty="0"/>
              <a:t>	</a:t>
            </a:r>
            <a:r>
              <a:rPr lang="de-DE" sz="2000" dirty="0"/>
              <a:t>	 </a:t>
            </a:r>
          </a:p>
          <a:p>
            <a:pPr>
              <a:tabLst>
                <a:tab pos="2333625" algn="l"/>
              </a:tabLst>
            </a:pPr>
            <a:endParaRPr lang="de-DE" dirty="0"/>
          </a:p>
        </p:txBody>
      </p:sp>
      <p:pic>
        <p:nvPicPr>
          <p:cNvPr id="4" name="Grafik 3">
            <a:extLst>
              <a:ext uri="{FF2B5EF4-FFF2-40B4-BE49-F238E27FC236}">
                <a16:creationId xmlns:a16="http://schemas.microsoft.com/office/drawing/2014/main" id="{EF8AED3E-8084-4238-8DD9-9AD8AB55C080}"/>
              </a:ext>
            </a:extLst>
          </p:cNvPr>
          <p:cNvPicPr>
            <a:picLocks noChangeAspect="1"/>
          </p:cNvPicPr>
          <p:nvPr/>
        </p:nvPicPr>
        <p:blipFill rotWithShape="1">
          <a:blip r:embed="rId2"/>
          <a:srcRect t="41812" r="18162"/>
          <a:stretch/>
        </p:blipFill>
        <p:spPr>
          <a:xfrm>
            <a:off x="351692" y="6185179"/>
            <a:ext cx="6457729" cy="672821"/>
          </a:xfrm>
          <a:prstGeom prst="rect">
            <a:avLst/>
          </a:prstGeom>
        </p:spPr>
      </p:pic>
      <p:pic>
        <p:nvPicPr>
          <p:cNvPr id="11" name="Grafik 10">
            <a:extLst>
              <a:ext uri="{FF2B5EF4-FFF2-40B4-BE49-F238E27FC236}">
                <a16:creationId xmlns:a16="http://schemas.microsoft.com/office/drawing/2014/main" id="{01900A31-E6CC-400B-B093-B1FC7F57F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7654" y="97807"/>
            <a:ext cx="3015214" cy="2261411"/>
          </a:xfrm>
          <a:prstGeom prst="rect">
            <a:avLst/>
          </a:prstGeom>
        </p:spPr>
      </p:pic>
      <p:pic>
        <p:nvPicPr>
          <p:cNvPr id="8" name="Grafik 7">
            <a:extLst>
              <a:ext uri="{FF2B5EF4-FFF2-40B4-BE49-F238E27FC236}">
                <a16:creationId xmlns:a16="http://schemas.microsoft.com/office/drawing/2014/main" id="{9E6146C6-3468-43D3-9A21-45D982378EA9}"/>
              </a:ext>
            </a:extLst>
          </p:cNvPr>
          <p:cNvPicPr>
            <a:picLocks noChangeAspect="1"/>
          </p:cNvPicPr>
          <p:nvPr/>
        </p:nvPicPr>
        <p:blipFill rotWithShape="1">
          <a:blip r:embed="rId4">
            <a:extLst>
              <a:ext uri="{28A0092B-C50C-407E-A947-70E740481C1C}">
                <a14:useLocalDpi xmlns:a14="http://schemas.microsoft.com/office/drawing/2010/main" val="0"/>
              </a:ext>
            </a:extLst>
          </a:blip>
          <a:srcRect l="24151" t="21682" r="25017" b="26114"/>
          <a:stretch/>
        </p:blipFill>
        <p:spPr>
          <a:xfrm>
            <a:off x="9077654" y="2416358"/>
            <a:ext cx="3009530" cy="4120949"/>
          </a:xfrm>
          <a:prstGeom prst="rect">
            <a:avLst/>
          </a:prstGeom>
        </p:spPr>
      </p:pic>
      <p:sp>
        <p:nvSpPr>
          <p:cNvPr id="10" name="Textfeld 9">
            <a:extLst>
              <a:ext uri="{FF2B5EF4-FFF2-40B4-BE49-F238E27FC236}">
                <a16:creationId xmlns:a16="http://schemas.microsoft.com/office/drawing/2014/main" id="{79488B8D-4E57-4E6E-B10E-1821810F7487}"/>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2375396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0A71B1-CAC0-4F92-89F8-7D00C0762A94}"/>
              </a:ext>
            </a:extLst>
          </p:cNvPr>
          <p:cNvSpPr>
            <a:spLocks noGrp="1"/>
          </p:cNvSpPr>
          <p:nvPr>
            <p:ph type="title"/>
          </p:nvPr>
        </p:nvSpPr>
        <p:spPr>
          <a:xfrm>
            <a:off x="285099" y="0"/>
            <a:ext cx="11802398" cy="1325563"/>
          </a:xfrm>
        </p:spPr>
        <p:txBody>
          <a:bodyPr>
            <a:normAutofit/>
          </a:bodyPr>
          <a:lstStyle/>
          <a:p>
            <a:r>
              <a:rPr lang="de-DE" dirty="0"/>
              <a:t>Der Weg zum integrierten Energieprojekt </a:t>
            </a:r>
            <a:r>
              <a:rPr lang="de-DE" sz="2400" dirty="0"/>
              <a:t>(braucht Vorlauf)</a:t>
            </a:r>
            <a:endParaRPr lang="de-DE" dirty="0"/>
          </a:p>
        </p:txBody>
      </p:sp>
      <p:pic>
        <p:nvPicPr>
          <p:cNvPr id="5" name="Grafik 4">
            <a:extLst>
              <a:ext uri="{FF2B5EF4-FFF2-40B4-BE49-F238E27FC236}">
                <a16:creationId xmlns:a16="http://schemas.microsoft.com/office/drawing/2014/main" id="{14BCB9D0-EA8F-41E8-830B-32090F1CF754}"/>
              </a:ext>
            </a:extLst>
          </p:cNvPr>
          <p:cNvPicPr>
            <a:picLocks noChangeAspect="1"/>
          </p:cNvPicPr>
          <p:nvPr/>
        </p:nvPicPr>
        <p:blipFill rotWithShape="1">
          <a:blip r:embed="rId2"/>
          <a:srcRect t="41812" r="18162"/>
          <a:stretch/>
        </p:blipFill>
        <p:spPr>
          <a:xfrm>
            <a:off x="0" y="6185179"/>
            <a:ext cx="6457729" cy="672821"/>
          </a:xfrm>
          <a:prstGeom prst="rect">
            <a:avLst/>
          </a:prstGeom>
        </p:spPr>
      </p:pic>
      <p:sp>
        <p:nvSpPr>
          <p:cNvPr id="9" name="Textfeld 8">
            <a:extLst>
              <a:ext uri="{FF2B5EF4-FFF2-40B4-BE49-F238E27FC236}">
                <a16:creationId xmlns:a16="http://schemas.microsoft.com/office/drawing/2014/main" id="{5FD248AE-145D-4086-94D1-5BAEF80F826E}"/>
              </a:ext>
            </a:extLst>
          </p:cNvPr>
          <p:cNvSpPr txBox="1"/>
          <p:nvPr/>
        </p:nvSpPr>
        <p:spPr>
          <a:xfrm>
            <a:off x="285099" y="1415708"/>
            <a:ext cx="11621802" cy="5016758"/>
          </a:xfrm>
          <a:prstGeom prst="rect">
            <a:avLst/>
          </a:prstGeom>
          <a:noFill/>
        </p:spPr>
        <p:txBody>
          <a:bodyPr wrap="square" rtlCol="0">
            <a:spAutoFit/>
          </a:bodyPr>
          <a:lstStyle/>
          <a:p>
            <a:r>
              <a:rPr lang="de-DE" sz="2000" dirty="0"/>
              <a:t>2017 	- Beginn mit der ersten PV-Potenzialstudie für Dachflächen, </a:t>
            </a:r>
          </a:p>
          <a:p>
            <a:r>
              <a:rPr lang="de-DE" sz="2000" dirty="0"/>
              <a:t>          	  danach für Konversionsflächen </a:t>
            </a:r>
          </a:p>
          <a:p>
            <a:r>
              <a:rPr lang="de-DE" sz="2000" dirty="0"/>
              <a:t>2019 	- PV Plan für Freiflächen-PV auf </a:t>
            </a:r>
            <a:r>
              <a:rPr lang="de-DE" sz="2000" dirty="0" err="1"/>
              <a:t>landw</a:t>
            </a:r>
            <a:r>
              <a:rPr lang="de-DE" sz="2000" dirty="0"/>
              <a:t>. Flächen</a:t>
            </a:r>
          </a:p>
          <a:p>
            <a:r>
              <a:rPr lang="de-DE" sz="2000" dirty="0"/>
              <a:t>	  Ergebnis: 190 ha PV (=1% der Gemeindefläche)</a:t>
            </a:r>
          </a:p>
          <a:p>
            <a:endParaRPr lang="de-DE" sz="2000" dirty="0"/>
          </a:p>
          <a:p>
            <a:r>
              <a:rPr lang="de-DE" sz="2000" dirty="0"/>
              <a:t>2021: 	- Vorschlag PV-Investor: </a:t>
            </a:r>
          </a:p>
          <a:p>
            <a:r>
              <a:rPr lang="de-DE" sz="2000" dirty="0"/>
              <a:t>            	   „Für 350 ha und Wind finden wir jemand, der baut auch Wärmenetze“</a:t>
            </a:r>
          </a:p>
          <a:p>
            <a:r>
              <a:rPr lang="de-DE" sz="2000" dirty="0"/>
              <a:t>	- Gespräche mit den Windfirmen, die schon vor Ort sind</a:t>
            </a:r>
          </a:p>
          <a:p>
            <a:r>
              <a:rPr lang="de-DE" sz="2000" dirty="0"/>
              <a:t>	- Beginn der Preiserhöhungen bei Öl und Gas</a:t>
            </a:r>
          </a:p>
          <a:p>
            <a:r>
              <a:rPr lang="de-DE" sz="2000" dirty="0"/>
              <a:t>	- Entwicklung von ersten Konzepten zu einem integrierten Energieprojekt</a:t>
            </a:r>
          </a:p>
          <a:p>
            <a:r>
              <a:rPr lang="de-DE" sz="2000" dirty="0"/>
              <a:t>2022: 	- Krieg in der Ukraine, Sanktionen, Preisexplosionen bei Energie</a:t>
            </a:r>
          </a:p>
          <a:p>
            <a:r>
              <a:rPr lang="de-DE" sz="2000" dirty="0"/>
              <a:t>           	- Grundsatzbeschlüsse im Stadtrat zugunsten des integrierten Energieprojektes</a:t>
            </a:r>
          </a:p>
          <a:p>
            <a:r>
              <a:rPr lang="de-DE" sz="2000" dirty="0"/>
              <a:t>           	- Kalkulationen zu Wärmenetzen, Strombedarf und Wärmepreisen</a:t>
            </a:r>
          </a:p>
          <a:p>
            <a:r>
              <a:rPr lang="de-DE" sz="2000" dirty="0"/>
              <a:t>           	- Gespräche mit Nachbarkommunen zur Erweiterung des Projektgebietes,</a:t>
            </a:r>
          </a:p>
          <a:p>
            <a:r>
              <a:rPr lang="de-DE" sz="2000" dirty="0"/>
              <a:t>                    Petersberg und Zörbig wollen mitmachen	</a:t>
            </a:r>
          </a:p>
          <a:p>
            <a:endParaRPr lang="de-DE" sz="2000" dirty="0"/>
          </a:p>
        </p:txBody>
      </p:sp>
      <p:sp>
        <p:nvSpPr>
          <p:cNvPr id="10" name="Textfeld 9">
            <a:extLst>
              <a:ext uri="{FF2B5EF4-FFF2-40B4-BE49-F238E27FC236}">
                <a16:creationId xmlns:a16="http://schemas.microsoft.com/office/drawing/2014/main" id="{D5D6C9CD-325C-43DB-BA09-912F50509B48}"/>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3524602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0A71B1-CAC0-4F92-89F8-7D00C0762A94}"/>
              </a:ext>
            </a:extLst>
          </p:cNvPr>
          <p:cNvSpPr>
            <a:spLocks noGrp="1"/>
          </p:cNvSpPr>
          <p:nvPr>
            <p:ph type="title"/>
          </p:nvPr>
        </p:nvSpPr>
        <p:spPr>
          <a:xfrm>
            <a:off x="285099" y="0"/>
            <a:ext cx="11802398" cy="1325563"/>
          </a:xfrm>
        </p:spPr>
        <p:txBody>
          <a:bodyPr>
            <a:normAutofit/>
          </a:bodyPr>
          <a:lstStyle/>
          <a:p>
            <a:r>
              <a:rPr lang="de-DE" dirty="0"/>
              <a:t>Der Weg zum integrierten Energieprojekt </a:t>
            </a:r>
            <a:r>
              <a:rPr lang="de-DE" sz="2000" dirty="0"/>
              <a:t>(ist arbeitsintensiv)</a:t>
            </a:r>
            <a:endParaRPr lang="de-DE" dirty="0"/>
          </a:p>
        </p:txBody>
      </p:sp>
      <p:pic>
        <p:nvPicPr>
          <p:cNvPr id="5" name="Grafik 4">
            <a:extLst>
              <a:ext uri="{FF2B5EF4-FFF2-40B4-BE49-F238E27FC236}">
                <a16:creationId xmlns:a16="http://schemas.microsoft.com/office/drawing/2014/main" id="{14BCB9D0-EA8F-41E8-830B-32090F1CF754}"/>
              </a:ext>
            </a:extLst>
          </p:cNvPr>
          <p:cNvPicPr>
            <a:picLocks noChangeAspect="1"/>
          </p:cNvPicPr>
          <p:nvPr/>
        </p:nvPicPr>
        <p:blipFill rotWithShape="1">
          <a:blip r:embed="rId2"/>
          <a:srcRect t="41812" r="18162"/>
          <a:stretch/>
        </p:blipFill>
        <p:spPr>
          <a:xfrm>
            <a:off x="0" y="6185179"/>
            <a:ext cx="6457729" cy="672821"/>
          </a:xfrm>
          <a:prstGeom prst="rect">
            <a:avLst/>
          </a:prstGeom>
        </p:spPr>
      </p:pic>
      <p:sp>
        <p:nvSpPr>
          <p:cNvPr id="9" name="Textfeld 8">
            <a:extLst>
              <a:ext uri="{FF2B5EF4-FFF2-40B4-BE49-F238E27FC236}">
                <a16:creationId xmlns:a16="http://schemas.microsoft.com/office/drawing/2014/main" id="{5FD248AE-145D-4086-94D1-5BAEF80F826E}"/>
              </a:ext>
            </a:extLst>
          </p:cNvPr>
          <p:cNvSpPr txBox="1"/>
          <p:nvPr/>
        </p:nvSpPr>
        <p:spPr>
          <a:xfrm>
            <a:off x="189304" y="1078276"/>
            <a:ext cx="11621802" cy="5016758"/>
          </a:xfrm>
          <a:prstGeom prst="rect">
            <a:avLst/>
          </a:prstGeom>
          <a:noFill/>
        </p:spPr>
        <p:txBody>
          <a:bodyPr wrap="square" rtlCol="0">
            <a:spAutoFit/>
          </a:bodyPr>
          <a:lstStyle/>
          <a:p>
            <a:r>
              <a:rPr lang="de-DE" sz="2000" dirty="0"/>
              <a:t>2023: </a:t>
            </a:r>
          </a:p>
          <a:p>
            <a:r>
              <a:rPr lang="de-DE" sz="2000" dirty="0"/>
              <a:t>Februar: 	Infotermine für alle Ortschaftsräte</a:t>
            </a:r>
          </a:p>
          <a:p>
            <a:r>
              <a:rPr lang="de-DE" sz="2000" dirty="0"/>
              <a:t>März:		Aufstellungsbeschlüsse zu B-Plänen für 300 ha PV</a:t>
            </a:r>
          </a:p>
          <a:p>
            <a:r>
              <a:rPr lang="de-DE" sz="2000" dirty="0"/>
              <a:t>		Gründung der „</a:t>
            </a:r>
            <a:r>
              <a:rPr lang="de-DE" sz="2000" dirty="0" err="1"/>
              <a:t>Renergiewerke</a:t>
            </a:r>
            <a:r>
              <a:rPr lang="de-DE" sz="2000" dirty="0"/>
              <a:t> </a:t>
            </a:r>
            <a:r>
              <a:rPr lang="de-DE" sz="2000" dirty="0" err="1"/>
              <a:t>Fuhne</a:t>
            </a:r>
            <a:r>
              <a:rPr lang="de-DE" sz="2000" dirty="0"/>
              <a:t>“ als Dachholdinggesellschaft	</a:t>
            </a:r>
          </a:p>
          <a:p>
            <a:r>
              <a:rPr lang="de-DE" sz="2000" dirty="0"/>
              <a:t>April: 		Abstimmung mit Regionalplanung zu neuen Windeignungsflächen</a:t>
            </a:r>
          </a:p>
          <a:p>
            <a:r>
              <a:rPr lang="de-DE" sz="2000" dirty="0"/>
              <a:t>Mai:            	Sitzverlegung der </a:t>
            </a:r>
            <a:r>
              <a:rPr lang="de-DE" sz="2000" dirty="0" err="1"/>
              <a:t>Renergiewerke</a:t>
            </a:r>
            <a:r>
              <a:rPr lang="de-DE" sz="2000" dirty="0"/>
              <a:t> in das Südliche Anhalt nach Radegast</a:t>
            </a:r>
          </a:p>
          <a:p>
            <a:r>
              <a:rPr lang="de-DE" sz="2000" dirty="0"/>
              <a:t>            		</a:t>
            </a:r>
            <a:r>
              <a:rPr lang="de-DE" sz="2000" dirty="0" err="1"/>
              <a:t>Aquisebeginn</a:t>
            </a:r>
            <a:r>
              <a:rPr lang="de-DE" sz="2000" dirty="0"/>
              <a:t> für erstes Wärmenetz Quellendorf</a:t>
            </a:r>
          </a:p>
          <a:p>
            <a:r>
              <a:rPr lang="de-DE" sz="2000" dirty="0"/>
              <a:t>Mai/Juni:          	12 Infoveranstaltungen für Einwohner mit insgesamt 1300 Teilnehmern </a:t>
            </a:r>
          </a:p>
          <a:p>
            <a:r>
              <a:rPr lang="de-DE" sz="2000" dirty="0"/>
              <a:t>Juli/August:	Verhandlung städtebaulicher Vertrag</a:t>
            </a:r>
          </a:p>
          <a:p>
            <a:r>
              <a:rPr lang="de-DE" sz="2000" dirty="0"/>
              <a:t>August:		50% der Grundstücke haben eine Anmeldung für das Wärmenetz eingereicht	</a:t>
            </a:r>
          </a:p>
          <a:p>
            <a:r>
              <a:rPr lang="de-DE" sz="2000" dirty="0"/>
              <a:t>September:      	(Bürgermeisterwahl: Amtsinhaber mit 51% im ersten Wahlgang wiedergewählt)</a:t>
            </a:r>
          </a:p>
          <a:p>
            <a:r>
              <a:rPr lang="de-DE" sz="2000" dirty="0"/>
              <a:t>		Konzeptgespräch zur Ladeinfrastruktur für E-Fahrzeuge</a:t>
            </a:r>
          </a:p>
          <a:p>
            <a:r>
              <a:rPr lang="de-DE" sz="2000" i="1" dirty="0"/>
              <a:t>Oktober: 	Beschlüsse zu städtebaulichem Vertrag und Aufstellungsbeschlüsse </a:t>
            </a:r>
          </a:p>
          <a:p>
            <a:r>
              <a:rPr lang="de-DE" sz="2000" i="1" dirty="0"/>
              <a:t>                                Wärmestationen   	</a:t>
            </a:r>
          </a:p>
          <a:p>
            <a:r>
              <a:rPr lang="de-DE" sz="2000" i="1" dirty="0"/>
              <a:t>November: 	Eröffnung des neu sanierten Büros der </a:t>
            </a:r>
            <a:r>
              <a:rPr lang="de-DE" sz="2000" i="1" dirty="0" err="1"/>
              <a:t>Renergiewerke</a:t>
            </a:r>
            <a:r>
              <a:rPr lang="de-DE" sz="2000" i="1" dirty="0"/>
              <a:t> in Radegast</a:t>
            </a:r>
          </a:p>
          <a:p>
            <a:endParaRPr lang="de-DE" sz="2000" dirty="0"/>
          </a:p>
        </p:txBody>
      </p:sp>
      <p:sp>
        <p:nvSpPr>
          <p:cNvPr id="6" name="Textfeld 5">
            <a:extLst>
              <a:ext uri="{FF2B5EF4-FFF2-40B4-BE49-F238E27FC236}">
                <a16:creationId xmlns:a16="http://schemas.microsoft.com/office/drawing/2014/main" id="{2406724B-13EA-4B70-87F0-C29C3B3459EA}"/>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1444876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0A71B1-CAC0-4F92-89F8-7D00C0762A94}"/>
              </a:ext>
            </a:extLst>
          </p:cNvPr>
          <p:cNvSpPr>
            <a:spLocks noGrp="1"/>
          </p:cNvSpPr>
          <p:nvPr>
            <p:ph type="title"/>
          </p:nvPr>
        </p:nvSpPr>
        <p:spPr>
          <a:xfrm>
            <a:off x="285099" y="0"/>
            <a:ext cx="11802398" cy="1325563"/>
          </a:xfrm>
        </p:spPr>
        <p:txBody>
          <a:bodyPr>
            <a:normAutofit/>
          </a:bodyPr>
          <a:lstStyle/>
          <a:p>
            <a:r>
              <a:rPr lang="de-DE" dirty="0"/>
              <a:t>Der Weg zum integrierten Energieprojekt </a:t>
            </a:r>
            <a:r>
              <a:rPr lang="de-DE" sz="2000" dirty="0"/>
              <a:t>(dauert länger)</a:t>
            </a:r>
            <a:endParaRPr lang="de-DE" dirty="0"/>
          </a:p>
        </p:txBody>
      </p:sp>
      <p:pic>
        <p:nvPicPr>
          <p:cNvPr id="5" name="Grafik 4">
            <a:extLst>
              <a:ext uri="{FF2B5EF4-FFF2-40B4-BE49-F238E27FC236}">
                <a16:creationId xmlns:a16="http://schemas.microsoft.com/office/drawing/2014/main" id="{14BCB9D0-EA8F-41E8-830B-32090F1CF754}"/>
              </a:ext>
            </a:extLst>
          </p:cNvPr>
          <p:cNvPicPr>
            <a:picLocks noChangeAspect="1"/>
          </p:cNvPicPr>
          <p:nvPr/>
        </p:nvPicPr>
        <p:blipFill rotWithShape="1">
          <a:blip r:embed="rId2"/>
          <a:srcRect t="41812" r="18162"/>
          <a:stretch/>
        </p:blipFill>
        <p:spPr>
          <a:xfrm>
            <a:off x="0" y="6185179"/>
            <a:ext cx="6457729" cy="672821"/>
          </a:xfrm>
          <a:prstGeom prst="rect">
            <a:avLst/>
          </a:prstGeom>
        </p:spPr>
      </p:pic>
      <p:sp>
        <p:nvSpPr>
          <p:cNvPr id="9" name="Textfeld 8">
            <a:extLst>
              <a:ext uri="{FF2B5EF4-FFF2-40B4-BE49-F238E27FC236}">
                <a16:creationId xmlns:a16="http://schemas.microsoft.com/office/drawing/2014/main" id="{5FD248AE-145D-4086-94D1-5BAEF80F826E}"/>
              </a:ext>
            </a:extLst>
          </p:cNvPr>
          <p:cNvSpPr txBox="1"/>
          <p:nvPr/>
        </p:nvSpPr>
        <p:spPr>
          <a:xfrm>
            <a:off x="189304" y="1078276"/>
            <a:ext cx="2710650" cy="3170099"/>
          </a:xfrm>
          <a:prstGeom prst="rect">
            <a:avLst/>
          </a:prstGeom>
          <a:noFill/>
        </p:spPr>
        <p:txBody>
          <a:bodyPr wrap="square" rtlCol="0">
            <a:spAutoFit/>
          </a:bodyPr>
          <a:lstStyle/>
          <a:p>
            <a:r>
              <a:rPr lang="de-DE" sz="2000" dirty="0"/>
              <a:t>2024: 	</a:t>
            </a:r>
          </a:p>
          <a:p>
            <a:r>
              <a:rPr lang="de-DE" sz="2000" dirty="0"/>
              <a:t>Baubeginn PV-Anlagen</a:t>
            </a:r>
          </a:p>
          <a:p>
            <a:endParaRPr lang="de-DE" sz="2000" dirty="0"/>
          </a:p>
          <a:p>
            <a:r>
              <a:rPr lang="de-DE" sz="2000" dirty="0"/>
              <a:t>Baubeginn Wärmenetze </a:t>
            </a:r>
          </a:p>
          <a:p>
            <a:endParaRPr lang="de-DE" sz="2000" dirty="0"/>
          </a:p>
          <a:p>
            <a:r>
              <a:rPr lang="de-DE" sz="2000" dirty="0"/>
              <a:t>2027: 	</a:t>
            </a:r>
          </a:p>
          <a:p>
            <a:r>
              <a:rPr lang="de-DE" sz="2000" dirty="0"/>
              <a:t>Baubeginn Windräder</a:t>
            </a:r>
          </a:p>
          <a:p>
            <a:endParaRPr lang="de-DE" sz="2000" dirty="0"/>
          </a:p>
          <a:p>
            <a:r>
              <a:rPr lang="de-DE" sz="2000" dirty="0"/>
              <a:t>2030/31: 	</a:t>
            </a:r>
          </a:p>
          <a:p>
            <a:r>
              <a:rPr lang="de-DE" sz="2000" dirty="0"/>
              <a:t>Abschluss aller Arbeiten</a:t>
            </a:r>
          </a:p>
        </p:txBody>
      </p:sp>
      <p:pic>
        <p:nvPicPr>
          <p:cNvPr id="6" name="Grafik 5">
            <a:extLst>
              <a:ext uri="{FF2B5EF4-FFF2-40B4-BE49-F238E27FC236}">
                <a16:creationId xmlns:a16="http://schemas.microsoft.com/office/drawing/2014/main" id="{818946E5-CDBE-40C0-98CF-71F5E0840FCC}"/>
              </a:ext>
            </a:extLst>
          </p:cNvPr>
          <p:cNvPicPr>
            <a:picLocks noChangeAspect="1"/>
          </p:cNvPicPr>
          <p:nvPr/>
        </p:nvPicPr>
        <p:blipFill>
          <a:blip r:embed="rId3"/>
          <a:stretch>
            <a:fillRect/>
          </a:stretch>
        </p:blipFill>
        <p:spPr>
          <a:xfrm>
            <a:off x="4058193" y="1194854"/>
            <a:ext cx="7032750" cy="3998259"/>
          </a:xfrm>
          <a:prstGeom prst="rect">
            <a:avLst/>
          </a:prstGeom>
        </p:spPr>
      </p:pic>
      <p:sp>
        <p:nvSpPr>
          <p:cNvPr id="7" name="Rechteck 6">
            <a:extLst>
              <a:ext uri="{FF2B5EF4-FFF2-40B4-BE49-F238E27FC236}">
                <a16:creationId xmlns:a16="http://schemas.microsoft.com/office/drawing/2014/main" id="{5763F86E-726E-4B91-BF41-AAE34B86522D}"/>
              </a:ext>
            </a:extLst>
          </p:cNvPr>
          <p:cNvSpPr/>
          <p:nvPr/>
        </p:nvSpPr>
        <p:spPr>
          <a:xfrm>
            <a:off x="4058191" y="1907177"/>
            <a:ext cx="7032750" cy="3285936"/>
          </a:xfrm>
          <a:prstGeom prst="rect">
            <a:avLst/>
          </a:prstGeom>
          <a:solidFill>
            <a:srgbClr val="C00000">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0FA8F189-04BE-4795-BA33-BA0AFC7737E9}"/>
              </a:ext>
            </a:extLst>
          </p:cNvPr>
          <p:cNvSpPr/>
          <p:nvPr/>
        </p:nvSpPr>
        <p:spPr>
          <a:xfrm>
            <a:off x="4058191" y="1628503"/>
            <a:ext cx="7032750" cy="278671"/>
          </a:xfrm>
          <a:prstGeom prst="rect">
            <a:avLst/>
          </a:prstGeom>
          <a:solidFill>
            <a:schemeClr val="accent1">
              <a:lumMod val="60000"/>
              <a:lumOff val="40000"/>
              <a:alpha val="3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A337ED92-4556-4883-AA48-41632E13012C}"/>
              </a:ext>
            </a:extLst>
          </p:cNvPr>
          <p:cNvSpPr/>
          <p:nvPr/>
        </p:nvSpPr>
        <p:spPr>
          <a:xfrm>
            <a:off x="4058191" y="1395663"/>
            <a:ext cx="7032750" cy="218998"/>
          </a:xfrm>
          <a:prstGeom prst="rect">
            <a:avLst/>
          </a:prstGeom>
          <a:solidFill>
            <a:srgbClr val="FFFF00">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5062778C-322D-4752-920B-7AF3530CBD00}"/>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747842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0A71B1-CAC0-4F92-89F8-7D00C0762A94}"/>
              </a:ext>
            </a:extLst>
          </p:cNvPr>
          <p:cNvSpPr>
            <a:spLocks noGrp="1"/>
          </p:cNvSpPr>
          <p:nvPr>
            <p:ph type="title"/>
          </p:nvPr>
        </p:nvSpPr>
        <p:spPr>
          <a:xfrm>
            <a:off x="285099" y="0"/>
            <a:ext cx="11802398" cy="1325563"/>
          </a:xfrm>
        </p:spPr>
        <p:txBody>
          <a:bodyPr>
            <a:normAutofit/>
          </a:bodyPr>
          <a:lstStyle/>
          <a:p>
            <a:r>
              <a:rPr lang="de-DE" dirty="0"/>
              <a:t>Integriertes Energieprojekt- Konzeptbeschreibung</a:t>
            </a:r>
          </a:p>
        </p:txBody>
      </p:sp>
      <p:pic>
        <p:nvPicPr>
          <p:cNvPr id="5" name="Grafik 4">
            <a:extLst>
              <a:ext uri="{FF2B5EF4-FFF2-40B4-BE49-F238E27FC236}">
                <a16:creationId xmlns:a16="http://schemas.microsoft.com/office/drawing/2014/main" id="{14BCB9D0-EA8F-41E8-830B-32090F1CF754}"/>
              </a:ext>
            </a:extLst>
          </p:cNvPr>
          <p:cNvPicPr>
            <a:picLocks noChangeAspect="1"/>
          </p:cNvPicPr>
          <p:nvPr/>
        </p:nvPicPr>
        <p:blipFill rotWithShape="1">
          <a:blip r:embed="rId2"/>
          <a:srcRect t="41812" r="18162"/>
          <a:stretch/>
        </p:blipFill>
        <p:spPr>
          <a:xfrm>
            <a:off x="0" y="6185179"/>
            <a:ext cx="6457729" cy="672821"/>
          </a:xfrm>
          <a:prstGeom prst="rect">
            <a:avLst/>
          </a:prstGeom>
        </p:spPr>
      </p:pic>
      <p:sp>
        <p:nvSpPr>
          <p:cNvPr id="11" name="Inhaltsplatzhalter 2">
            <a:extLst>
              <a:ext uri="{FF2B5EF4-FFF2-40B4-BE49-F238E27FC236}">
                <a16:creationId xmlns:a16="http://schemas.microsoft.com/office/drawing/2014/main" id="{600156CE-9489-4132-81C1-A0D357EB2714}"/>
              </a:ext>
            </a:extLst>
          </p:cNvPr>
          <p:cNvSpPr txBox="1">
            <a:spLocks/>
          </p:cNvSpPr>
          <p:nvPr/>
        </p:nvSpPr>
        <p:spPr>
          <a:xfrm>
            <a:off x="3481737" y="1075154"/>
            <a:ext cx="8283544" cy="490763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t>Noch immer wird Strom i.d.R. ohne Rücksicht auf regionale Bedürfnisse in das öffentliche Stromnetze „weggespeist“.</a:t>
            </a:r>
          </a:p>
          <a:p>
            <a:pPr algn="l"/>
            <a:r>
              <a:rPr lang="de-DE" dirty="0"/>
              <a:t>Ein Umdenken ist erforderlich:</a:t>
            </a:r>
          </a:p>
          <a:p>
            <a:pPr marL="800100" lvl="1" indent="-342900" algn="l">
              <a:buFontTx/>
              <a:buChar char="-"/>
            </a:pPr>
            <a:r>
              <a:rPr lang="de-DE" dirty="0"/>
              <a:t>Anforderungen von Bürgern („Akzeptanzausgleich“) zur günstigen, regionalen Energieversorgung</a:t>
            </a:r>
          </a:p>
          <a:p>
            <a:pPr marL="800100" lvl="1" indent="-342900" algn="l">
              <a:buFontTx/>
              <a:buChar char="-"/>
            </a:pPr>
            <a:r>
              <a:rPr lang="de-DE" dirty="0"/>
              <a:t>Interesse von Firmen am Erwerb von CO</a:t>
            </a:r>
            <a:r>
              <a:rPr lang="de-DE" baseline="-25000" dirty="0"/>
              <a:t>2</a:t>
            </a:r>
            <a:r>
              <a:rPr lang="de-DE" dirty="0"/>
              <a:t>-freiem Strom als Wettbewerbsvorteil</a:t>
            </a:r>
          </a:p>
          <a:p>
            <a:pPr marL="800100" lvl="1" indent="-342900" algn="l">
              <a:buFontTx/>
              <a:buChar char="-"/>
            </a:pPr>
            <a:r>
              <a:rPr lang="de-DE" dirty="0"/>
              <a:t>Netzengpässe verhindern Einspeisung von Spitzenlaststrom</a:t>
            </a:r>
          </a:p>
          <a:p>
            <a:pPr marL="800100" lvl="1" indent="-342900" algn="l">
              <a:buFontTx/>
              <a:buChar char="-"/>
            </a:pPr>
            <a:r>
              <a:rPr lang="de-DE" dirty="0"/>
              <a:t>Speicherung verhindert Abschaltung</a:t>
            </a:r>
          </a:p>
        </p:txBody>
      </p:sp>
      <p:pic>
        <p:nvPicPr>
          <p:cNvPr id="12" name="Grafik 11">
            <a:extLst>
              <a:ext uri="{FF2B5EF4-FFF2-40B4-BE49-F238E27FC236}">
                <a16:creationId xmlns:a16="http://schemas.microsoft.com/office/drawing/2014/main" id="{CDADD1EE-147E-4A80-A51F-164804E5470C}"/>
              </a:ext>
            </a:extLst>
          </p:cNvPr>
          <p:cNvPicPr>
            <a:picLocks noChangeAspect="1"/>
          </p:cNvPicPr>
          <p:nvPr/>
        </p:nvPicPr>
        <p:blipFill>
          <a:blip r:embed="rId3"/>
          <a:stretch>
            <a:fillRect/>
          </a:stretch>
        </p:blipFill>
        <p:spPr>
          <a:xfrm>
            <a:off x="236822" y="1075154"/>
            <a:ext cx="3055018" cy="4785714"/>
          </a:xfrm>
          <a:prstGeom prst="rect">
            <a:avLst/>
          </a:prstGeom>
        </p:spPr>
      </p:pic>
      <p:sp>
        <p:nvSpPr>
          <p:cNvPr id="13" name="Textfeld 12">
            <a:extLst>
              <a:ext uri="{FF2B5EF4-FFF2-40B4-BE49-F238E27FC236}">
                <a16:creationId xmlns:a16="http://schemas.microsoft.com/office/drawing/2014/main" id="{315B5C6C-1397-4870-82F6-97717572AA5E}"/>
              </a:ext>
            </a:extLst>
          </p:cNvPr>
          <p:cNvSpPr txBox="1"/>
          <p:nvPr/>
        </p:nvSpPr>
        <p:spPr>
          <a:xfrm>
            <a:off x="426719" y="3682137"/>
            <a:ext cx="1151534" cy="523220"/>
          </a:xfrm>
          <a:prstGeom prst="rect">
            <a:avLst/>
          </a:prstGeom>
          <a:noFill/>
        </p:spPr>
        <p:txBody>
          <a:bodyPr wrap="none" rtlCol="0">
            <a:spAutoFit/>
          </a:bodyPr>
          <a:lstStyle/>
          <a:p>
            <a:r>
              <a:rPr lang="de-DE" sz="2800" b="1" dirty="0">
                <a:solidFill>
                  <a:schemeClr val="bg1"/>
                </a:solidFill>
              </a:rPr>
              <a:t>Biogas</a:t>
            </a:r>
          </a:p>
        </p:txBody>
      </p:sp>
      <p:sp>
        <p:nvSpPr>
          <p:cNvPr id="14" name="Flussdiagramm: Datenträger mit direktem Zugriff 13">
            <a:extLst>
              <a:ext uri="{FF2B5EF4-FFF2-40B4-BE49-F238E27FC236}">
                <a16:creationId xmlns:a16="http://schemas.microsoft.com/office/drawing/2014/main" id="{49E9D204-DAC2-4167-A44B-A4BA4452CBFA}"/>
              </a:ext>
            </a:extLst>
          </p:cNvPr>
          <p:cNvSpPr/>
          <p:nvPr/>
        </p:nvSpPr>
        <p:spPr>
          <a:xfrm rot="16200000">
            <a:off x="1905988" y="3674508"/>
            <a:ext cx="523219" cy="641214"/>
          </a:xfrm>
          <a:prstGeom prst="flowChartMagneticDrum">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0460B3F6-73E1-4F02-8CC3-20B021D5C712}"/>
              </a:ext>
            </a:extLst>
          </p:cNvPr>
          <p:cNvCxnSpPr/>
          <p:nvPr/>
        </p:nvCxnSpPr>
        <p:spPr>
          <a:xfrm>
            <a:off x="2577737" y="3943747"/>
            <a:ext cx="714103" cy="0"/>
          </a:xfrm>
          <a:prstGeom prst="line">
            <a:avLst/>
          </a:prstGeom>
          <a:ln w="28575">
            <a:solidFill>
              <a:srgbClr val="FFFF00"/>
            </a:solidFill>
          </a:ln>
        </p:spPr>
        <p:style>
          <a:lnRef idx="1">
            <a:schemeClr val="accent4"/>
          </a:lnRef>
          <a:fillRef idx="0">
            <a:schemeClr val="accent4"/>
          </a:fillRef>
          <a:effectRef idx="0">
            <a:schemeClr val="accent4"/>
          </a:effectRef>
          <a:fontRef idx="minor">
            <a:schemeClr val="tx1"/>
          </a:fontRef>
        </p:style>
      </p:cxnSp>
      <p:pic>
        <p:nvPicPr>
          <p:cNvPr id="16" name="Grafik 15">
            <a:extLst>
              <a:ext uri="{FF2B5EF4-FFF2-40B4-BE49-F238E27FC236}">
                <a16:creationId xmlns:a16="http://schemas.microsoft.com/office/drawing/2014/main" id="{4A030838-E833-430A-98A8-14A5C20559A1}"/>
              </a:ext>
            </a:extLst>
          </p:cNvPr>
          <p:cNvPicPr>
            <a:picLocks noChangeAspect="1"/>
          </p:cNvPicPr>
          <p:nvPr/>
        </p:nvPicPr>
        <p:blipFill>
          <a:blip r:embed="rId4"/>
          <a:stretch>
            <a:fillRect/>
          </a:stretch>
        </p:blipFill>
        <p:spPr>
          <a:xfrm>
            <a:off x="10390810" y="6029827"/>
            <a:ext cx="1189421" cy="448704"/>
          </a:xfrm>
          <a:prstGeom prst="rect">
            <a:avLst/>
          </a:prstGeom>
        </p:spPr>
      </p:pic>
      <p:sp>
        <p:nvSpPr>
          <p:cNvPr id="17" name="Textfeld 16">
            <a:extLst>
              <a:ext uri="{FF2B5EF4-FFF2-40B4-BE49-F238E27FC236}">
                <a16:creationId xmlns:a16="http://schemas.microsoft.com/office/drawing/2014/main" id="{08FB4FD8-A8B0-442B-9D25-23E489E5ADF8}"/>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3855019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0A71B1-CAC0-4F92-89F8-7D00C0762A94}"/>
              </a:ext>
            </a:extLst>
          </p:cNvPr>
          <p:cNvSpPr>
            <a:spLocks noGrp="1"/>
          </p:cNvSpPr>
          <p:nvPr>
            <p:ph type="title"/>
          </p:nvPr>
        </p:nvSpPr>
        <p:spPr>
          <a:xfrm>
            <a:off x="285099" y="0"/>
            <a:ext cx="11802398" cy="1325563"/>
          </a:xfrm>
        </p:spPr>
        <p:txBody>
          <a:bodyPr>
            <a:normAutofit/>
          </a:bodyPr>
          <a:lstStyle/>
          <a:p>
            <a:r>
              <a:rPr lang="de-DE" dirty="0"/>
              <a:t>Integriertes Energieprojekt- Konzeptbeschreibung</a:t>
            </a:r>
          </a:p>
        </p:txBody>
      </p:sp>
      <p:pic>
        <p:nvPicPr>
          <p:cNvPr id="5" name="Grafik 4">
            <a:extLst>
              <a:ext uri="{FF2B5EF4-FFF2-40B4-BE49-F238E27FC236}">
                <a16:creationId xmlns:a16="http://schemas.microsoft.com/office/drawing/2014/main" id="{14BCB9D0-EA8F-41E8-830B-32090F1CF754}"/>
              </a:ext>
            </a:extLst>
          </p:cNvPr>
          <p:cNvPicPr>
            <a:picLocks noChangeAspect="1"/>
          </p:cNvPicPr>
          <p:nvPr/>
        </p:nvPicPr>
        <p:blipFill rotWithShape="1">
          <a:blip r:embed="rId2"/>
          <a:srcRect t="41812" r="18162"/>
          <a:stretch/>
        </p:blipFill>
        <p:spPr>
          <a:xfrm>
            <a:off x="0" y="6185179"/>
            <a:ext cx="6457729" cy="672821"/>
          </a:xfrm>
          <a:prstGeom prst="rect">
            <a:avLst/>
          </a:prstGeom>
        </p:spPr>
      </p:pic>
      <p:pic>
        <p:nvPicPr>
          <p:cNvPr id="12" name="Grafik 11">
            <a:extLst>
              <a:ext uri="{FF2B5EF4-FFF2-40B4-BE49-F238E27FC236}">
                <a16:creationId xmlns:a16="http://schemas.microsoft.com/office/drawing/2014/main" id="{CDADD1EE-147E-4A80-A51F-164804E5470C}"/>
              </a:ext>
            </a:extLst>
          </p:cNvPr>
          <p:cNvPicPr>
            <a:picLocks noChangeAspect="1"/>
          </p:cNvPicPr>
          <p:nvPr/>
        </p:nvPicPr>
        <p:blipFill>
          <a:blip r:embed="rId3"/>
          <a:stretch>
            <a:fillRect/>
          </a:stretch>
        </p:blipFill>
        <p:spPr>
          <a:xfrm>
            <a:off x="236822" y="1075154"/>
            <a:ext cx="3055018" cy="4785714"/>
          </a:xfrm>
          <a:prstGeom prst="rect">
            <a:avLst/>
          </a:prstGeom>
        </p:spPr>
      </p:pic>
      <p:sp>
        <p:nvSpPr>
          <p:cNvPr id="13" name="Textfeld 12">
            <a:extLst>
              <a:ext uri="{FF2B5EF4-FFF2-40B4-BE49-F238E27FC236}">
                <a16:creationId xmlns:a16="http://schemas.microsoft.com/office/drawing/2014/main" id="{315B5C6C-1397-4870-82F6-97717572AA5E}"/>
              </a:ext>
            </a:extLst>
          </p:cNvPr>
          <p:cNvSpPr txBox="1"/>
          <p:nvPr/>
        </p:nvSpPr>
        <p:spPr>
          <a:xfrm>
            <a:off x="426719" y="3682137"/>
            <a:ext cx="1151534" cy="523220"/>
          </a:xfrm>
          <a:prstGeom prst="rect">
            <a:avLst/>
          </a:prstGeom>
          <a:noFill/>
        </p:spPr>
        <p:txBody>
          <a:bodyPr wrap="none" rtlCol="0">
            <a:spAutoFit/>
          </a:bodyPr>
          <a:lstStyle/>
          <a:p>
            <a:r>
              <a:rPr lang="de-DE" sz="2800" b="1" dirty="0">
                <a:solidFill>
                  <a:schemeClr val="bg1"/>
                </a:solidFill>
              </a:rPr>
              <a:t>Biogas</a:t>
            </a:r>
          </a:p>
        </p:txBody>
      </p:sp>
      <p:sp>
        <p:nvSpPr>
          <p:cNvPr id="14" name="Flussdiagramm: Datenträger mit direktem Zugriff 13">
            <a:extLst>
              <a:ext uri="{FF2B5EF4-FFF2-40B4-BE49-F238E27FC236}">
                <a16:creationId xmlns:a16="http://schemas.microsoft.com/office/drawing/2014/main" id="{49E9D204-DAC2-4167-A44B-A4BA4452CBFA}"/>
              </a:ext>
            </a:extLst>
          </p:cNvPr>
          <p:cNvSpPr/>
          <p:nvPr/>
        </p:nvSpPr>
        <p:spPr>
          <a:xfrm rot="16200000">
            <a:off x="1905988" y="3674508"/>
            <a:ext cx="523219" cy="641214"/>
          </a:xfrm>
          <a:prstGeom prst="flowChartMagneticDrum">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0460B3F6-73E1-4F02-8CC3-20B021D5C712}"/>
              </a:ext>
            </a:extLst>
          </p:cNvPr>
          <p:cNvCxnSpPr/>
          <p:nvPr/>
        </p:nvCxnSpPr>
        <p:spPr>
          <a:xfrm>
            <a:off x="2577737" y="3943747"/>
            <a:ext cx="714103" cy="0"/>
          </a:xfrm>
          <a:prstGeom prst="line">
            <a:avLst/>
          </a:prstGeom>
          <a:ln w="28575">
            <a:solidFill>
              <a:srgbClr val="FFFF00"/>
            </a:solidFill>
          </a:ln>
        </p:spPr>
        <p:style>
          <a:lnRef idx="1">
            <a:schemeClr val="accent4"/>
          </a:lnRef>
          <a:fillRef idx="0">
            <a:schemeClr val="accent4"/>
          </a:fillRef>
          <a:effectRef idx="0">
            <a:schemeClr val="accent4"/>
          </a:effectRef>
          <a:fontRef idx="minor">
            <a:schemeClr val="tx1"/>
          </a:fontRef>
        </p:style>
      </p:cxnSp>
      <p:pic>
        <p:nvPicPr>
          <p:cNvPr id="16" name="Grafik 15">
            <a:extLst>
              <a:ext uri="{FF2B5EF4-FFF2-40B4-BE49-F238E27FC236}">
                <a16:creationId xmlns:a16="http://schemas.microsoft.com/office/drawing/2014/main" id="{4A030838-E833-430A-98A8-14A5C20559A1}"/>
              </a:ext>
            </a:extLst>
          </p:cNvPr>
          <p:cNvPicPr>
            <a:picLocks noChangeAspect="1"/>
          </p:cNvPicPr>
          <p:nvPr/>
        </p:nvPicPr>
        <p:blipFill>
          <a:blip r:embed="rId4"/>
          <a:stretch>
            <a:fillRect/>
          </a:stretch>
        </p:blipFill>
        <p:spPr>
          <a:xfrm>
            <a:off x="10390810" y="6029827"/>
            <a:ext cx="1189421" cy="448704"/>
          </a:xfrm>
          <a:prstGeom prst="rect">
            <a:avLst/>
          </a:prstGeom>
        </p:spPr>
      </p:pic>
      <p:sp>
        <p:nvSpPr>
          <p:cNvPr id="17" name="Inhaltsplatzhalter 2">
            <a:extLst>
              <a:ext uri="{FF2B5EF4-FFF2-40B4-BE49-F238E27FC236}">
                <a16:creationId xmlns:a16="http://schemas.microsoft.com/office/drawing/2014/main" id="{C65D234E-3F8C-436D-895F-125DB1237687}"/>
              </a:ext>
            </a:extLst>
          </p:cNvPr>
          <p:cNvSpPr txBox="1">
            <a:spLocks/>
          </p:cNvSpPr>
          <p:nvPr/>
        </p:nvSpPr>
        <p:spPr>
          <a:xfrm>
            <a:off x="3996067" y="3043551"/>
            <a:ext cx="7996159" cy="29743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t>Die Nutzung von Überschussstrom und Abwärme zur Heizwassererzeugung hat Vorteile:</a:t>
            </a:r>
          </a:p>
          <a:p>
            <a:pPr marL="800100" lvl="1" indent="-342900" algn="l">
              <a:buFontTx/>
              <a:buChar char="-"/>
            </a:pPr>
            <a:r>
              <a:rPr lang="de-DE" dirty="0"/>
              <a:t>große Nachfrage (Heizenergiebedarf von Privatgebäuden ca. 6 x so hoch wie der Strombedarf, vor allem bei Altgebäuden)</a:t>
            </a:r>
          </a:p>
          <a:p>
            <a:pPr marL="800100" lvl="1" indent="-342900" algn="l">
              <a:buFontTx/>
              <a:buChar char="-"/>
            </a:pPr>
            <a:r>
              <a:rPr lang="de-DE" dirty="0"/>
              <a:t>preiswerte Speicherung von großen Energiemengen (Strom-Akku: 10-25 Ct/kWh, Heißwasserspeicher + Nahwärmenetz: 5-12 Ct/kWh), kein Lithium- und Kobaltverbrauch, 1000 m³ = 20 MWh</a:t>
            </a:r>
          </a:p>
          <a:p>
            <a:pPr marL="800100" lvl="1" indent="-342900" algn="l">
              <a:buFontTx/>
              <a:buChar char="-"/>
            </a:pPr>
            <a:r>
              <a:rPr lang="de-DE" dirty="0"/>
              <a:t>Möglichkeiten zur Wärmeversorgung nicht durch Konzessions- und Monopolvorgaben beschränkt</a:t>
            </a:r>
          </a:p>
          <a:p>
            <a:pPr lvl="1"/>
            <a:endParaRPr lang="de-DE" dirty="0"/>
          </a:p>
        </p:txBody>
      </p:sp>
      <p:pic>
        <p:nvPicPr>
          <p:cNvPr id="18" name="Grafik 17">
            <a:extLst>
              <a:ext uri="{FF2B5EF4-FFF2-40B4-BE49-F238E27FC236}">
                <a16:creationId xmlns:a16="http://schemas.microsoft.com/office/drawing/2014/main" id="{489CB2C5-12CB-4B8B-99DE-AD64D07917EA}"/>
              </a:ext>
            </a:extLst>
          </p:cNvPr>
          <p:cNvPicPr>
            <a:picLocks noChangeAspect="1"/>
          </p:cNvPicPr>
          <p:nvPr/>
        </p:nvPicPr>
        <p:blipFill>
          <a:blip r:embed="rId5"/>
          <a:stretch>
            <a:fillRect/>
          </a:stretch>
        </p:blipFill>
        <p:spPr>
          <a:xfrm>
            <a:off x="3263655" y="1075154"/>
            <a:ext cx="8728571" cy="1908863"/>
          </a:xfrm>
          <a:prstGeom prst="rect">
            <a:avLst/>
          </a:prstGeom>
        </p:spPr>
      </p:pic>
      <p:cxnSp>
        <p:nvCxnSpPr>
          <p:cNvPr id="19" name="Gerade Verbindung mit Pfeil 18">
            <a:extLst>
              <a:ext uri="{FF2B5EF4-FFF2-40B4-BE49-F238E27FC236}">
                <a16:creationId xmlns:a16="http://schemas.microsoft.com/office/drawing/2014/main" id="{252D7925-892B-4027-BEE5-B0E64C3D649A}"/>
              </a:ext>
            </a:extLst>
          </p:cNvPr>
          <p:cNvCxnSpPr/>
          <p:nvPr/>
        </p:nvCxnSpPr>
        <p:spPr>
          <a:xfrm flipV="1">
            <a:off x="2577737" y="2290354"/>
            <a:ext cx="2534194" cy="15675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feld 19">
            <a:extLst>
              <a:ext uri="{FF2B5EF4-FFF2-40B4-BE49-F238E27FC236}">
                <a16:creationId xmlns:a16="http://schemas.microsoft.com/office/drawing/2014/main" id="{1AE75C80-02FD-49E0-9503-C7405C252A77}"/>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2041009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4BCB9D0-EA8F-41E8-830B-32090F1CF754}"/>
              </a:ext>
            </a:extLst>
          </p:cNvPr>
          <p:cNvPicPr>
            <a:picLocks noChangeAspect="1"/>
          </p:cNvPicPr>
          <p:nvPr/>
        </p:nvPicPr>
        <p:blipFill rotWithShape="1">
          <a:blip r:embed="rId2"/>
          <a:srcRect t="41812" r="18162"/>
          <a:stretch/>
        </p:blipFill>
        <p:spPr>
          <a:xfrm>
            <a:off x="0" y="6185179"/>
            <a:ext cx="6457729" cy="672821"/>
          </a:xfrm>
          <a:prstGeom prst="rect">
            <a:avLst/>
          </a:prstGeom>
        </p:spPr>
      </p:pic>
      <p:sp>
        <p:nvSpPr>
          <p:cNvPr id="6" name="Textfeld 5">
            <a:extLst>
              <a:ext uri="{FF2B5EF4-FFF2-40B4-BE49-F238E27FC236}">
                <a16:creationId xmlns:a16="http://schemas.microsoft.com/office/drawing/2014/main" id="{D739837A-3C8C-4E11-B622-B0D07E24246E}"/>
              </a:ext>
            </a:extLst>
          </p:cNvPr>
          <p:cNvSpPr txBox="1"/>
          <p:nvPr/>
        </p:nvSpPr>
        <p:spPr>
          <a:xfrm>
            <a:off x="141147" y="3175759"/>
            <a:ext cx="11769302" cy="3046988"/>
          </a:xfrm>
          <a:prstGeom prst="rect">
            <a:avLst/>
          </a:prstGeom>
          <a:noFill/>
        </p:spPr>
        <p:txBody>
          <a:bodyPr wrap="square" rtlCol="0">
            <a:spAutoFit/>
          </a:bodyPr>
          <a:lstStyle/>
          <a:p>
            <a:pPr marL="342900" indent="-342900">
              <a:buFontTx/>
              <a:buChar char="-"/>
            </a:pPr>
            <a:r>
              <a:rPr lang="de-DE" sz="2400" dirty="0"/>
              <a:t>kostenloser Anschluss an das Nahwärmenetz und Wärmeübergabestation, bei Splittersiedlungen mit Einzelgebäudewärmepumpen</a:t>
            </a:r>
          </a:p>
          <a:p>
            <a:pPr marL="342900" indent="-342900">
              <a:buFontTx/>
              <a:buChar char="-"/>
            </a:pPr>
            <a:r>
              <a:rPr lang="de-DE" sz="2400" dirty="0" err="1"/>
              <a:t>Investaufwand</a:t>
            </a:r>
            <a:r>
              <a:rPr lang="de-DE" sz="2400" dirty="0"/>
              <a:t> der Eigentümer betrifft nur den hausinternen Umbau vom alten Heizkessel auf den neuen Wärmetauscher und Zuleitungen über 10 m auf dem Grundstück</a:t>
            </a:r>
          </a:p>
          <a:p>
            <a:pPr marL="342900" indent="-342900">
              <a:buFontTx/>
              <a:buChar char="-"/>
            </a:pPr>
            <a:r>
              <a:rPr lang="de-DE" sz="2400" dirty="0"/>
              <a:t>Wärmepreis von 10,3 Cent netto/kWh für 10 Jahre ab Inbetriebnahme des jeweiligen Netzes garantiert </a:t>
            </a:r>
          </a:p>
          <a:p>
            <a:pPr marL="342900" indent="-342900">
              <a:buFontTx/>
              <a:buChar char="-"/>
            </a:pPr>
            <a:r>
              <a:rPr lang="de-DE" sz="2400" dirty="0"/>
              <a:t>keine jährlichen Grundgebühren, keine Mindestabnahmemengen</a:t>
            </a:r>
          </a:p>
          <a:p>
            <a:pPr marL="342900" indent="-342900">
              <a:buFontTx/>
              <a:buChar char="-"/>
            </a:pPr>
            <a:endParaRPr lang="de-DE" sz="2400" dirty="0"/>
          </a:p>
        </p:txBody>
      </p:sp>
      <p:pic>
        <p:nvPicPr>
          <p:cNvPr id="7" name="Grafik 6">
            <a:extLst>
              <a:ext uri="{FF2B5EF4-FFF2-40B4-BE49-F238E27FC236}">
                <a16:creationId xmlns:a16="http://schemas.microsoft.com/office/drawing/2014/main" id="{F0F144E7-7320-424F-B5B7-09500DF95660}"/>
              </a:ext>
            </a:extLst>
          </p:cNvPr>
          <p:cNvPicPr>
            <a:picLocks noChangeAspect="1"/>
          </p:cNvPicPr>
          <p:nvPr/>
        </p:nvPicPr>
        <p:blipFill>
          <a:blip r:embed="rId3"/>
          <a:stretch>
            <a:fillRect/>
          </a:stretch>
        </p:blipFill>
        <p:spPr>
          <a:xfrm>
            <a:off x="9400698" y="778957"/>
            <a:ext cx="1267833" cy="1911975"/>
          </a:xfrm>
          <a:prstGeom prst="rect">
            <a:avLst/>
          </a:prstGeom>
        </p:spPr>
      </p:pic>
      <p:pic>
        <p:nvPicPr>
          <p:cNvPr id="8" name="Grafik 7">
            <a:extLst>
              <a:ext uri="{FF2B5EF4-FFF2-40B4-BE49-F238E27FC236}">
                <a16:creationId xmlns:a16="http://schemas.microsoft.com/office/drawing/2014/main" id="{AC6EB3E2-CB17-448C-AB35-E7B3D8AEBE30}"/>
              </a:ext>
            </a:extLst>
          </p:cNvPr>
          <p:cNvPicPr>
            <a:picLocks noChangeAspect="1"/>
          </p:cNvPicPr>
          <p:nvPr/>
        </p:nvPicPr>
        <p:blipFill rotWithShape="1">
          <a:blip r:embed="rId4"/>
          <a:srcRect r="51976"/>
          <a:stretch/>
        </p:blipFill>
        <p:spPr>
          <a:xfrm>
            <a:off x="577516" y="793026"/>
            <a:ext cx="3020136" cy="1907241"/>
          </a:xfrm>
          <a:prstGeom prst="rect">
            <a:avLst/>
          </a:prstGeom>
        </p:spPr>
      </p:pic>
      <p:pic>
        <p:nvPicPr>
          <p:cNvPr id="9" name="Grafik 8">
            <a:extLst>
              <a:ext uri="{FF2B5EF4-FFF2-40B4-BE49-F238E27FC236}">
                <a16:creationId xmlns:a16="http://schemas.microsoft.com/office/drawing/2014/main" id="{0B7643EA-3D4C-4796-A71D-AA751B3188AE}"/>
              </a:ext>
            </a:extLst>
          </p:cNvPr>
          <p:cNvPicPr>
            <a:picLocks noChangeAspect="1"/>
          </p:cNvPicPr>
          <p:nvPr/>
        </p:nvPicPr>
        <p:blipFill>
          <a:blip r:embed="rId5"/>
          <a:stretch>
            <a:fillRect/>
          </a:stretch>
        </p:blipFill>
        <p:spPr>
          <a:xfrm>
            <a:off x="6574971" y="788293"/>
            <a:ext cx="2111625" cy="1902639"/>
          </a:xfrm>
          <a:prstGeom prst="rect">
            <a:avLst/>
          </a:prstGeom>
        </p:spPr>
      </p:pic>
      <p:pic>
        <p:nvPicPr>
          <p:cNvPr id="10" name="Grafik 9">
            <a:extLst>
              <a:ext uri="{FF2B5EF4-FFF2-40B4-BE49-F238E27FC236}">
                <a16:creationId xmlns:a16="http://schemas.microsoft.com/office/drawing/2014/main" id="{1E1BF7DA-F5BD-4BAD-9D39-C6B1919146A1}"/>
              </a:ext>
            </a:extLst>
          </p:cNvPr>
          <p:cNvPicPr>
            <a:picLocks noChangeAspect="1"/>
          </p:cNvPicPr>
          <p:nvPr/>
        </p:nvPicPr>
        <p:blipFill>
          <a:blip r:embed="rId6"/>
          <a:stretch>
            <a:fillRect/>
          </a:stretch>
        </p:blipFill>
        <p:spPr>
          <a:xfrm>
            <a:off x="4326722" y="793027"/>
            <a:ext cx="1534147" cy="1897905"/>
          </a:xfrm>
          <a:prstGeom prst="rect">
            <a:avLst/>
          </a:prstGeom>
        </p:spPr>
      </p:pic>
      <p:sp>
        <p:nvSpPr>
          <p:cNvPr id="11" name="Textfeld 10">
            <a:extLst>
              <a:ext uri="{FF2B5EF4-FFF2-40B4-BE49-F238E27FC236}">
                <a16:creationId xmlns:a16="http://schemas.microsoft.com/office/drawing/2014/main" id="{9F072E6C-8921-4E42-B6C0-8E9763E61F5A}"/>
              </a:ext>
            </a:extLst>
          </p:cNvPr>
          <p:cNvSpPr txBox="1"/>
          <p:nvPr/>
        </p:nvSpPr>
        <p:spPr>
          <a:xfrm>
            <a:off x="272840" y="2774970"/>
            <a:ext cx="11637609" cy="369332"/>
          </a:xfrm>
          <a:prstGeom prst="rect">
            <a:avLst/>
          </a:prstGeom>
          <a:noFill/>
        </p:spPr>
        <p:txBody>
          <a:bodyPr wrap="none" rtlCol="0">
            <a:spAutoFit/>
          </a:bodyPr>
          <a:lstStyle/>
          <a:p>
            <a:r>
              <a:rPr lang="de-DE" dirty="0"/>
              <a:t>Industrie Luft-Wasser-Wärmepumpe	Warmwasserspeicher	Netz mit Stahlrohen	Wärmeübergabestation</a:t>
            </a:r>
          </a:p>
        </p:txBody>
      </p:sp>
      <p:cxnSp>
        <p:nvCxnSpPr>
          <p:cNvPr id="12" name="Gerader Verbinder 11">
            <a:extLst>
              <a:ext uri="{FF2B5EF4-FFF2-40B4-BE49-F238E27FC236}">
                <a16:creationId xmlns:a16="http://schemas.microsoft.com/office/drawing/2014/main" id="{73CBA98F-F48F-4D08-A778-A7D9A6946735}"/>
              </a:ext>
            </a:extLst>
          </p:cNvPr>
          <p:cNvCxnSpPr/>
          <p:nvPr/>
        </p:nvCxnSpPr>
        <p:spPr>
          <a:xfrm>
            <a:off x="3597652" y="1453415"/>
            <a:ext cx="72907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0354EEAE-1481-49F6-81FD-CB4421411528}"/>
              </a:ext>
            </a:extLst>
          </p:cNvPr>
          <p:cNvCxnSpPr/>
          <p:nvPr/>
        </p:nvCxnSpPr>
        <p:spPr>
          <a:xfrm>
            <a:off x="3597652" y="1990825"/>
            <a:ext cx="72907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373A9544-3B8E-4AAF-807D-AE79D73C4C2D}"/>
              </a:ext>
            </a:extLst>
          </p:cNvPr>
          <p:cNvCxnSpPr/>
          <p:nvPr/>
        </p:nvCxnSpPr>
        <p:spPr>
          <a:xfrm>
            <a:off x="5848360" y="1461440"/>
            <a:ext cx="72907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70F7271B-D7B7-4444-B35E-9E6BDF3A20B6}"/>
              </a:ext>
            </a:extLst>
          </p:cNvPr>
          <p:cNvCxnSpPr/>
          <p:nvPr/>
        </p:nvCxnSpPr>
        <p:spPr>
          <a:xfrm>
            <a:off x="5848360" y="1998850"/>
            <a:ext cx="72907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997DC12B-A87E-47D3-8A3C-F8020F94D691}"/>
              </a:ext>
            </a:extLst>
          </p:cNvPr>
          <p:cNvCxnSpPr/>
          <p:nvPr/>
        </p:nvCxnSpPr>
        <p:spPr>
          <a:xfrm>
            <a:off x="8676588" y="1469462"/>
            <a:ext cx="72907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93969824-44C2-49FF-BFA3-E807BBC0BBB9}"/>
              </a:ext>
            </a:extLst>
          </p:cNvPr>
          <p:cNvCxnSpPr/>
          <p:nvPr/>
        </p:nvCxnSpPr>
        <p:spPr>
          <a:xfrm>
            <a:off x="8676588" y="2006872"/>
            <a:ext cx="72907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8" name="Grafik 17">
            <a:extLst>
              <a:ext uri="{FF2B5EF4-FFF2-40B4-BE49-F238E27FC236}">
                <a16:creationId xmlns:a16="http://schemas.microsoft.com/office/drawing/2014/main" id="{4F1CD9EF-6701-4834-8AFF-B6CE23ED70EE}"/>
              </a:ext>
            </a:extLst>
          </p:cNvPr>
          <p:cNvPicPr>
            <a:picLocks noChangeAspect="1"/>
          </p:cNvPicPr>
          <p:nvPr/>
        </p:nvPicPr>
        <p:blipFill>
          <a:blip r:embed="rId7"/>
          <a:stretch>
            <a:fillRect/>
          </a:stretch>
        </p:blipFill>
        <p:spPr>
          <a:xfrm>
            <a:off x="10670157" y="6016033"/>
            <a:ext cx="1189421" cy="448704"/>
          </a:xfrm>
          <a:prstGeom prst="rect">
            <a:avLst/>
          </a:prstGeom>
        </p:spPr>
      </p:pic>
      <p:sp>
        <p:nvSpPr>
          <p:cNvPr id="19" name="Textfeld 18">
            <a:extLst>
              <a:ext uri="{FF2B5EF4-FFF2-40B4-BE49-F238E27FC236}">
                <a16:creationId xmlns:a16="http://schemas.microsoft.com/office/drawing/2014/main" id="{24958D2B-32DC-4D8E-AB67-C91BA4224C21}"/>
              </a:ext>
            </a:extLst>
          </p:cNvPr>
          <p:cNvSpPr txBox="1"/>
          <p:nvPr/>
        </p:nvSpPr>
        <p:spPr>
          <a:xfrm>
            <a:off x="2123323" y="72300"/>
            <a:ext cx="10068677" cy="954107"/>
          </a:xfrm>
          <a:prstGeom prst="rect">
            <a:avLst/>
          </a:prstGeom>
          <a:noFill/>
        </p:spPr>
        <p:txBody>
          <a:bodyPr wrap="square" rtlCol="0">
            <a:spAutoFit/>
          </a:bodyPr>
          <a:lstStyle/>
          <a:p>
            <a:r>
              <a:rPr lang="de-DE" sz="3200" dirty="0"/>
              <a:t>Integriertes Energiesystem - Wärmenetz</a:t>
            </a:r>
          </a:p>
          <a:p>
            <a:endParaRPr lang="de-DE" sz="2400" dirty="0"/>
          </a:p>
        </p:txBody>
      </p:sp>
      <p:sp>
        <p:nvSpPr>
          <p:cNvPr id="20" name="Textfeld 19">
            <a:extLst>
              <a:ext uri="{FF2B5EF4-FFF2-40B4-BE49-F238E27FC236}">
                <a16:creationId xmlns:a16="http://schemas.microsoft.com/office/drawing/2014/main" id="{21C5143F-771D-4040-BF33-BA5306CC3DC3}"/>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1443732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0A71B1-CAC0-4F92-89F8-7D00C0762A94}"/>
              </a:ext>
            </a:extLst>
          </p:cNvPr>
          <p:cNvSpPr>
            <a:spLocks noGrp="1"/>
          </p:cNvSpPr>
          <p:nvPr>
            <p:ph type="title"/>
          </p:nvPr>
        </p:nvSpPr>
        <p:spPr>
          <a:xfrm>
            <a:off x="285099" y="0"/>
            <a:ext cx="11802398" cy="1325563"/>
          </a:xfrm>
        </p:spPr>
        <p:txBody>
          <a:bodyPr>
            <a:normAutofit/>
          </a:bodyPr>
          <a:lstStyle/>
          <a:p>
            <a:r>
              <a:rPr lang="de-DE" dirty="0"/>
              <a:t>Integriertes Energieprojekt- Konzeptbeschreibung</a:t>
            </a:r>
          </a:p>
        </p:txBody>
      </p:sp>
      <p:pic>
        <p:nvPicPr>
          <p:cNvPr id="5" name="Grafik 4">
            <a:extLst>
              <a:ext uri="{FF2B5EF4-FFF2-40B4-BE49-F238E27FC236}">
                <a16:creationId xmlns:a16="http://schemas.microsoft.com/office/drawing/2014/main" id="{14BCB9D0-EA8F-41E8-830B-32090F1CF754}"/>
              </a:ext>
            </a:extLst>
          </p:cNvPr>
          <p:cNvPicPr>
            <a:picLocks noChangeAspect="1"/>
          </p:cNvPicPr>
          <p:nvPr/>
        </p:nvPicPr>
        <p:blipFill rotWithShape="1">
          <a:blip r:embed="rId2"/>
          <a:srcRect t="41812" r="18162"/>
          <a:stretch/>
        </p:blipFill>
        <p:spPr>
          <a:xfrm>
            <a:off x="0" y="6185179"/>
            <a:ext cx="6457729" cy="672821"/>
          </a:xfrm>
          <a:prstGeom prst="rect">
            <a:avLst/>
          </a:prstGeom>
        </p:spPr>
      </p:pic>
      <p:pic>
        <p:nvPicPr>
          <p:cNvPr id="12" name="Grafik 11">
            <a:extLst>
              <a:ext uri="{FF2B5EF4-FFF2-40B4-BE49-F238E27FC236}">
                <a16:creationId xmlns:a16="http://schemas.microsoft.com/office/drawing/2014/main" id="{CDADD1EE-147E-4A80-A51F-164804E5470C}"/>
              </a:ext>
            </a:extLst>
          </p:cNvPr>
          <p:cNvPicPr>
            <a:picLocks noChangeAspect="1"/>
          </p:cNvPicPr>
          <p:nvPr/>
        </p:nvPicPr>
        <p:blipFill>
          <a:blip r:embed="rId3"/>
          <a:stretch>
            <a:fillRect/>
          </a:stretch>
        </p:blipFill>
        <p:spPr>
          <a:xfrm>
            <a:off x="236822" y="1075154"/>
            <a:ext cx="3055018" cy="4785714"/>
          </a:xfrm>
          <a:prstGeom prst="rect">
            <a:avLst/>
          </a:prstGeom>
        </p:spPr>
      </p:pic>
      <p:sp>
        <p:nvSpPr>
          <p:cNvPr id="13" name="Textfeld 12">
            <a:extLst>
              <a:ext uri="{FF2B5EF4-FFF2-40B4-BE49-F238E27FC236}">
                <a16:creationId xmlns:a16="http://schemas.microsoft.com/office/drawing/2014/main" id="{315B5C6C-1397-4870-82F6-97717572AA5E}"/>
              </a:ext>
            </a:extLst>
          </p:cNvPr>
          <p:cNvSpPr txBox="1"/>
          <p:nvPr/>
        </p:nvSpPr>
        <p:spPr>
          <a:xfrm>
            <a:off x="426719" y="3682137"/>
            <a:ext cx="1151534" cy="523220"/>
          </a:xfrm>
          <a:prstGeom prst="rect">
            <a:avLst/>
          </a:prstGeom>
          <a:noFill/>
        </p:spPr>
        <p:txBody>
          <a:bodyPr wrap="none" rtlCol="0">
            <a:spAutoFit/>
          </a:bodyPr>
          <a:lstStyle/>
          <a:p>
            <a:r>
              <a:rPr lang="de-DE" sz="2800" b="1" dirty="0">
                <a:solidFill>
                  <a:schemeClr val="bg1"/>
                </a:solidFill>
              </a:rPr>
              <a:t>Biogas</a:t>
            </a:r>
          </a:p>
        </p:txBody>
      </p:sp>
      <p:sp>
        <p:nvSpPr>
          <p:cNvPr id="14" name="Flussdiagramm: Datenträger mit direktem Zugriff 13">
            <a:extLst>
              <a:ext uri="{FF2B5EF4-FFF2-40B4-BE49-F238E27FC236}">
                <a16:creationId xmlns:a16="http://schemas.microsoft.com/office/drawing/2014/main" id="{49E9D204-DAC2-4167-A44B-A4BA4452CBFA}"/>
              </a:ext>
            </a:extLst>
          </p:cNvPr>
          <p:cNvSpPr/>
          <p:nvPr/>
        </p:nvSpPr>
        <p:spPr>
          <a:xfrm rot="16200000">
            <a:off x="1905988" y="3674508"/>
            <a:ext cx="523219" cy="641214"/>
          </a:xfrm>
          <a:prstGeom prst="flowChartMagneticDrum">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0460B3F6-73E1-4F02-8CC3-20B021D5C712}"/>
              </a:ext>
            </a:extLst>
          </p:cNvPr>
          <p:cNvCxnSpPr/>
          <p:nvPr/>
        </p:nvCxnSpPr>
        <p:spPr>
          <a:xfrm>
            <a:off x="2577737" y="3943747"/>
            <a:ext cx="714103" cy="0"/>
          </a:xfrm>
          <a:prstGeom prst="line">
            <a:avLst/>
          </a:prstGeom>
          <a:ln w="28575">
            <a:solidFill>
              <a:srgbClr val="FFFF00"/>
            </a:solidFill>
          </a:ln>
        </p:spPr>
        <p:style>
          <a:lnRef idx="1">
            <a:schemeClr val="accent4"/>
          </a:lnRef>
          <a:fillRef idx="0">
            <a:schemeClr val="accent4"/>
          </a:fillRef>
          <a:effectRef idx="0">
            <a:schemeClr val="accent4"/>
          </a:effectRef>
          <a:fontRef idx="minor">
            <a:schemeClr val="tx1"/>
          </a:fontRef>
        </p:style>
      </p:cxnSp>
      <p:pic>
        <p:nvPicPr>
          <p:cNvPr id="16" name="Grafik 15">
            <a:extLst>
              <a:ext uri="{FF2B5EF4-FFF2-40B4-BE49-F238E27FC236}">
                <a16:creationId xmlns:a16="http://schemas.microsoft.com/office/drawing/2014/main" id="{4A030838-E833-430A-98A8-14A5C20559A1}"/>
              </a:ext>
            </a:extLst>
          </p:cNvPr>
          <p:cNvPicPr>
            <a:picLocks noChangeAspect="1"/>
          </p:cNvPicPr>
          <p:nvPr/>
        </p:nvPicPr>
        <p:blipFill>
          <a:blip r:embed="rId4"/>
          <a:stretch>
            <a:fillRect/>
          </a:stretch>
        </p:blipFill>
        <p:spPr>
          <a:xfrm>
            <a:off x="10390810" y="6029827"/>
            <a:ext cx="1189421" cy="448704"/>
          </a:xfrm>
          <a:prstGeom prst="rect">
            <a:avLst/>
          </a:prstGeom>
        </p:spPr>
      </p:pic>
      <p:pic>
        <p:nvPicPr>
          <p:cNvPr id="22" name="Grafik 21">
            <a:extLst>
              <a:ext uri="{FF2B5EF4-FFF2-40B4-BE49-F238E27FC236}">
                <a16:creationId xmlns:a16="http://schemas.microsoft.com/office/drawing/2014/main" id="{F72AE08C-5B63-49BD-A9F6-2C86760B64A9}"/>
              </a:ext>
            </a:extLst>
          </p:cNvPr>
          <p:cNvPicPr>
            <a:picLocks noChangeAspect="1"/>
          </p:cNvPicPr>
          <p:nvPr/>
        </p:nvPicPr>
        <p:blipFill rotWithShape="1">
          <a:blip r:embed="rId5"/>
          <a:srcRect b="12442"/>
          <a:stretch/>
        </p:blipFill>
        <p:spPr>
          <a:xfrm>
            <a:off x="3291840" y="3631474"/>
            <a:ext cx="8628571" cy="2228424"/>
          </a:xfrm>
          <a:prstGeom prst="rect">
            <a:avLst/>
          </a:prstGeom>
        </p:spPr>
      </p:pic>
      <p:sp>
        <p:nvSpPr>
          <p:cNvPr id="23" name="Inhaltsplatzhalter 2">
            <a:extLst>
              <a:ext uri="{FF2B5EF4-FFF2-40B4-BE49-F238E27FC236}">
                <a16:creationId xmlns:a16="http://schemas.microsoft.com/office/drawing/2014/main" id="{9DAA73A8-5F8C-4BF3-8244-B83E775DD343}"/>
              </a:ext>
            </a:extLst>
          </p:cNvPr>
          <p:cNvSpPr txBox="1">
            <a:spLocks/>
          </p:cNvSpPr>
          <p:nvPr/>
        </p:nvSpPr>
        <p:spPr>
          <a:xfrm>
            <a:off x="3439399" y="1235209"/>
            <a:ext cx="8283544" cy="31428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t>Versorgung von Großabnehmern (ab 1 </a:t>
            </a:r>
            <a:r>
              <a:rPr lang="de-DE" dirty="0" err="1"/>
              <a:t>Mio</a:t>
            </a:r>
            <a:r>
              <a:rPr lang="de-DE" dirty="0"/>
              <a:t> kWh) über Direktanschlüsse ohne Nutzung öffentlicher Netze („</a:t>
            </a:r>
            <a:r>
              <a:rPr lang="de-DE" dirty="0" err="1"/>
              <a:t>Direct</a:t>
            </a:r>
            <a:r>
              <a:rPr lang="de-DE" dirty="0"/>
              <a:t>-Wire-PPA“)</a:t>
            </a:r>
          </a:p>
          <a:p>
            <a:pPr algn="l"/>
            <a:r>
              <a:rPr lang="de-DE" dirty="0"/>
              <a:t>Errichtung von </a:t>
            </a:r>
            <a:r>
              <a:rPr lang="de-DE" dirty="0" err="1"/>
              <a:t>Hydrolyseuren</a:t>
            </a:r>
            <a:r>
              <a:rPr lang="de-DE" dirty="0"/>
              <a:t> und Erzeugung von Wasserstoff (bundesweit ca. 100 GW, d.h. 15% der installierten Leistung von erneuerbaren Erzeugern), ca. 5% der erzeugten Strommenge</a:t>
            </a:r>
          </a:p>
        </p:txBody>
      </p:sp>
      <p:sp>
        <p:nvSpPr>
          <p:cNvPr id="24" name="Rechteck 23">
            <a:extLst>
              <a:ext uri="{FF2B5EF4-FFF2-40B4-BE49-F238E27FC236}">
                <a16:creationId xmlns:a16="http://schemas.microsoft.com/office/drawing/2014/main" id="{774E4D1B-4D19-4D66-8393-EE9B3C7A089C}"/>
              </a:ext>
            </a:extLst>
          </p:cNvPr>
          <p:cNvSpPr/>
          <p:nvPr/>
        </p:nvSpPr>
        <p:spPr>
          <a:xfrm>
            <a:off x="7193280" y="6008915"/>
            <a:ext cx="5390676" cy="615553"/>
          </a:xfrm>
          <a:prstGeom prst="rect">
            <a:avLst/>
          </a:prstGeom>
        </p:spPr>
        <p:txBody>
          <a:bodyPr wrap="square">
            <a:spAutoFit/>
          </a:bodyPr>
          <a:lstStyle/>
          <a:p>
            <a:r>
              <a:rPr lang="de-DE" sz="1100" dirty="0">
                <a:solidFill>
                  <a:srgbClr val="2810B6"/>
                </a:solidFill>
              </a:rPr>
              <a:t>Quelle und weitere Informationen: </a:t>
            </a:r>
          </a:p>
          <a:p>
            <a:r>
              <a:rPr lang="de-DE" sz="1100" dirty="0">
                <a:solidFill>
                  <a:srgbClr val="2810B6"/>
                </a:solidFill>
                <a:hlinkClick r:id="rId6">
                  <a:extLst>
                    <a:ext uri="{A12FA001-AC4F-418D-AE19-62706E023703}">
                      <ahyp:hlinkClr xmlns:ahyp="http://schemas.microsoft.com/office/drawing/2018/hyperlinkcolor" val="tx"/>
                    </a:ext>
                  </a:extLst>
                </a:hlinkClick>
              </a:rPr>
              <a:t>https://www.suedliches-anhalt-fernwaerme.de/</a:t>
            </a:r>
            <a:endParaRPr lang="de-DE" sz="1100" dirty="0">
              <a:solidFill>
                <a:srgbClr val="2810B6"/>
              </a:solidFill>
            </a:endParaRPr>
          </a:p>
          <a:p>
            <a:r>
              <a:rPr lang="de-DE" sz="1100" dirty="0">
                <a:solidFill>
                  <a:srgbClr val="2810B6"/>
                </a:solidFill>
                <a:hlinkClick r:id="rId7">
                  <a:extLst>
                    <a:ext uri="{A12FA001-AC4F-418D-AE19-62706E023703}">
                      <ahyp:hlinkClr xmlns:ahyp="http://schemas.microsoft.com/office/drawing/2018/hyperlinkcolor" val="tx"/>
                    </a:ext>
                  </a:extLst>
                </a:hlinkClick>
              </a:rPr>
              <a:t>https://www.gp-joule.com/de/</a:t>
            </a:r>
            <a:r>
              <a:rPr lang="de-DE" sz="1200" dirty="0">
                <a:solidFill>
                  <a:srgbClr val="2810B6"/>
                </a:solidFill>
              </a:rPr>
              <a:t>                          </a:t>
            </a:r>
          </a:p>
        </p:txBody>
      </p:sp>
      <p:sp>
        <p:nvSpPr>
          <p:cNvPr id="25" name="Textfeld 24">
            <a:extLst>
              <a:ext uri="{FF2B5EF4-FFF2-40B4-BE49-F238E27FC236}">
                <a16:creationId xmlns:a16="http://schemas.microsoft.com/office/drawing/2014/main" id="{42CBD5CA-2338-4E13-AF87-07AABEA425DF}"/>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2762432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0A71B1-CAC0-4F92-89F8-7D00C0762A94}"/>
              </a:ext>
            </a:extLst>
          </p:cNvPr>
          <p:cNvSpPr>
            <a:spLocks noGrp="1"/>
          </p:cNvSpPr>
          <p:nvPr>
            <p:ph type="title"/>
          </p:nvPr>
        </p:nvSpPr>
        <p:spPr>
          <a:xfrm>
            <a:off x="285099" y="0"/>
            <a:ext cx="11802398" cy="1325563"/>
          </a:xfrm>
        </p:spPr>
        <p:txBody>
          <a:bodyPr>
            <a:normAutofit/>
          </a:bodyPr>
          <a:lstStyle/>
          <a:p>
            <a:r>
              <a:rPr lang="de-DE" dirty="0"/>
              <a:t>Integriertes Energieprojekt- Konzeptbeschreibung</a:t>
            </a:r>
          </a:p>
        </p:txBody>
      </p:sp>
      <p:pic>
        <p:nvPicPr>
          <p:cNvPr id="5" name="Grafik 4">
            <a:extLst>
              <a:ext uri="{FF2B5EF4-FFF2-40B4-BE49-F238E27FC236}">
                <a16:creationId xmlns:a16="http://schemas.microsoft.com/office/drawing/2014/main" id="{14BCB9D0-EA8F-41E8-830B-32090F1CF754}"/>
              </a:ext>
            </a:extLst>
          </p:cNvPr>
          <p:cNvPicPr>
            <a:picLocks noChangeAspect="1"/>
          </p:cNvPicPr>
          <p:nvPr/>
        </p:nvPicPr>
        <p:blipFill rotWithShape="1">
          <a:blip r:embed="rId2"/>
          <a:srcRect t="41812" r="18162"/>
          <a:stretch/>
        </p:blipFill>
        <p:spPr>
          <a:xfrm>
            <a:off x="0" y="6185179"/>
            <a:ext cx="6457729" cy="672821"/>
          </a:xfrm>
          <a:prstGeom prst="rect">
            <a:avLst/>
          </a:prstGeom>
        </p:spPr>
      </p:pic>
      <p:pic>
        <p:nvPicPr>
          <p:cNvPr id="12" name="Grafik 11">
            <a:extLst>
              <a:ext uri="{FF2B5EF4-FFF2-40B4-BE49-F238E27FC236}">
                <a16:creationId xmlns:a16="http://schemas.microsoft.com/office/drawing/2014/main" id="{CDADD1EE-147E-4A80-A51F-164804E5470C}"/>
              </a:ext>
            </a:extLst>
          </p:cNvPr>
          <p:cNvPicPr>
            <a:picLocks noChangeAspect="1"/>
          </p:cNvPicPr>
          <p:nvPr/>
        </p:nvPicPr>
        <p:blipFill>
          <a:blip r:embed="rId3"/>
          <a:stretch>
            <a:fillRect/>
          </a:stretch>
        </p:blipFill>
        <p:spPr>
          <a:xfrm>
            <a:off x="236822" y="1075154"/>
            <a:ext cx="3055018" cy="4785714"/>
          </a:xfrm>
          <a:prstGeom prst="rect">
            <a:avLst/>
          </a:prstGeom>
        </p:spPr>
      </p:pic>
      <p:sp>
        <p:nvSpPr>
          <p:cNvPr id="13" name="Textfeld 12">
            <a:extLst>
              <a:ext uri="{FF2B5EF4-FFF2-40B4-BE49-F238E27FC236}">
                <a16:creationId xmlns:a16="http://schemas.microsoft.com/office/drawing/2014/main" id="{315B5C6C-1397-4870-82F6-97717572AA5E}"/>
              </a:ext>
            </a:extLst>
          </p:cNvPr>
          <p:cNvSpPr txBox="1"/>
          <p:nvPr/>
        </p:nvSpPr>
        <p:spPr>
          <a:xfrm>
            <a:off x="426719" y="3682137"/>
            <a:ext cx="1151534" cy="523220"/>
          </a:xfrm>
          <a:prstGeom prst="rect">
            <a:avLst/>
          </a:prstGeom>
          <a:noFill/>
        </p:spPr>
        <p:txBody>
          <a:bodyPr wrap="none" rtlCol="0">
            <a:spAutoFit/>
          </a:bodyPr>
          <a:lstStyle/>
          <a:p>
            <a:r>
              <a:rPr lang="de-DE" sz="2800" b="1" dirty="0">
                <a:solidFill>
                  <a:schemeClr val="bg1"/>
                </a:solidFill>
              </a:rPr>
              <a:t>Biogas</a:t>
            </a:r>
          </a:p>
        </p:txBody>
      </p:sp>
      <p:sp>
        <p:nvSpPr>
          <p:cNvPr id="14" name="Flussdiagramm: Datenträger mit direktem Zugriff 13">
            <a:extLst>
              <a:ext uri="{FF2B5EF4-FFF2-40B4-BE49-F238E27FC236}">
                <a16:creationId xmlns:a16="http://schemas.microsoft.com/office/drawing/2014/main" id="{49E9D204-DAC2-4167-A44B-A4BA4452CBFA}"/>
              </a:ext>
            </a:extLst>
          </p:cNvPr>
          <p:cNvSpPr/>
          <p:nvPr/>
        </p:nvSpPr>
        <p:spPr>
          <a:xfrm rot="16200000">
            <a:off x="1905988" y="3674508"/>
            <a:ext cx="523219" cy="641214"/>
          </a:xfrm>
          <a:prstGeom prst="flowChartMagneticDrum">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0460B3F6-73E1-4F02-8CC3-20B021D5C712}"/>
              </a:ext>
            </a:extLst>
          </p:cNvPr>
          <p:cNvCxnSpPr/>
          <p:nvPr/>
        </p:nvCxnSpPr>
        <p:spPr>
          <a:xfrm>
            <a:off x="2577737" y="3943747"/>
            <a:ext cx="714103" cy="0"/>
          </a:xfrm>
          <a:prstGeom prst="line">
            <a:avLst/>
          </a:prstGeom>
          <a:ln w="28575">
            <a:solidFill>
              <a:srgbClr val="FFFF00"/>
            </a:solidFill>
          </a:ln>
        </p:spPr>
        <p:style>
          <a:lnRef idx="1">
            <a:schemeClr val="accent4"/>
          </a:lnRef>
          <a:fillRef idx="0">
            <a:schemeClr val="accent4"/>
          </a:fillRef>
          <a:effectRef idx="0">
            <a:schemeClr val="accent4"/>
          </a:effectRef>
          <a:fontRef idx="minor">
            <a:schemeClr val="tx1"/>
          </a:fontRef>
        </p:style>
      </p:cxnSp>
      <p:pic>
        <p:nvPicPr>
          <p:cNvPr id="16" name="Grafik 15">
            <a:extLst>
              <a:ext uri="{FF2B5EF4-FFF2-40B4-BE49-F238E27FC236}">
                <a16:creationId xmlns:a16="http://schemas.microsoft.com/office/drawing/2014/main" id="{4A030838-E833-430A-98A8-14A5C20559A1}"/>
              </a:ext>
            </a:extLst>
          </p:cNvPr>
          <p:cNvPicPr>
            <a:picLocks noChangeAspect="1"/>
          </p:cNvPicPr>
          <p:nvPr/>
        </p:nvPicPr>
        <p:blipFill>
          <a:blip r:embed="rId4"/>
          <a:stretch>
            <a:fillRect/>
          </a:stretch>
        </p:blipFill>
        <p:spPr>
          <a:xfrm>
            <a:off x="10390810" y="6029827"/>
            <a:ext cx="1189421" cy="448704"/>
          </a:xfrm>
          <a:prstGeom prst="rect">
            <a:avLst/>
          </a:prstGeom>
        </p:spPr>
      </p:pic>
      <p:sp>
        <p:nvSpPr>
          <p:cNvPr id="20" name="Inhaltsplatzhalter 2">
            <a:extLst>
              <a:ext uri="{FF2B5EF4-FFF2-40B4-BE49-F238E27FC236}">
                <a16:creationId xmlns:a16="http://schemas.microsoft.com/office/drawing/2014/main" id="{AC7B324F-751F-49E4-8CE2-85A5BE74AB3A}"/>
              </a:ext>
            </a:extLst>
          </p:cNvPr>
          <p:cNvSpPr txBox="1">
            <a:spLocks/>
          </p:cNvSpPr>
          <p:nvPr/>
        </p:nvSpPr>
        <p:spPr>
          <a:xfrm>
            <a:off x="3513061" y="2064828"/>
            <a:ext cx="8283544" cy="314289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t>Ab 2035 werden keine PKW mehr mit </a:t>
            </a:r>
            <a:r>
              <a:rPr lang="de-DE" dirty="0" err="1"/>
              <a:t>Verbrennermotoren</a:t>
            </a:r>
            <a:r>
              <a:rPr lang="de-DE" dirty="0"/>
              <a:t> hergestellt</a:t>
            </a:r>
          </a:p>
          <a:p>
            <a:endParaRPr lang="de-DE" dirty="0"/>
          </a:p>
          <a:p>
            <a:endParaRPr lang="de-DE" dirty="0"/>
          </a:p>
          <a:p>
            <a:endParaRPr lang="de-DE" dirty="0"/>
          </a:p>
          <a:p>
            <a:r>
              <a:rPr lang="de-DE" dirty="0"/>
              <a:t>Fahrzeugbatterien könn</a:t>
            </a:r>
            <a:r>
              <a:rPr lang="de-DE" u="sng" dirty="0"/>
              <a:t>t</a:t>
            </a:r>
            <a:r>
              <a:rPr lang="de-DE" dirty="0"/>
              <a:t>en als Stromspeicher „Überschussstrom“ einspeichern und in der Zukunft bei Bedarf wieder abgeben (Vehicle-</a:t>
            </a:r>
            <a:r>
              <a:rPr lang="de-DE" dirty="0" err="1"/>
              <a:t>to</a:t>
            </a:r>
            <a:r>
              <a:rPr lang="de-DE" dirty="0"/>
              <a:t>-</a:t>
            </a:r>
            <a:r>
              <a:rPr lang="de-DE" dirty="0" err="1"/>
              <a:t>home</a:t>
            </a:r>
            <a:r>
              <a:rPr lang="de-DE" dirty="0"/>
              <a:t> oder Vehicle-</a:t>
            </a:r>
            <a:r>
              <a:rPr lang="de-DE" dirty="0" err="1"/>
              <a:t>to</a:t>
            </a:r>
            <a:r>
              <a:rPr lang="de-DE" dirty="0"/>
              <a:t>-</a:t>
            </a:r>
            <a:r>
              <a:rPr lang="de-DE" dirty="0" err="1"/>
              <a:t>grid</a:t>
            </a:r>
            <a:r>
              <a:rPr lang="de-DE" dirty="0"/>
              <a:t>)</a:t>
            </a:r>
            <a:endParaRPr lang="de-DE" sz="2000" dirty="0"/>
          </a:p>
          <a:p>
            <a:pPr lvl="1"/>
            <a:endParaRPr lang="de-DE" dirty="0"/>
          </a:p>
        </p:txBody>
      </p:sp>
      <p:pic>
        <p:nvPicPr>
          <p:cNvPr id="21" name="Grafik 20">
            <a:extLst>
              <a:ext uri="{FF2B5EF4-FFF2-40B4-BE49-F238E27FC236}">
                <a16:creationId xmlns:a16="http://schemas.microsoft.com/office/drawing/2014/main" id="{CFDAF864-D708-4B4A-996F-DB2BD05C8A21}"/>
              </a:ext>
            </a:extLst>
          </p:cNvPr>
          <p:cNvPicPr>
            <a:picLocks noChangeAspect="1"/>
          </p:cNvPicPr>
          <p:nvPr/>
        </p:nvPicPr>
        <p:blipFill>
          <a:blip r:embed="rId5"/>
          <a:stretch>
            <a:fillRect/>
          </a:stretch>
        </p:blipFill>
        <p:spPr>
          <a:xfrm>
            <a:off x="3290548" y="2729393"/>
            <a:ext cx="8728571" cy="1171429"/>
          </a:xfrm>
          <a:prstGeom prst="rect">
            <a:avLst/>
          </a:prstGeom>
        </p:spPr>
      </p:pic>
      <p:sp>
        <p:nvSpPr>
          <p:cNvPr id="17" name="Textfeld 16">
            <a:extLst>
              <a:ext uri="{FF2B5EF4-FFF2-40B4-BE49-F238E27FC236}">
                <a16:creationId xmlns:a16="http://schemas.microsoft.com/office/drawing/2014/main" id="{0106B163-1BD7-470B-A12F-D8A7E7CE5A04}"/>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2915576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4BCB9D0-EA8F-41E8-830B-32090F1CF754}"/>
              </a:ext>
            </a:extLst>
          </p:cNvPr>
          <p:cNvPicPr>
            <a:picLocks noChangeAspect="1"/>
          </p:cNvPicPr>
          <p:nvPr/>
        </p:nvPicPr>
        <p:blipFill rotWithShape="1">
          <a:blip r:embed="rId2"/>
          <a:srcRect t="41812" r="18162"/>
          <a:stretch/>
        </p:blipFill>
        <p:spPr>
          <a:xfrm>
            <a:off x="0" y="6185179"/>
            <a:ext cx="6457729" cy="672821"/>
          </a:xfrm>
          <a:prstGeom prst="rect">
            <a:avLst/>
          </a:prstGeom>
        </p:spPr>
      </p:pic>
      <p:pic>
        <p:nvPicPr>
          <p:cNvPr id="6" name="Grafik 5">
            <a:extLst>
              <a:ext uri="{FF2B5EF4-FFF2-40B4-BE49-F238E27FC236}">
                <a16:creationId xmlns:a16="http://schemas.microsoft.com/office/drawing/2014/main" id="{9C1E1D88-EF2E-48EE-8565-4442F8AB4A8E}"/>
              </a:ext>
            </a:extLst>
          </p:cNvPr>
          <p:cNvPicPr>
            <a:picLocks noChangeAspect="1"/>
          </p:cNvPicPr>
          <p:nvPr/>
        </p:nvPicPr>
        <p:blipFill>
          <a:blip r:embed="rId3"/>
          <a:stretch>
            <a:fillRect/>
          </a:stretch>
        </p:blipFill>
        <p:spPr>
          <a:xfrm>
            <a:off x="231050" y="5677480"/>
            <a:ext cx="3065143" cy="374978"/>
          </a:xfrm>
          <a:prstGeom prst="rect">
            <a:avLst/>
          </a:prstGeom>
        </p:spPr>
      </p:pic>
      <p:pic>
        <p:nvPicPr>
          <p:cNvPr id="7" name="Grafik 6">
            <a:extLst>
              <a:ext uri="{FF2B5EF4-FFF2-40B4-BE49-F238E27FC236}">
                <a16:creationId xmlns:a16="http://schemas.microsoft.com/office/drawing/2014/main" id="{4F3137C0-1649-4008-BBCB-F0CB2EC52B67}"/>
              </a:ext>
            </a:extLst>
          </p:cNvPr>
          <p:cNvPicPr>
            <a:picLocks noChangeAspect="1"/>
          </p:cNvPicPr>
          <p:nvPr/>
        </p:nvPicPr>
        <p:blipFill rotWithShape="1">
          <a:blip r:embed="rId4"/>
          <a:srcRect t="14066" r="3009"/>
          <a:stretch/>
        </p:blipFill>
        <p:spPr>
          <a:xfrm>
            <a:off x="236822" y="1748284"/>
            <a:ext cx="3050664" cy="4112583"/>
          </a:xfrm>
          <a:prstGeom prst="rect">
            <a:avLst/>
          </a:prstGeom>
        </p:spPr>
      </p:pic>
      <p:sp>
        <p:nvSpPr>
          <p:cNvPr id="8" name="Textfeld 7">
            <a:extLst>
              <a:ext uri="{FF2B5EF4-FFF2-40B4-BE49-F238E27FC236}">
                <a16:creationId xmlns:a16="http://schemas.microsoft.com/office/drawing/2014/main" id="{41313EB9-977B-4027-BF57-3BA4940A910C}"/>
              </a:ext>
            </a:extLst>
          </p:cNvPr>
          <p:cNvSpPr txBox="1"/>
          <p:nvPr/>
        </p:nvSpPr>
        <p:spPr>
          <a:xfrm>
            <a:off x="426719" y="3682137"/>
            <a:ext cx="1364476" cy="954107"/>
          </a:xfrm>
          <a:prstGeom prst="rect">
            <a:avLst/>
          </a:prstGeom>
          <a:noFill/>
        </p:spPr>
        <p:txBody>
          <a:bodyPr wrap="none" rtlCol="0">
            <a:spAutoFit/>
          </a:bodyPr>
          <a:lstStyle/>
          <a:p>
            <a:r>
              <a:rPr lang="de-DE" sz="2800" b="1" dirty="0">
                <a:solidFill>
                  <a:schemeClr val="bg1"/>
                </a:solidFill>
              </a:rPr>
              <a:t>Biogas</a:t>
            </a:r>
          </a:p>
          <a:p>
            <a:r>
              <a:rPr lang="de-DE" sz="2800" b="1" dirty="0">
                <a:solidFill>
                  <a:srgbClr val="92D050"/>
                </a:solidFill>
              </a:rPr>
              <a:t>0,5 MW</a:t>
            </a:r>
          </a:p>
        </p:txBody>
      </p:sp>
      <p:sp>
        <p:nvSpPr>
          <p:cNvPr id="9" name="Flussdiagramm: Datenträger mit direktem Zugriff 8">
            <a:extLst>
              <a:ext uri="{FF2B5EF4-FFF2-40B4-BE49-F238E27FC236}">
                <a16:creationId xmlns:a16="http://schemas.microsoft.com/office/drawing/2014/main" id="{62C7FD15-F4A6-48A0-AC26-4C12EB42852A}"/>
              </a:ext>
            </a:extLst>
          </p:cNvPr>
          <p:cNvSpPr/>
          <p:nvPr/>
        </p:nvSpPr>
        <p:spPr>
          <a:xfrm rot="16200000">
            <a:off x="1905988" y="3674508"/>
            <a:ext cx="523219" cy="641214"/>
          </a:xfrm>
          <a:prstGeom prst="flowChartMagneticDrum">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cxnSp>
        <p:nvCxnSpPr>
          <p:cNvPr id="10" name="Gerader Verbinder 9">
            <a:extLst>
              <a:ext uri="{FF2B5EF4-FFF2-40B4-BE49-F238E27FC236}">
                <a16:creationId xmlns:a16="http://schemas.microsoft.com/office/drawing/2014/main" id="{E07A7E6E-C741-4105-A1A9-53170004B370}"/>
              </a:ext>
            </a:extLst>
          </p:cNvPr>
          <p:cNvCxnSpPr/>
          <p:nvPr/>
        </p:nvCxnSpPr>
        <p:spPr>
          <a:xfrm>
            <a:off x="2577737" y="3943747"/>
            <a:ext cx="714103" cy="0"/>
          </a:xfrm>
          <a:prstGeom prst="line">
            <a:avLst/>
          </a:prstGeom>
          <a:ln w="28575">
            <a:solidFill>
              <a:srgbClr val="FFFF00"/>
            </a:solidFill>
          </a:ln>
        </p:spPr>
        <p:style>
          <a:lnRef idx="1">
            <a:schemeClr val="accent4"/>
          </a:lnRef>
          <a:fillRef idx="0">
            <a:schemeClr val="accent4"/>
          </a:fillRef>
          <a:effectRef idx="0">
            <a:schemeClr val="accent4"/>
          </a:effectRef>
          <a:fontRef idx="minor">
            <a:schemeClr val="tx1"/>
          </a:fontRef>
        </p:style>
      </p:cxnSp>
      <p:sp>
        <p:nvSpPr>
          <p:cNvPr id="11" name="Rechteck 10">
            <a:extLst>
              <a:ext uri="{FF2B5EF4-FFF2-40B4-BE49-F238E27FC236}">
                <a16:creationId xmlns:a16="http://schemas.microsoft.com/office/drawing/2014/main" id="{31E9DE56-4BCC-4DAC-A10D-B8B7DBF2EF8B}"/>
              </a:ext>
            </a:extLst>
          </p:cNvPr>
          <p:cNvSpPr/>
          <p:nvPr/>
        </p:nvSpPr>
        <p:spPr>
          <a:xfrm>
            <a:off x="3296194" y="1748285"/>
            <a:ext cx="2065597" cy="2021367"/>
          </a:xfrm>
          <a:prstGeom prst="rect">
            <a:avLst/>
          </a:prstGeom>
          <a:gradFill>
            <a:gsLst>
              <a:gs pos="0">
                <a:srgbClr val="FFFF00"/>
              </a:gs>
              <a:gs pos="100000">
                <a:srgbClr val="FFC000"/>
              </a:gs>
            </a:gsLst>
            <a:lin ang="0" scaled="1"/>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350 </a:t>
            </a:r>
            <a:r>
              <a:rPr lang="de-DE" dirty="0" err="1">
                <a:solidFill>
                  <a:schemeClr val="tx1"/>
                </a:solidFill>
              </a:rPr>
              <a:t>GWh</a:t>
            </a:r>
            <a:endParaRPr lang="de-DE" dirty="0">
              <a:solidFill>
                <a:schemeClr val="tx1"/>
              </a:solidFill>
            </a:endParaRPr>
          </a:p>
        </p:txBody>
      </p:sp>
      <p:sp>
        <p:nvSpPr>
          <p:cNvPr id="12" name="Rechteck 11">
            <a:extLst>
              <a:ext uri="{FF2B5EF4-FFF2-40B4-BE49-F238E27FC236}">
                <a16:creationId xmlns:a16="http://schemas.microsoft.com/office/drawing/2014/main" id="{B8A5EA9F-857D-4F4F-9FB2-6EAFEC39A5CB}"/>
              </a:ext>
            </a:extLst>
          </p:cNvPr>
          <p:cNvSpPr/>
          <p:nvPr/>
        </p:nvSpPr>
        <p:spPr>
          <a:xfrm>
            <a:off x="3291840" y="3876835"/>
            <a:ext cx="2074304" cy="153305"/>
          </a:xfrm>
          <a:prstGeom prst="rect">
            <a:avLst/>
          </a:prstGeom>
          <a:gradFill>
            <a:gsLst>
              <a:gs pos="0">
                <a:schemeClr val="accent6">
                  <a:lumMod val="75000"/>
                </a:schemeClr>
              </a:gs>
              <a:gs pos="100000">
                <a:srgbClr val="FFC000"/>
              </a:gs>
            </a:gsLst>
            <a:lin ang="0" scaled="1"/>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2 </a:t>
            </a:r>
            <a:r>
              <a:rPr lang="de-DE" dirty="0" err="1"/>
              <a:t>GWh</a:t>
            </a:r>
            <a:endParaRPr lang="de-DE" dirty="0"/>
          </a:p>
        </p:txBody>
      </p:sp>
      <p:sp>
        <p:nvSpPr>
          <p:cNvPr id="13" name="Textfeld 12">
            <a:extLst>
              <a:ext uri="{FF2B5EF4-FFF2-40B4-BE49-F238E27FC236}">
                <a16:creationId xmlns:a16="http://schemas.microsoft.com/office/drawing/2014/main" id="{C36731C0-1371-4364-A0C3-41254B075880}"/>
              </a:ext>
            </a:extLst>
          </p:cNvPr>
          <p:cNvSpPr txBox="1"/>
          <p:nvPr/>
        </p:nvSpPr>
        <p:spPr>
          <a:xfrm>
            <a:off x="426719" y="2293775"/>
            <a:ext cx="1454244" cy="954107"/>
          </a:xfrm>
          <a:prstGeom prst="rect">
            <a:avLst/>
          </a:prstGeom>
          <a:noFill/>
        </p:spPr>
        <p:txBody>
          <a:bodyPr wrap="none" rtlCol="0">
            <a:spAutoFit/>
          </a:bodyPr>
          <a:lstStyle/>
          <a:p>
            <a:endParaRPr lang="de-DE" sz="2800" b="1" dirty="0">
              <a:solidFill>
                <a:schemeClr val="bg1"/>
              </a:solidFill>
            </a:endParaRPr>
          </a:p>
          <a:p>
            <a:r>
              <a:rPr lang="de-DE" sz="2800" b="1" dirty="0">
                <a:solidFill>
                  <a:srgbClr val="FFFF00"/>
                </a:solidFill>
              </a:rPr>
              <a:t>350 MW</a:t>
            </a:r>
          </a:p>
        </p:txBody>
      </p:sp>
      <p:sp>
        <p:nvSpPr>
          <p:cNvPr id="14" name="Textfeld 13">
            <a:extLst>
              <a:ext uri="{FF2B5EF4-FFF2-40B4-BE49-F238E27FC236}">
                <a16:creationId xmlns:a16="http://schemas.microsoft.com/office/drawing/2014/main" id="{6F655F90-6661-417A-AA42-A5C1AF50624A}"/>
              </a:ext>
            </a:extLst>
          </p:cNvPr>
          <p:cNvSpPr txBox="1"/>
          <p:nvPr/>
        </p:nvSpPr>
        <p:spPr>
          <a:xfrm>
            <a:off x="310087" y="5123888"/>
            <a:ext cx="1454244" cy="954107"/>
          </a:xfrm>
          <a:prstGeom prst="rect">
            <a:avLst/>
          </a:prstGeom>
          <a:noFill/>
        </p:spPr>
        <p:txBody>
          <a:bodyPr wrap="none" rtlCol="0">
            <a:spAutoFit/>
          </a:bodyPr>
          <a:lstStyle/>
          <a:p>
            <a:endParaRPr lang="de-DE" sz="2800" b="1" dirty="0">
              <a:solidFill>
                <a:schemeClr val="bg1"/>
              </a:solidFill>
            </a:endParaRPr>
          </a:p>
          <a:p>
            <a:r>
              <a:rPr lang="de-DE" sz="2800" b="1" dirty="0">
                <a:solidFill>
                  <a:schemeClr val="accent5"/>
                </a:solidFill>
              </a:rPr>
              <a:t>110 MW</a:t>
            </a:r>
          </a:p>
        </p:txBody>
      </p:sp>
      <p:sp>
        <p:nvSpPr>
          <p:cNvPr id="15" name="Rechteck 14">
            <a:extLst>
              <a:ext uri="{FF2B5EF4-FFF2-40B4-BE49-F238E27FC236}">
                <a16:creationId xmlns:a16="http://schemas.microsoft.com/office/drawing/2014/main" id="{865B8634-918E-4985-B91D-0C5D0107696E}"/>
              </a:ext>
            </a:extLst>
          </p:cNvPr>
          <p:cNvSpPr/>
          <p:nvPr/>
        </p:nvSpPr>
        <p:spPr>
          <a:xfrm>
            <a:off x="3283129" y="4162861"/>
            <a:ext cx="2087368" cy="1872101"/>
          </a:xfrm>
          <a:prstGeom prst="rect">
            <a:avLst/>
          </a:prstGeom>
          <a:gradFill flip="none" rotWithShape="1">
            <a:gsLst>
              <a:gs pos="0">
                <a:schemeClr val="accent5"/>
              </a:gs>
              <a:gs pos="100000">
                <a:srgbClr val="FFC000"/>
              </a:gs>
            </a:gsLst>
            <a:lin ang="0" scaled="1"/>
            <a:tileRect/>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288 </a:t>
            </a:r>
            <a:r>
              <a:rPr lang="de-DE" dirty="0" err="1"/>
              <a:t>GWh</a:t>
            </a:r>
            <a:endParaRPr lang="de-DE" dirty="0"/>
          </a:p>
        </p:txBody>
      </p:sp>
      <p:sp>
        <p:nvSpPr>
          <p:cNvPr id="16" name="Rechteck 15">
            <a:extLst>
              <a:ext uri="{FF2B5EF4-FFF2-40B4-BE49-F238E27FC236}">
                <a16:creationId xmlns:a16="http://schemas.microsoft.com/office/drawing/2014/main" id="{859C72DD-0304-410B-9B6D-440659EF68A0}"/>
              </a:ext>
            </a:extLst>
          </p:cNvPr>
          <p:cNvSpPr/>
          <p:nvPr/>
        </p:nvSpPr>
        <p:spPr>
          <a:xfrm>
            <a:off x="5366144" y="1748285"/>
            <a:ext cx="790572" cy="42866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640</a:t>
            </a:r>
          </a:p>
          <a:p>
            <a:pPr algn="ctr"/>
            <a:r>
              <a:rPr lang="de-DE" dirty="0" err="1">
                <a:solidFill>
                  <a:schemeClr val="tx1"/>
                </a:solidFill>
              </a:rPr>
              <a:t>GWh</a:t>
            </a:r>
            <a:endParaRPr lang="de-DE" dirty="0">
              <a:solidFill>
                <a:schemeClr val="tx1"/>
              </a:solidFill>
            </a:endParaRPr>
          </a:p>
          <a:p>
            <a:pPr algn="ctr"/>
            <a:r>
              <a:rPr lang="de-DE" dirty="0">
                <a:solidFill>
                  <a:schemeClr val="tx1"/>
                </a:solidFill>
              </a:rPr>
              <a:t>Strom</a:t>
            </a:r>
          </a:p>
        </p:txBody>
      </p:sp>
      <p:sp>
        <p:nvSpPr>
          <p:cNvPr id="17" name="Inhaltsplatzhalter 23">
            <a:extLst>
              <a:ext uri="{FF2B5EF4-FFF2-40B4-BE49-F238E27FC236}">
                <a16:creationId xmlns:a16="http://schemas.microsoft.com/office/drawing/2014/main" id="{E122904A-E48F-4C04-8C6A-1C6B70E4F351}"/>
              </a:ext>
            </a:extLst>
          </p:cNvPr>
          <p:cNvSpPr txBox="1">
            <a:spLocks/>
          </p:cNvSpPr>
          <p:nvPr/>
        </p:nvSpPr>
        <p:spPr>
          <a:xfrm>
            <a:off x="1742505" y="1307264"/>
            <a:ext cx="6227214" cy="5774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t>Erzeugung (Schätzwerte)</a:t>
            </a:r>
          </a:p>
        </p:txBody>
      </p:sp>
      <p:sp>
        <p:nvSpPr>
          <p:cNvPr id="18" name="Textfeld 17">
            <a:extLst>
              <a:ext uri="{FF2B5EF4-FFF2-40B4-BE49-F238E27FC236}">
                <a16:creationId xmlns:a16="http://schemas.microsoft.com/office/drawing/2014/main" id="{E78184B6-FACC-4F38-879A-EECE551BF23B}"/>
              </a:ext>
            </a:extLst>
          </p:cNvPr>
          <p:cNvSpPr txBox="1"/>
          <p:nvPr/>
        </p:nvSpPr>
        <p:spPr>
          <a:xfrm>
            <a:off x="2114612" y="0"/>
            <a:ext cx="10068677" cy="1323440"/>
          </a:xfrm>
          <a:prstGeom prst="rect">
            <a:avLst/>
          </a:prstGeom>
          <a:noFill/>
        </p:spPr>
        <p:txBody>
          <a:bodyPr wrap="square" rtlCol="0">
            <a:spAutoFit/>
          </a:bodyPr>
          <a:lstStyle/>
          <a:p>
            <a:r>
              <a:rPr lang="de-DE" sz="3200" dirty="0"/>
              <a:t>Integriertes Energiesystem - Energie</a:t>
            </a:r>
          </a:p>
          <a:p>
            <a:endParaRPr lang="de-DE" sz="2400" dirty="0"/>
          </a:p>
          <a:p>
            <a:endParaRPr lang="de-DE" sz="2400" dirty="0"/>
          </a:p>
        </p:txBody>
      </p:sp>
      <p:sp>
        <p:nvSpPr>
          <p:cNvPr id="19" name="Textfeld 18">
            <a:extLst>
              <a:ext uri="{FF2B5EF4-FFF2-40B4-BE49-F238E27FC236}">
                <a16:creationId xmlns:a16="http://schemas.microsoft.com/office/drawing/2014/main" id="{3021D848-5D33-4871-A146-C0E5DA8D8089}"/>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1086164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4BCB9D0-EA8F-41E8-830B-32090F1CF754}"/>
              </a:ext>
            </a:extLst>
          </p:cNvPr>
          <p:cNvPicPr>
            <a:picLocks noChangeAspect="1"/>
          </p:cNvPicPr>
          <p:nvPr/>
        </p:nvPicPr>
        <p:blipFill rotWithShape="1">
          <a:blip r:embed="rId2"/>
          <a:srcRect t="41812" r="18162"/>
          <a:stretch/>
        </p:blipFill>
        <p:spPr>
          <a:xfrm>
            <a:off x="0" y="6185179"/>
            <a:ext cx="6457729" cy="672821"/>
          </a:xfrm>
          <a:prstGeom prst="rect">
            <a:avLst/>
          </a:prstGeom>
        </p:spPr>
      </p:pic>
      <p:pic>
        <p:nvPicPr>
          <p:cNvPr id="6" name="Grafik 5">
            <a:extLst>
              <a:ext uri="{FF2B5EF4-FFF2-40B4-BE49-F238E27FC236}">
                <a16:creationId xmlns:a16="http://schemas.microsoft.com/office/drawing/2014/main" id="{962B21EE-8D71-4CC8-ADE8-81B076D77284}"/>
              </a:ext>
            </a:extLst>
          </p:cNvPr>
          <p:cNvPicPr>
            <a:picLocks noChangeAspect="1"/>
          </p:cNvPicPr>
          <p:nvPr/>
        </p:nvPicPr>
        <p:blipFill>
          <a:blip r:embed="rId3"/>
          <a:stretch>
            <a:fillRect/>
          </a:stretch>
        </p:blipFill>
        <p:spPr>
          <a:xfrm>
            <a:off x="231050" y="5677480"/>
            <a:ext cx="3065143" cy="374978"/>
          </a:xfrm>
          <a:prstGeom prst="rect">
            <a:avLst/>
          </a:prstGeom>
        </p:spPr>
      </p:pic>
      <p:pic>
        <p:nvPicPr>
          <p:cNvPr id="7" name="Grafik 6">
            <a:extLst>
              <a:ext uri="{FF2B5EF4-FFF2-40B4-BE49-F238E27FC236}">
                <a16:creationId xmlns:a16="http://schemas.microsoft.com/office/drawing/2014/main" id="{5B6EBD06-2A27-4C54-8901-649072B17F28}"/>
              </a:ext>
            </a:extLst>
          </p:cNvPr>
          <p:cNvPicPr>
            <a:picLocks noChangeAspect="1"/>
          </p:cNvPicPr>
          <p:nvPr/>
        </p:nvPicPr>
        <p:blipFill rotWithShape="1">
          <a:blip r:embed="rId4"/>
          <a:srcRect t="14066" r="3009"/>
          <a:stretch/>
        </p:blipFill>
        <p:spPr>
          <a:xfrm>
            <a:off x="236822" y="1748284"/>
            <a:ext cx="3050664" cy="4112583"/>
          </a:xfrm>
          <a:prstGeom prst="rect">
            <a:avLst/>
          </a:prstGeom>
        </p:spPr>
      </p:pic>
      <p:sp>
        <p:nvSpPr>
          <p:cNvPr id="8" name="Textfeld 7">
            <a:extLst>
              <a:ext uri="{FF2B5EF4-FFF2-40B4-BE49-F238E27FC236}">
                <a16:creationId xmlns:a16="http://schemas.microsoft.com/office/drawing/2014/main" id="{F42FADAA-C53E-4570-B1B3-272DE75ED92E}"/>
              </a:ext>
            </a:extLst>
          </p:cNvPr>
          <p:cNvSpPr txBox="1"/>
          <p:nvPr/>
        </p:nvSpPr>
        <p:spPr>
          <a:xfrm>
            <a:off x="426719" y="3682137"/>
            <a:ext cx="1364476" cy="954107"/>
          </a:xfrm>
          <a:prstGeom prst="rect">
            <a:avLst/>
          </a:prstGeom>
          <a:noFill/>
        </p:spPr>
        <p:txBody>
          <a:bodyPr wrap="none" rtlCol="0">
            <a:spAutoFit/>
          </a:bodyPr>
          <a:lstStyle/>
          <a:p>
            <a:r>
              <a:rPr lang="de-DE" sz="2800" b="1" dirty="0">
                <a:solidFill>
                  <a:schemeClr val="bg1"/>
                </a:solidFill>
              </a:rPr>
              <a:t>Biogas</a:t>
            </a:r>
          </a:p>
          <a:p>
            <a:r>
              <a:rPr lang="de-DE" sz="2800" b="1" dirty="0">
                <a:solidFill>
                  <a:srgbClr val="92D050"/>
                </a:solidFill>
              </a:rPr>
              <a:t>0,5 MW</a:t>
            </a:r>
          </a:p>
        </p:txBody>
      </p:sp>
      <p:sp>
        <p:nvSpPr>
          <p:cNvPr id="9" name="Flussdiagramm: Datenträger mit direktem Zugriff 8">
            <a:extLst>
              <a:ext uri="{FF2B5EF4-FFF2-40B4-BE49-F238E27FC236}">
                <a16:creationId xmlns:a16="http://schemas.microsoft.com/office/drawing/2014/main" id="{E16DAFD9-EAD7-4F07-B59D-8BEA1B9AF352}"/>
              </a:ext>
            </a:extLst>
          </p:cNvPr>
          <p:cNvSpPr/>
          <p:nvPr/>
        </p:nvSpPr>
        <p:spPr>
          <a:xfrm rot="16200000">
            <a:off x="1905988" y="3674508"/>
            <a:ext cx="523219" cy="641214"/>
          </a:xfrm>
          <a:prstGeom prst="flowChartMagneticDrum">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cxnSp>
        <p:nvCxnSpPr>
          <p:cNvPr id="10" name="Gerader Verbinder 9">
            <a:extLst>
              <a:ext uri="{FF2B5EF4-FFF2-40B4-BE49-F238E27FC236}">
                <a16:creationId xmlns:a16="http://schemas.microsoft.com/office/drawing/2014/main" id="{F2DEECDF-E42B-4C9E-A113-F7016CC3EB70}"/>
              </a:ext>
            </a:extLst>
          </p:cNvPr>
          <p:cNvCxnSpPr/>
          <p:nvPr/>
        </p:nvCxnSpPr>
        <p:spPr>
          <a:xfrm>
            <a:off x="2577737" y="3943747"/>
            <a:ext cx="714103" cy="0"/>
          </a:xfrm>
          <a:prstGeom prst="line">
            <a:avLst/>
          </a:prstGeom>
          <a:ln w="28575">
            <a:solidFill>
              <a:srgbClr val="FFFF00"/>
            </a:solidFill>
          </a:ln>
        </p:spPr>
        <p:style>
          <a:lnRef idx="1">
            <a:schemeClr val="accent4"/>
          </a:lnRef>
          <a:fillRef idx="0">
            <a:schemeClr val="accent4"/>
          </a:fillRef>
          <a:effectRef idx="0">
            <a:schemeClr val="accent4"/>
          </a:effectRef>
          <a:fontRef idx="minor">
            <a:schemeClr val="tx1"/>
          </a:fontRef>
        </p:style>
      </p:cxnSp>
      <p:sp>
        <p:nvSpPr>
          <p:cNvPr id="11" name="Rechteck 10">
            <a:extLst>
              <a:ext uri="{FF2B5EF4-FFF2-40B4-BE49-F238E27FC236}">
                <a16:creationId xmlns:a16="http://schemas.microsoft.com/office/drawing/2014/main" id="{65031312-9780-4D69-8FB1-C664A5508389}"/>
              </a:ext>
            </a:extLst>
          </p:cNvPr>
          <p:cNvSpPr/>
          <p:nvPr/>
        </p:nvSpPr>
        <p:spPr>
          <a:xfrm>
            <a:off x="3296194" y="1748285"/>
            <a:ext cx="2065597" cy="2021367"/>
          </a:xfrm>
          <a:prstGeom prst="rect">
            <a:avLst/>
          </a:prstGeom>
          <a:gradFill>
            <a:gsLst>
              <a:gs pos="0">
                <a:srgbClr val="FFFF00"/>
              </a:gs>
              <a:gs pos="100000">
                <a:srgbClr val="FFC000"/>
              </a:gs>
            </a:gsLst>
            <a:lin ang="0" scaled="1"/>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350 </a:t>
            </a:r>
            <a:r>
              <a:rPr lang="de-DE" dirty="0" err="1">
                <a:solidFill>
                  <a:schemeClr val="tx1"/>
                </a:solidFill>
              </a:rPr>
              <a:t>GWh</a:t>
            </a:r>
            <a:endParaRPr lang="de-DE" dirty="0">
              <a:solidFill>
                <a:schemeClr val="tx1"/>
              </a:solidFill>
            </a:endParaRPr>
          </a:p>
        </p:txBody>
      </p:sp>
      <p:sp>
        <p:nvSpPr>
          <p:cNvPr id="12" name="Rechteck 11">
            <a:extLst>
              <a:ext uri="{FF2B5EF4-FFF2-40B4-BE49-F238E27FC236}">
                <a16:creationId xmlns:a16="http://schemas.microsoft.com/office/drawing/2014/main" id="{058B4EF2-E2F4-43F7-A49C-F25E40989243}"/>
              </a:ext>
            </a:extLst>
          </p:cNvPr>
          <p:cNvSpPr/>
          <p:nvPr/>
        </p:nvSpPr>
        <p:spPr>
          <a:xfrm>
            <a:off x="3291840" y="3876835"/>
            <a:ext cx="2074304" cy="153305"/>
          </a:xfrm>
          <a:prstGeom prst="rect">
            <a:avLst/>
          </a:prstGeom>
          <a:gradFill>
            <a:gsLst>
              <a:gs pos="0">
                <a:schemeClr val="accent6">
                  <a:lumMod val="75000"/>
                </a:schemeClr>
              </a:gs>
              <a:gs pos="100000">
                <a:srgbClr val="FFC000"/>
              </a:gs>
            </a:gsLst>
            <a:lin ang="0" scaled="1"/>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2 </a:t>
            </a:r>
            <a:r>
              <a:rPr lang="de-DE" dirty="0" err="1"/>
              <a:t>GWh</a:t>
            </a:r>
            <a:endParaRPr lang="de-DE" dirty="0"/>
          </a:p>
        </p:txBody>
      </p:sp>
      <p:sp>
        <p:nvSpPr>
          <p:cNvPr id="13" name="Textfeld 12">
            <a:extLst>
              <a:ext uri="{FF2B5EF4-FFF2-40B4-BE49-F238E27FC236}">
                <a16:creationId xmlns:a16="http://schemas.microsoft.com/office/drawing/2014/main" id="{8D7E6D7C-A04D-44C8-A039-E8AE614A87E4}"/>
              </a:ext>
            </a:extLst>
          </p:cNvPr>
          <p:cNvSpPr txBox="1"/>
          <p:nvPr/>
        </p:nvSpPr>
        <p:spPr>
          <a:xfrm>
            <a:off x="426719" y="2293775"/>
            <a:ext cx="1454244" cy="954107"/>
          </a:xfrm>
          <a:prstGeom prst="rect">
            <a:avLst/>
          </a:prstGeom>
          <a:noFill/>
        </p:spPr>
        <p:txBody>
          <a:bodyPr wrap="none" rtlCol="0">
            <a:spAutoFit/>
          </a:bodyPr>
          <a:lstStyle/>
          <a:p>
            <a:endParaRPr lang="de-DE" sz="2800" b="1" dirty="0">
              <a:solidFill>
                <a:schemeClr val="bg1"/>
              </a:solidFill>
            </a:endParaRPr>
          </a:p>
          <a:p>
            <a:r>
              <a:rPr lang="de-DE" sz="2800" b="1" dirty="0">
                <a:solidFill>
                  <a:srgbClr val="FFFF00"/>
                </a:solidFill>
              </a:rPr>
              <a:t>350 MW</a:t>
            </a:r>
          </a:p>
        </p:txBody>
      </p:sp>
      <p:sp>
        <p:nvSpPr>
          <p:cNvPr id="14" name="Textfeld 13">
            <a:extLst>
              <a:ext uri="{FF2B5EF4-FFF2-40B4-BE49-F238E27FC236}">
                <a16:creationId xmlns:a16="http://schemas.microsoft.com/office/drawing/2014/main" id="{F705CC38-9D3A-4D00-8DB4-CCB43F00A0E8}"/>
              </a:ext>
            </a:extLst>
          </p:cNvPr>
          <p:cNvSpPr txBox="1"/>
          <p:nvPr/>
        </p:nvSpPr>
        <p:spPr>
          <a:xfrm>
            <a:off x="310087" y="5123888"/>
            <a:ext cx="1454244" cy="954107"/>
          </a:xfrm>
          <a:prstGeom prst="rect">
            <a:avLst/>
          </a:prstGeom>
          <a:noFill/>
        </p:spPr>
        <p:txBody>
          <a:bodyPr wrap="none" rtlCol="0">
            <a:spAutoFit/>
          </a:bodyPr>
          <a:lstStyle/>
          <a:p>
            <a:endParaRPr lang="de-DE" sz="2800" b="1" dirty="0">
              <a:solidFill>
                <a:schemeClr val="bg1"/>
              </a:solidFill>
            </a:endParaRPr>
          </a:p>
          <a:p>
            <a:r>
              <a:rPr lang="de-DE" sz="2800" b="1" dirty="0">
                <a:solidFill>
                  <a:schemeClr val="accent5"/>
                </a:solidFill>
              </a:rPr>
              <a:t>110 MW</a:t>
            </a:r>
          </a:p>
        </p:txBody>
      </p:sp>
      <p:sp>
        <p:nvSpPr>
          <p:cNvPr id="15" name="Rechteck 14">
            <a:extLst>
              <a:ext uri="{FF2B5EF4-FFF2-40B4-BE49-F238E27FC236}">
                <a16:creationId xmlns:a16="http://schemas.microsoft.com/office/drawing/2014/main" id="{FB5E5BFB-2039-4C6F-AB61-66A52C97CFF4}"/>
              </a:ext>
            </a:extLst>
          </p:cNvPr>
          <p:cNvSpPr/>
          <p:nvPr/>
        </p:nvSpPr>
        <p:spPr>
          <a:xfrm>
            <a:off x="3283129" y="4162861"/>
            <a:ext cx="2087368" cy="1872101"/>
          </a:xfrm>
          <a:prstGeom prst="rect">
            <a:avLst/>
          </a:prstGeom>
          <a:gradFill flip="none" rotWithShape="1">
            <a:gsLst>
              <a:gs pos="0">
                <a:schemeClr val="accent5"/>
              </a:gs>
              <a:gs pos="100000">
                <a:srgbClr val="FFC000"/>
              </a:gs>
            </a:gsLst>
            <a:lin ang="0" scaled="1"/>
            <a:tileRect/>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288 </a:t>
            </a:r>
            <a:r>
              <a:rPr lang="de-DE" dirty="0" err="1"/>
              <a:t>GWh</a:t>
            </a:r>
            <a:endParaRPr lang="de-DE" dirty="0"/>
          </a:p>
        </p:txBody>
      </p:sp>
      <p:sp>
        <p:nvSpPr>
          <p:cNvPr id="16" name="Rechteck 15">
            <a:extLst>
              <a:ext uri="{FF2B5EF4-FFF2-40B4-BE49-F238E27FC236}">
                <a16:creationId xmlns:a16="http://schemas.microsoft.com/office/drawing/2014/main" id="{B8AC2A70-4582-426E-889E-A43748DCEE58}"/>
              </a:ext>
            </a:extLst>
          </p:cNvPr>
          <p:cNvSpPr/>
          <p:nvPr/>
        </p:nvSpPr>
        <p:spPr>
          <a:xfrm>
            <a:off x="5366144" y="1748285"/>
            <a:ext cx="790572" cy="42866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640</a:t>
            </a:r>
          </a:p>
          <a:p>
            <a:pPr algn="ctr"/>
            <a:r>
              <a:rPr lang="de-DE" dirty="0" err="1">
                <a:solidFill>
                  <a:schemeClr val="tx1"/>
                </a:solidFill>
              </a:rPr>
              <a:t>GWh</a:t>
            </a:r>
            <a:endParaRPr lang="de-DE" dirty="0">
              <a:solidFill>
                <a:schemeClr val="tx1"/>
              </a:solidFill>
            </a:endParaRPr>
          </a:p>
          <a:p>
            <a:pPr algn="ctr"/>
            <a:r>
              <a:rPr lang="de-DE" dirty="0">
                <a:solidFill>
                  <a:schemeClr val="tx1"/>
                </a:solidFill>
              </a:rPr>
              <a:t>Strom</a:t>
            </a:r>
          </a:p>
        </p:txBody>
      </p:sp>
      <p:sp>
        <p:nvSpPr>
          <p:cNvPr id="17" name="Rechteck 16">
            <a:extLst>
              <a:ext uri="{FF2B5EF4-FFF2-40B4-BE49-F238E27FC236}">
                <a16:creationId xmlns:a16="http://schemas.microsoft.com/office/drawing/2014/main" id="{5D58B402-9400-4C6F-AB79-1109B19A27A1}"/>
              </a:ext>
            </a:extLst>
          </p:cNvPr>
          <p:cNvSpPr/>
          <p:nvPr/>
        </p:nvSpPr>
        <p:spPr>
          <a:xfrm>
            <a:off x="6156714" y="1748285"/>
            <a:ext cx="2951360" cy="1933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t>Netzeinspeisung: 344 </a:t>
            </a:r>
            <a:r>
              <a:rPr lang="de-DE" dirty="0" err="1"/>
              <a:t>GWh</a:t>
            </a:r>
            <a:endParaRPr lang="de-DE" dirty="0"/>
          </a:p>
        </p:txBody>
      </p:sp>
      <p:sp>
        <p:nvSpPr>
          <p:cNvPr id="18" name="Rechteck 17">
            <a:extLst>
              <a:ext uri="{FF2B5EF4-FFF2-40B4-BE49-F238E27FC236}">
                <a16:creationId xmlns:a16="http://schemas.microsoft.com/office/drawing/2014/main" id="{93561E29-73CB-4BA7-9574-3F14F5A5E1AA}"/>
              </a:ext>
            </a:extLst>
          </p:cNvPr>
          <p:cNvSpPr/>
          <p:nvPr/>
        </p:nvSpPr>
        <p:spPr>
          <a:xfrm>
            <a:off x="6156714" y="3849320"/>
            <a:ext cx="2951359" cy="528166"/>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lumMod val="75000"/>
                    <a:lumOff val="25000"/>
                  </a:schemeClr>
                </a:solidFill>
              </a:rPr>
              <a:t>Heizung:                  74 </a:t>
            </a:r>
            <a:r>
              <a:rPr lang="de-DE" dirty="0" err="1">
                <a:solidFill>
                  <a:schemeClr val="tx1">
                    <a:lumMod val="75000"/>
                    <a:lumOff val="25000"/>
                  </a:schemeClr>
                </a:solidFill>
              </a:rPr>
              <a:t>GWh</a:t>
            </a:r>
            <a:endParaRPr lang="de-DE" dirty="0">
              <a:solidFill>
                <a:schemeClr val="tx1">
                  <a:lumMod val="75000"/>
                  <a:lumOff val="25000"/>
                </a:schemeClr>
              </a:solidFill>
            </a:endParaRPr>
          </a:p>
        </p:txBody>
      </p:sp>
      <p:sp>
        <p:nvSpPr>
          <p:cNvPr id="19" name="Rechteck 18">
            <a:extLst>
              <a:ext uri="{FF2B5EF4-FFF2-40B4-BE49-F238E27FC236}">
                <a16:creationId xmlns:a16="http://schemas.microsoft.com/office/drawing/2014/main" id="{A5DC7EB0-B73F-4318-8502-F485DB9A4071}"/>
              </a:ext>
            </a:extLst>
          </p:cNvPr>
          <p:cNvSpPr/>
          <p:nvPr/>
        </p:nvSpPr>
        <p:spPr>
          <a:xfrm>
            <a:off x="6169779" y="4877743"/>
            <a:ext cx="2951357" cy="85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t>Strom Industrie:   136 </a:t>
            </a:r>
            <a:r>
              <a:rPr lang="de-DE" dirty="0" err="1"/>
              <a:t>GWh</a:t>
            </a:r>
            <a:endParaRPr lang="de-DE" dirty="0"/>
          </a:p>
        </p:txBody>
      </p:sp>
      <p:sp>
        <p:nvSpPr>
          <p:cNvPr id="20" name="Rechteck 19">
            <a:extLst>
              <a:ext uri="{FF2B5EF4-FFF2-40B4-BE49-F238E27FC236}">
                <a16:creationId xmlns:a16="http://schemas.microsoft.com/office/drawing/2014/main" id="{C0196945-4BE0-4B0A-B9E7-972670D10155}"/>
              </a:ext>
            </a:extLst>
          </p:cNvPr>
          <p:cNvSpPr/>
          <p:nvPr/>
        </p:nvSpPr>
        <p:spPr>
          <a:xfrm>
            <a:off x="6169779" y="5850929"/>
            <a:ext cx="2951356" cy="18703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lumMod val="75000"/>
                    <a:lumOff val="25000"/>
                  </a:schemeClr>
                </a:solidFill>
              </a:rPr>
              <a:t>Wasserstoff:            32 </a:t>
            </a:r>
            <a:r>
              <a:rPr lang="de-DE" dirty="0" err="1">
                <a:solidFill>
                  <a:schemeClr val="tx1">
                    <a:lumMod val="75000"/>
                    <a:lumOff val="25000"/>
                  </a:schemeClr>
                </a:solidFill>
              </a:rPr>
              <a:t>GWh</a:t>
            </a:r>
            <a:endParaRPr lang="de-DE" dirty="0">
              <a:solidFill>
                <a:schemeClr val="tx1">
                  <a:lumMod val="75000"/>
                  <a:lumOff val="25000"/>
                </a:schemeClr>
              </a:solidFill>
            </a:endParaRPr>
          </a:p>
        </p:txBody>
      </p:sp>
      <p:sp>
        <p:nvSpPr>
          <p:cNvPr id="21" name="Rechteck 20">
            <a:extLst>
              <a:ext uri="{FF2B5EF4-FFF2-40B4-BE49-F238E27FC236}">
                <a16:creationId xmlns:a16="http://schemas.microsoft.com/office/drawing/2014/main" id="{A4FE4E40-AE6B-49E7-B3E3-81837DFB2BB3}"/>
              </a:ext>
            </a:extLst>
          </p:cNvPr>
          <p:cNvSpPr/>
          <p:nvPr/>
        </p:nvSpPr>
        <p:spPr>
          <a:xfrm>
            <a:off x="6169779" y="4497969"/>
            <a:ext cx="2951358" cy="259291"/>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lumMod val="75000"/>
                    <a:lumOff val="25000"/>
                  </a:schemeClr>
                </a:solidFill>
              </a:rPr>
              <a:t>Mobilität:                54 </a:t>
            </a:r>
            <a:r>
              <a:rPr lang="de-DE" dirty="0" err="1">
                <a:solidFill>
                  <a:schemeClr val="tx1">
                    <a:lumMod val="75000"/>
                    <a:lumOff val="25000"/>
                  </a:schemeClr>
                </a:solidFill>
              </a:rPr>
              <a:t>GWh</a:t>
            </a:r>
            <a:endParaRPr lang="de-DE" dirty="0">
              <a:solidFill>
                <a:schemeClr val="tx1">
                  <a:lumMod val="75000"/>
                  <a:lumOff val="25000"/>
                </a:schemeClr>
              </a:solidFill>
            </a:endParaRPr>
          </a:p>
        </p:txBody>
      </p:sp>
      <p:sp>
        <p:nvSpPr>
          <p:cNvPr id="22" name="Inhaltsplatzhalter 23">
            <a:extLst>
              <a:ext uri="{FF2B5EF4-FFF2-40B4-BE49-F238E27FC236}">
                <a16:creationId xmlns:a16="http://schemas.microsoft.com/office/drawing/2014/main" id="{79B80003-2A98-4528-AE74-391CBBB7964E}"/>
              </a:ext>
            </a:extLst>
          </p:cNvPr>
          <p:cNvSpPr txBox="1">
            <a:spLocks/>
          </p:cNvSpPr>
          <p:nvPr/>
        </p:nvSpPr>
        <p:spPr>
          <a:xfrm>
            <a:off x="1742504" y="1307264"/>
            <a:ext cx="10515600" cy="5774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a:t>Erzeugung	           Verwendung	 (Schätzwerte)</a:t>
            </a:r>
            <a:endParaRPr lang="de-DE" dirty="0"/>
          </a:p>
        </p:txBody>
      </p:sp>
      <p:sp>
        <p:nvSpPr>
          <p:cNvPr id="23" name="Textfeld 22">
            <a:extLst>
              <a:ext uri="{FF2B5EF4-FFF2-40B4-BE49-F238E27FC236}">
                <a16:creationId xmlns:a16="http://schemas.microsoft.com/office/drawing/2014/main" id="{5F89EB18-0B17-4C8F-9B36-A46C62E3268B}"/>
              </a:ext>
            </a:extLst>
          </p:cNvPr>
          <p:cNvSpPr txBox="1"/>
          <p:nvPr/>
        </p:nvSpPr>
        <p:spPr>
          <a:xfrm>
            <a:off x="2114612" y="0"/>
            <a:ext cx="10068677" cy="1323440"/>
          </a:xfrm>
          <a:prstGeom prst="rect">
            <a:avLst/>
          </a:prstGeom>
          <a:noFill/>
        </p:spPr>
        <p:txBody>
          <a:bodyPr wrap="square" rtlCol="0">
            <a:spAutoFit/>
          </a:bodyPr>
          <a:lstStyle/>
          <a:p>
            <a:r>
              <a:rPr lang="de-DE" sz="3200" dirty="0"/>
              <a:t>Integriertes Energiesystem - Energie</a:t>
            </a:r>
          </a:p>
          <a:p>
            <a:endParaRPr lang="de-DE" sz="2400" dirty="0"/>
          </a:p>
          <a:p>
            <a:endParaRPr lang="de-DE" sz="2400" dirty="0"/>
          </a:p>
        </p:txBody>
      </p:sp>
      <p:sp>
        <p:nvSpPr>
          <p:cNvPr id="24" name="Textfeld 23">
            <a:extLst>
              <a:ext uri="{FF2B5EF4-FFF2-40B4-BE49-F238E27FC236}">
                <a16:creationId xmlns:a16="http://schemas.microsoft.com/office/drawing/2014/main" id="{36B98BCC-2603-47C0-ACFF-C6A3C727FA76}"/>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3961794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CA2A9F33-86F2-4D3C-8013-C7987664FEDA}"/>
              </a:ext>
            </a:extLst>
          </p:cNvPr>
          <p:cNvSpPr txBox="1">
            <a:spLocks/>
          </p:cNvSpPr>
          <p:nvPr/>
        </p:nvSpPr>
        <p:spPr>
          <a:xfrm>
            <a:off x="1127448" y="-7641"/>
            <a:ext cx="10515600" cy="11327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600" dirty="0"/>
              <a:t>Biogas in Sachsen-Anhalt: Energiemengen</a:t>
            </a:r>
          </a:p>
        </p:txBody>
      </p:sp>
      <p:sp>
        <p:nvSpPr>
          <p:cNvPr id="5" name="Inhaltsplatzhalter 2">
            <a:extLst>
              <a:ext uri="{FF2B5EF4-FFF2-40B4-BE49-F238E27FC236}">
                <a16:creationId xmlns:a16="http://schemas.microsoft.com/office/drawing/2014/main" id="{266BC99E-054C-44AD-AFA3-303C49C6D731}"/>
              </a:ext>
            </a:extLst>
          </p:cNvPr>
          <p:cNvSpPr txBox="1">
            <a:spLocks/>
          </p:cNvSpPr>
          <p:nvPr/>
        </p:nvSpPr>
        <p:spPr>
          <a:xfrm>
            <a:off x="4799857" y="1378605"/>
            <a:ext cx="5868144" cy="41007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2000" dirty="0"/>
              <a:t>Strom:  1,4 TWh = 8,5% des Verbrauches (16,3 TWh/a)</a:t>
            </a:r>
          </a:p>
          <a:p>
            <a:r>
              <a:rPr lang="de-DE" sz="2000" dirty="0"/>
              <a:t>Biomethan: 1,9 </a:t>
            </a:r>
            <a:r>
              <a:rPr lang="de-DE" sz="2000" dirty="0" err="1"/>
              <a:t>TWh</a:t>
            </a:r>
            <a:r>
              <a:rPr lang="de-DE" sz="2000" baseline="-25000" dirty="0" err="1"/>
              <a:t>Gas</a:t>
            </a:r>
            <a:r>
              <a:rPr lang="de-DE" sz="2000" dirty="0"/>
              <a:t> = 4,4% des Verbrauches</a:t>
            </a:r>
          </a:p>
          <a:p>
            <a:r>
              <a:rPr lang="de-DE" sz="2000" dirty="0"/>
              <a:t>Wärme:  0,5..0,7 TWh = ca. 2% des </a:t>
            </a:r>
            <a:r>
              <a:rPr lang="de-DE" sz="2000" u="sng" dirty="0"/>
              <a:t>Haushalts</a:t>
            </a:r>
            <a:r>
              <a:rPr lang="de-DE" sz="2000" dirty="0"/>
              <a:t>wärmebedarfes im Land</a:t>
            </a:r>
          </a:p>
          <a:p>
            <a:endParaRPr lang="de-DE" sz="2000" dirty="0"/>
          </a:p>
          <a:p>
            <a:endParaRPr lang="de-DE" sz="2000" dirty="0"/>
          </a:p>
          <a:p>
            <a:r>
              <a:rPr lang="de-DE" sz="2000" dirty="0"/>
              <a:t>Leistung elektr.: 190..200 </a:t>
            </a:r>
            <a:r>
              <a:rPr lang="de-DE" sz="2000" dirty="0" err="1"/>
              <a:t>MW</a:t>
            </a:r>
            <a:r>
              <a:rPr lang="de-DE" sz="2000" baseline="-25000" dirty="0" err="1"/>
              <a:t>el</a:t>
            </a:r>
            <a:r>
              <a:rPr lang="de-DE" sz="2000" dirty="0"/>
              <a:t> arbeitsrelevant, 285 </a:t>
            </a:r>
            <a:r>
              <a:rPr lang="de-DE" sz="2000" dirty="0" err="1"/>
              <a:t>MW</a:t>
            </a:r>
            <a:r>
              <a:rPr lang="de-DE" sz="2000" baseline="-25000" dirty="0" err="1"/>
              <a:t>el</a:t>
            </a:r>
            <a:r>
              <a:rPr lang="de-DE" sz="2000" dirty="0"/>
              <a:t> installiert</a:t>
            </a:r>
          </a:p>
          <a:p>
            <a:r>
              <a:rPr lang="de-DE" sz="2000" dirty="0"/>
              <a:t>Leistung Gas: 216 </a:t>
            </a:r>
            <a:r>
              <a:rPr lang="de-DE" sz="2000" dirty="0" err="1"/>
              <a:t>MW</a:t>
            </a:r>
            <a:r>
              <a:rPr lang="de-DE" sz="2000" baseline="-25000" dirty="0" err="1"/>
              <a:t>Gas</a:t>
            </a:r>
            <a:r>
              <a:rPr lang="de-DE" sz="2000" dirty="0"/>
              <a:t> (entspricht ca. 70..80 </a:t>
            </a:r>
            <a:r>
              <a:rPr lang="de-DE" sz="2000" dirty="0" err="1"/>
              <a:t>MW</a:t>
            </a:r>
            <a:r>
              <a:rPr lang="de-DE" sz="2000" baseline="-25000" dirty="0" err="1"/>
              <a:t>el</a:t>
            </a:r>
            <a:r>
              <a:rPr lang="de-DE" sz="2000" dirty="0"/>
              <a:t>)</a:t>
            </a:r>
          </a:p>
          <a:p>
            <a:pPr marL="0" indent="0">
              <a:buNone/>
            </a:pPr>
            <a:endParaRPr lang="de-DE" sz="2000" dirty="0"/>
          </a:p>
        </p:txBody>
      </p:sp>
      <p:pic>
        <p:nvPicPr>
          <p:cNvPr id="6" name="Grafik 5">
            <a:extLst>
              <a:ext uri="{FF2B5EF4-FFF2-40B4-BE49-F238E27FC236}">
                <a16:creationId xmlns:a16="http://schemas.microsoft.com/office/drawing/2014/main" id="{059ADEEB-8E83-4263-8F77-8F68A28B514F}"/>
              </a:ext>
            </a:extLst>
          </p:cNvPr>
          <p:cNvPicPr>
            <a:picLocks noChangeAspect="1"/>
          </p:cNvPicPr>
          <p:nvPr/>
        </p:nvPicPr>
        <p:blipFill rotWithShape="1">
          <a:blip r:embed="rId2">
            <a:extLst>
              <a:ext uri="{28A0092B-C50C-407E-A947-70E740481C1C}">
                <a14:useLocalDpi xmlns:a14="http://schemas.microsoft.com/office/drawing/2010/main" val="0"/>
              </a:ext>
            </a:extLst>
          </a:blip>
          <a:srcRect r="18611"/>
          <a:stretch/>
        </p:blipFill>
        <p:spPr>
          <a:xfrm>
            <a:off x="1775520" y="1125109"/>
            <a:ext cx="2711088" cy="4441372"/>
          </a:xfrm>
          <a:prstGeom prst="rect">
            <a:avLst/>
          </a:prstGeom>
        </p:spPr>
      </p:pic>
      <p:pic>
        <p:nvPicPr>
          <p:cNvPr id="7" name="Grafik 6">
            <a:extLst>
              <a:ext uri="{FF2B5EF4-FFF2-40B4-BE49-F238E27FC236}">
                <a16:creationId xmlns:a16="http://schemas.microsoft.com/office/drawing/2014/main" id="{944A90CB-BE02-4754-96EE-AF4235E6DAD4}"/>
              </a:ext>
            </a:extLst>
          </p:cNvPr>
          <p:cNvPicPr>
            <a:picLocks noChangeAspect="1"/>
          </p:cNvPicPr>
          <p:nvPr/>
        </p:nvPicPr>
        <p:blipFill rotWithShape="1">
          <a:blip r:embed="rId3"/>
          <a:srcRect t="41812" r="18162"/>
          <a:stretch/>
        </p:blipFill>
        <p:spPr>
          <a:xfrm>
            <a:off x="73017" y="6244590"/>
            <a:ext cx="6457729" cy="672821"/>
          </a:xfrm>
          <a:prstGeom prst="rect">
            <a:avLst/>
          </a:prstGeom>
        </p:spPr>
      </p:pic>
      <p:sp>
        <p:nvSpPr>
          <p:cNvPr id="9" name="Textfeld 8">
            <a:extLst>
              <a:ext uri="{FF2B5EF4-FFF2-40B4-BE49-F238E27FC236}">
                <a16:creationId xmlns:a16="http://schemas.microsoft.com/office/drawing/2014/main" id="{6599E525-D636-483F-ACB1-EBC901B3ED6D}"/>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2386853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4BCB9D0-EA8F-41E8-830B-32090F1CF754}"/>
              </a:ext>
            </a:extLst>
          </p:cNvPr>
          <p:cNvPicPr>
            <a:picLocks noChangeAspect="1"/>
          </p:cNvPicPr>
          <p:nvPr/>
        </p:nvPicPr>
        <p:blipFill rotWithShape="1">
          <a:blip r:embed="rId2"/>
          <a:srcRect t="41812" r="18162"/>
          <a:stretch/>
        </p:blipFill>
        <p:spPr>
          <a:xfrm>
            <a:off x="0" y="6185179"/>
            <a:ext cx="6457729" cy="672821"/>
          </a:xfrm>
          <a:prstGeom prst="rect">
            <a:avLst/>
          </a:prstGeom>
        </p:spPr>
      </p:pic>
      <p:pic>
        <p:nvPicPr>
          <p:cNvPr id="6" name="Grafik 5">
            <a:extLst>
              <a:ext uri="{FF2B5EF4-FFF2-40B4-BE49-F238E27FC236}">
                <a16:creationId xmlns:a16="http://schemas.microsoft.com/office/drawing/2014/main" id="{9E154F96-0821-4285-ACA9-DE81AD2FE52E}"/>
              </a:ext>
            </a:extLst>
          </p:cNvPr>
          <p:cNvPicPr>
            <a:picLocks noChangeAspect="1"/>
          </p:cNvPicPr>
          <p:nvPr/>
        </p:nvPicPr>
        <p:blipFill>
          <a:blip r:embed="rId3"/>
          <a:stretch>
            <a:fillRect/>
          </a:stretch>
        </p:blipFill>
        <p:spPr>
          <a:xfrm>
            <a:off x="231050" y="5677480"/>
            <a:ext cx="3065143" cy="374978"/>
          </a:xfrm>
          <a:prstGeom prst="rect">
            <a:avLst/>
          </a:prstGeom>
        </p:spPr>
      </p:pic>
      <p:pic>
        <p:nvPicPr>
          <p:cNvPr id="7" name="Grafik 6">
            <a:extLst>
              <a:ext uri="{FF2B5EF4-FFF2-40B4-BE49-F238E27FC236}">
                <a16:creationId xmlns:a16="http://schemas.microsoft.com/office/drawing/2014/main" id="{11E0D9DB-E35D-4F59-899E-425DC689C4B7}"/>
              </a:ext>
            </a:extLst>
          </p:cNvPr>
          <p:cNvPicPr>
            <a:picLocks noChangeAspect="1"/>
          </p:cNvPicPr>
          <p:nvPr/>
        </p:nvPicPr>
        <p:blipFill rotWithShape="1">
          <a:blip r:embed="rId4"/>
          <a:srcRect t="14066" r="3009"/>
          <a:stretch/>
        </p:blipFill>
        <p:spPr>
          <a:xfrm>
            <a:off x="236822" y="1748284"/>
            <a:ext cx="3050664" cy="4112583"/>
          </a:xfrm>
          <a:prstGeom prst="rect">
            <a:avLst/>
          </a:prstGeom>
        </p:spPr>
      </p:pic>
      <p:sp>
        <p:nvSpPr>
          <p:cNvPr id="8" name="Textfeld 7">
            <a:extLst>
              <a:ext uri="{FF2B5EF4-FFF2-40B4-BE49-F238E27FC236}">
                <a16:creationId xmlns:a16="http://schemas.microsoft.com/office/drawing/2014/main" id="{EC0388E3-0A37-497E-86E8-57E922808D7C}"/>
              </a:ext>
            </a:extLst>
          </p:cNvPr>
          <p:cNvSpPr txBox="1"/>
          <p:nvPr/>
        </p:nvSpPr>
        <p:spPr>
          <a:xfrm>
            <a:off x="426719" y="3682137"/>
            <a:ext cx="1364476" cy="954107"/>
          </a:xfrm>
          <a:prstGeom prst="rect">
            <a:avLst/>
          </a:prstGeom>
          <a:noFill/>
        </p:spPr>
        <p:txBody>
          <a:bodyPr wrap="none" rtlCol="0">
            <a:spAutoFit/>
          </a:bodyPr>
          <a:lstStyle/>
          <a:p>
            <a:r>
              <a:rPr lang="de-DE" sz="2800" b="1" dirty="0">
                <a:solidFill>
                  <a:schemeClr val="bg1"/>
                </a:solidFill>
              </a:rPr>
              <a:t>Biogas</a:t>
            </a:r>
          </a:p>
          <a:p>
            <a:r>
              <a:rPr lang="de-DE" sz="2800" b="1" dirty="0">
                <a:solidFill>
                  <a:srgbClr val="92D050"/>
                </a:solidFill>
              </a:rPr>
              <a:t>0,5 MW</a:t>
            </a:r>
          </a:p>
        </p:txBody>
      </p:sp>
      <p:sp>
        <p:nvSpPr>
          <p:cNvPr id="9" name="Flussdiagramm: Datenträger mit direktem Zugriff 8">
            <a:extLst>
              <a:ext uri="{FF2B5EF4-FFF2-40B4-BE49-F238E27FC236}">
                <a16:creationId xmlns:a16="http://schemas.microsoft.com/office/drawing/2014/main" id="{906511EB-5BD1-4523-B186-E6473545C847}"/>
              </a:ext>
            </a:extLst>
          </p:cNvPr>
          <p:cNvSpPr/>
          <p:nvPr/>
        </p:nvSpPr>
        <p:spPr>
          <a:xfrm rot="16200000">
            <a:off x="1905988" y="3674508"/>
            <a:ext cx="523219" cy="641214"/>
          </a:xfrm>
          <a:prstGeom prst="flowChartMagneticDrum">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cxnSp>
        <p:nvCxnSpPr>
          <p:cNvPr id="10" name="Gerader Verbinder 9">
            <a:extLst>
              <a:ext uri="{FF2B5EF4-FFF2-40B4-BE49-F238E27FC236}">
                <a16:creationId xmlns:a16="http://schemas.microsoft.com/office/drawing/2014/main" id="{9291394D-DA67-48FA-8799-28113AA73EDE}"/>
              </a:ext>
            </a:extLst>
          </p:cNvPr>
          <p:cNvCxnSpPr/>
          <p:nvPr/>
        </p:nvCxnSpPr>
        <p:spPr>
          <a:xfrm>
            <a:off x="2577737" y="3943747"/>
            <a:ext cx="714103" cy="0"/>
          </a:xfrm>
          <a:prstGeom prst="line">
            <a:avLst/>
          </a:prstGeom>
          <a:ln w="28575">
            <a:solidFill>
              <a:srgbClr val="FFFF00"/>
            </a:solidFill>
          </a:ln>
        </p:spPr>
        <p:style>
          <a:lnRef idx="1">
            <a:schemeClr val="accent4"/>
          </a:lnRef>
          <a:fillRef idx="0">
            <a:schemeClr val="accent4"/>
          </a:fillRef>
          <a:effectRef idx="0">
            <a:schemeClr val="accent4"/>
          </a:effectRef>
          <a:fontRef idx="minor">
            <a:schemeClr val="tx1"/>
          </a:fontRef>
        </p:style>
      </p:cxnSp>
      <p:sp>
        <p:nvSpPr>
          <p:cNvPr id="11" name="Rechteck 10">
            <a:extLst>
              <a:ext uri="{FF2B5EF4-FFF2-40B4-BE49-F238E27FC236}">
                <a16:creationId xmlns:a16="http://schemas.microsoft.com/office/drawing/2014/main" id="{D320AEB3-EEB1-4314-A3B0-CE499A9E1C9D}"/>
              </a:ext>
            </a:extLst>
          </p:cNvPr>
          <p:cNvSpPr/>
          <p:nvPr/>
        </p:nvSpPr>
        <p:spPr>
          <a:xfrm>
            <a:off x="3296194" y="1748285"/>
            <a:ext cx="2065597" cy="2021367"/>
          </a:xfrm>
          <a:prstGeom prst="rect">
            <a:avLst/>
          </a:prstGeom>
          <a:gradFill>
            <a:gsLst>
              <a:gs pos="0">
                <a:srgbClr val="FFFF00"/>
              </a:gs>
              <a:gs pos="100000">
                <a:srgbClr val="FFC000"/>
              </a:gs>
            </a:gsLst>
            <a:lin ang="0" scaled="1"/>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350 </a:t>
            </a:r>
            <a:r>
              <a:rPr lang="de-DE" dirty="0" err="1">
                <a:solidFill>
                  <a:schemeClr val="tx1"/>
                </a:solidFill>
              </a:rPr>
              <a:t>GWh</a:t>
            </a:r>
            <a:endParaRPr lang="de-DE" dirty="0">
              <a:solidFill>
                <a:schemeClr val="tx1"/>
              </a:solidFill>
            </a:endParaRPr>
          </a:p>
        </p:txBody>
      </p:sp>
      <p:sp>
        <p:nvSpPr>
          <p:cNvPr id="12" name="Rechteck 11">
            <a:extLst>
              <a:ext uri="{FF2B5EF4-FFF2-40B4-BE49-F238E27FC236}">
                <a16:creationId xmlns:a16="http://schemas.microsoft.com/office/drawing/2014/main" id="{4C9DB89D-932D-4E63-884E-8B5A17FFE895}"/>
              </a:ext>
            </a:extLst>
          </p:cNvPr>
          <p:cNvSpPr/>
          <p:nvPr/>
        </p:nvSpPr>
        <p:spPr>
          <a:xfrm>
            <a:off x="3291840" y="3876835"/>
            <a:ext cx="2074304" cy="153305"/>
          </a:xfrm>
          <a:prstGeom prst="rect">
            <a:avLst/>
          </a:prstGeom>
          <a:gradFill>
            <a:gsLst>
              <a:gs pos="0">
                <a:schemeClr val="accent6">
                  <a:lumMod val="75000"/>
                </a:schemeClr>
              </a:gs>
              <a:gs pos="100000">
                <a:srgbClr val="FFC000"/>
              </a:gs>
            </a:gsLst>
            <a:lin ang="0" scaled="1"/>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2 </a:t>
            </a:r>
            <a:r>
              <a:rPr lang="de-DE" dirty="0" err="1"/>
              <a:t>GWh</a:t>
            </a:r>
            <a:endParaRPr lang="de-DE" dirty="0"/>
          </a:p>
        </p:txBody>
      </p:sp>
      <p:sp>
        <p:nvSpPr>
          <p:cNvPr id="13" name="Textfeld 12">
            <a:extLst>
              <a:ext uri="{FF2B5EF4-FFF2-40B4-BE49-F238E27FC236}">
                <a16:creationId xmlns:a16="http://schemas.microsoft.com/office/drawing/2014/main" id="{E3FD62BA-745A-42BC-9701-134E7DE2F433}"/>
              </a:ext>
            </a:extLst>
          </p:cNvPr>
          <p:cNvSpPr txBox="1"/>
          <p:nvPr/>
        </p:nvSpPr>
        <p:spPr>
          <a:xfrm>
            <a:off x="426719" y="2293775"/>
            <a:ext cx="1454244" cy="954107"/>
          </a:xfrm>
          <a:prstGeom prst="rect">
            <a:avLst/>
          </a:prstGeom>
          <a:noFill/>
        </p:spPr>
        <p:txBody>
          <a:bodyPr wrap="none" rtlCol="0">
            <a:spAutoFit/>
          </a:bodyPr>
          <a:lstStyle/>
          <a:p>
            <a:endParaRPr lang="de-DE" sz="2800" b="1" dirty="0">
              <a:solidFill>
                <a:schemeClr val="bg1"/>
              </a:solidFill>
            </a:endParaRPr>
          </a:p>
          <a:p>
            <a:r>
              <a:rPr lang="de-DE" sz="2800" b="1" dirty="0">
                <a:solidFill>
                  <a:srgbClr val="FFFF00"/>
                </a:solidFill>
              </a:rPr>
              <a:t>350 MW</a:t>
            </a:r>
          </a:p>
        </p:txBody>
      </p:sp>
      <p:sp>
        <p:nvSpPr>
          <p:cNvPr id="14" name="Textfeld 13">
            <a:extLst>
              <a:ext uri="{FF2B5EF4-FFF2-40B4-BE49-F238E27FC236}">
                <a16:creationId xmlns:a16="http://schemas.microsoft.com/office/drawing/2014/main" id="{E6FAB33D-6293-4F56-AAF9-8453C108B698}"/>
              </a:ext>
            </a:extLst>
          </p:cNvPr>
          <p:cNvSpPr txBox="1"/>
          <p:nvPr/>
        </p:nvSpPr>
        <p:spPr>
          <a:xfrm>
            <a:off x="310087" y="5123888"/>
            <a:ext cx="1454244" cy="954107"/>
          </a:xfrm>
          <a:prstGeom prst="rect">
            <a:avLst/>
          </a:prstGeom>
          <a:noFill/>
        </p:spPr>
        <p:txBody>
          <a:bodyPr wrap="none" rtlCol="0">
            <a:spAutoFit/>
          </a:bodyPr>
          <a:lstStyle/>
          <a:p>
            <a:endParaRPr lang="de-DE" sz="2800" b="1" dirty="0">
              <a:solidFill>
                <a:schemeClr val="bg1"/>
              </a:solidFill>
            </a:endParaRPr>
          </a:p>
          <a:p>
            <a:r>
              <a:rPr lang="de-DE" sz="2800" b="1" dirty="0">
                <a:solidFill>
                  <a:schemeClr val="accent5"/>
                </a:solidFill>
              </a:rPr>
              <a:t>110 MW</a:t>
            </a:r>
          </a:p>
        </p:txBody>
      </p:sp>
      <p:sp>
        <p:nvSpPr>
          <p:cNvPr id="15" name="Rechteck 14">
            <a:extLst>
              <a:ext uri="{FF2B5EF4-FFF2-40B4-BE49-F238E27FC236}">
                <a16:creationId xmlns:a16="http://schemas.microsoft.com/office/drawing/2014/main" id="{19873E42-C95E-422C-9091-A2CB44340CB3}"/>
              </a:ext>
            </a:extLst>
          </p:cNvPr>
          <p:cNvSpPr/>
          <p:nvPr/>
        </p:nvSpPr>
        <p:spPr>
          <a:xfrm>
            <a:off x="3283129" y="4162861"/>
            <a:ext cx="2087368" cy="1872101"/>
          </a:xfrm>
          <a:prstGeom prst="rect">
            <a:avLst/>
          </a:prstGeom>
          <a:gradFill flip="none" rotWithShape="1">
            <a:gsLst>
              <a:gs pos="0">
                <a:schemeClr val="accent5"/>
              </a:gs>
              <a:gs pos="100000">
                <a:srgbClr val="FFC000"/>
              </a:gs>
            </a:gsLst>
            <a:lin ang="0" scaled="1"/>
            <a:tileRect/>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288 </a:t>
            </a:r>
            <a:r>
              <a:rPr lang="de-DE" dirty="0" err="1"/>
              <a:t>GWh</a:t>
            </a:r>
            <a:endParaRPr lang="de-DE" dirty="0"/>
          </a:p>
        </p:txBody>
      </p:sp>
      <p:sp>
        <p:nvSpPr>
          <p:cNvPr id="16" name="Rechteck 15">
            <a:extLst>
              <a:ext uri="{FF2B5EF4-FFF2-40B4-BE49-F238E27FC236}">
                <a16:creationId xmlns:a16="http://schemas.microsoft.com/office/drawing/2014/main" id="{EE156350-A282-439B-859D-FE3D11BEFD8F}"/>
              </a:ext>
            </a:extLst>
          </p:cNvPr>
          <p:cNvSpPr/>
          <p:nvPr/>
        </p:nvSpPr>
        <p:spPr>
          <a:xfrm>
            <a:off x="5366144" y="1748285"/>
            <a:ext cx="790572" cy="42866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640</a:t>
            </a:r>
          </a:p>
          <a:p>
            <a:pPr algn="ctr"/>
            <a:r>
              <a:rPr lang="de-DE" dirty="0" err="1">
                <a:solidFill>
                  <a:schemeClr val="tx1"/>
                </a:solidFill>
              </a:rPr>
              <a:t>GWh</a:t>
            </a:r>
            <a:endParaRPr lang="de-DE" dirty="0">
              <a:solidFill>
                <a:schemeClr val="tx1"/>
              </a:solidFill>
            </a:endParaRPr>
          </a:p>
          <a:p>
            <a:pPr algn="ctr"/>
            <a:r>
              <a:rPr lang="de-DE" dirty="0">
                <a:solidFill>
                  <a:schemeClr val="tx1"/>
                </a:solidFill>
              </a:rPr>
              <a:t>Strom</a:t>
            </a:r>
          </a:p>
        </p:txBody>
      </p:sp>
      <p:sp>
        <p:nvSpPr>
          <p:cNvPr id="17" name="Rechteck 16">
            <a:extLst>
              <a:ext uri="{FF2B5EF4-FFF2-40B4-BE49-F238E27FC236}">
                <a16:creationId xmlns:a16="http://schemas.microsoft.com/office/drawing/2014/main" id="{48350194-5244-4C13-8F93-0C9539C1CE0C}"/>
              </a:ext>
            </a:extLst>
          </p:cNvPr>
          <p:cNvSpPr/>
          <p:nvPr/>
        </p:nvSpPr>
        <p:spPr>
          <a:xfrm>
            <a:off x="6156714" y="1748285"/>
            <a:ext cx="2951360" cy="1933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t>Netzeinspeisung: 344 </a:t>
            </a:r>
            <a:r>
              <a:rPr lang="de-DE" dirty="0" err="1"/>
              <a:t>GWh</a:t>
            </a:r>
            <a:endParaRPr lang="de-DE" dirty="0"/>
          </a:p>
        </p:txBody>
      </p:sp>
      <p:sp>
        <p:nvSpPr>
          <p:cNvPr id="18" name="Rechteck 17">
            <a:extLst>
              <a:ext uri="{FF2B5EF4-FFF2-40B4-BE49-F238E27FC236}">
                <a16:creationId xmlns:a16="http://schemas.microsoft.com/office/drawing/2014/main" id="{D5042171-34D9-4002-94A6-158C4D4FF0E6}"/>
              </a:ext>
            </a:extLst>
          </p:cNvPr>
          <p:cNvSpPr/>
          <p:nvPr/>
        </p:nvSpPr>
        <p:spPr>
          <a:xfrm>
            <a:off x="6156714" y="3849320"/>
            <a:ext cx="2951359" cy="528166"/>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lumMod val="75000"/>
                    <a:lumOff val="25000"/>
                  </a:schemeClr>
                </a:solidFill>
              </a:rPr>
              <a:t>Heizung:                  74 </a:t>
            </a:r>
            <a:r>
              <a:rPr lang="de-DE" dirty="0" err="1">
                <a:solidFill>
                  <a:schemeClr val="tx1">
                    <a:lumMod val="75000"/>
                    <a:lumOff val="25000"/>
                  </a:schemeClr>
                </a:solidFill>
              </a:rPr>
              <a:t>GWh</a:t>
            </a:r>
            <a:endParaRPr lang="de-DE" dirty="0">
              <a:solidFill>
                <a:schemeClr val="tx1">
                  <a:lumMod val="75000"/>
                  <a:lumOff val="25000"/>
                </a:schemeClr>
              </a:solidFill>
            </a:endParaRPr>
          </a:p>
        </p:txBody>
      </p:sp>
      <p:sp>
        <p:nvSpPr>
          <p:cNvPr id="19" name="Rechteck 18">
            <a:extLst>
              <a:ext uri="{FF2B5EF4-FFF2-40B4-BE49-F238E27FC236}">
                <a16:creationId xmlns:a16="http://schemas.microsoft.com/office/drawing/2014/main" id="{44C2DD31-4F13-4051-93D8-BB84EB8A9151}"/>
              </a:ext>
            </a:extLst>
          </p:cNvPr>
          <p:cNvSpPr/>
          <p:nvPr/>
        </p:nvSpPr>
        <p:spPr>
          <a:xfrm>
            <a:off x="6169779" y="4877743"/>
            <a:ext cx="2951357" cy="85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t>Strom Industrie:   136 </a:t>
            </a:r>
            <a:r>
              <a:rPr lang="de-DE" dirty="0" err="1"/>
              <a:t>GWh</a:t>
            </a:r>
            <a:endParaRPr lang="de-DE" dirty="0"/>
          </a:p>
        </p:txBody>
      </p:sp>
      <p:sp>
        <p:nvSpPr>
          <p:cNvPr id="20" name="Rechteck 19">
            <a:extLst>
              <a:ext uri="{FF2B5EF4-FFF2-40B4-BE49-F238E27FC236}">
                <a16:creationId xmlns:a16="http://schemas.microsoft.com/office/drawing/2014/main" id="{8FF895BA-63A7-4927-AE3B-DBB36523DFC1}"/>
              </a:ext>
            </a:extLst>
          </p:cNvPr>
          <p:cNvSpPr/>
          <p:nvPr/>
        </p:nvSpPr>
        <p:spPr>
          <a:xfrm>
            <a:off x="6169779" y="5850929"/>
            <a:ext cx="2951356" cy="18703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lumMod val="75000"/>
                    <a:lumOff val="25000"/>
                  </a:schemeClr>
                </a:solidFill>
              </a:rPr>
              <a:t>Wasserstoff:            32 </a:t>
            </a:r>
            <a:r>
              <a:rPr lang="de-DE" dirty="0" err="1">
                <a:solidFill>
                  <a:schemeClr val="tx1">
                    <a:lumMod val="75000"/>
                    <a:lumOff val="25000"/>
                  </a:schemeClr>
                </a:solidFill>
              </a:rPr>
              <a:t>GWh</a:t>
            </a:r>
            <a:endParaRPr lang="de-DE" dirty="0">
              <a:solidFill>
                <a:schemeClr val="tx1">
                  <a:lumMod val="75000"/>
                  <a:lumOff val="25000"/>
                </a:schemeClr>
              </a:solidFill>
            </a:endParaRPr>
          </a:p>
        </p:txBody>
      </p:sp>
      <p:sp>
        <p:nvSpPr>
          <p:cNvPr id="21" name="Rechteck 20">
            <a:extLst>
              <a:ext uri="{FF2B5EF4-FFF2-40B4-BE49-F238E27FC236}">
                <a16:creationId xmlns:a16="http://schemas.microsoft.com/office/drawing/2014/main" id="{21B1D041-8C13-4C34-81F2-4D8F45577DF6}"/>
              </a:ext>
            </a:extLst>
          </p:cNvPr>
          <p:cNvSpPr/>
          <p:nvPr/>
        </p:nvSpPr>
        <p:spPr>
          <a:xfrm>
            <a:off x="6169779" y="4497969"/>
            <a:ext cx="2951358" cy="259291"/>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lumMod val="75000"/>
                    <a:lumOff val="25000"/>
                  </a:schemeClr>
                </a:solidFill>
              </a:rPr>
              <a:t>Mobilität:                54 </a:t>
            </a:r>
            <a:r>
              <a:rPr lang="de-DE" dirty="0" err="1">
                <a:solidFill>
                  <a:schemeClr val="tx1">
                    <a:lumMod val="75000"/>
                    <a:lumOff val="25000"/>
                  </a:schemeClr>
                </a:solidFill>
              </a:rPr>
              <a:t>GWh</a:t>
            </a:r>
            <a:endParaRPr lang="de-DE" dirty="0">
              <a:solidFill>
                <a:schemeClr val="tx1">
                  <a:lumMod val="75000"/>
                  <a:lumOff val="25000"/>
                </a:schemeClr>
              </a:solidFill>
            </a:endParaRPr>
          </a:p>
        </p:txBody>
      </p:sp>
      <p:sp>
        <p:nvSpPr>
          <p:cNvPr id="22" name="Inhaltsplatzhalter 23">
            <a:extLst>
              <a:ext uri="{FF2B5EF4-FFF2-40B4-BE49-F238E27FC236}">
                <a16:creationId xmlns:a16="http://schemas.microsoft.com/office/drawing/2014/main" id="{57262943-CDD3-4A77-9AF9-65497099F593}"/>
              </a:ext>
            </a:extLst>
          </p:cNvPr>
          <p:cNvSpPr txBox="1">
            <a:spLocks/>
          </p:cNvSpPr>
          <p:nvPr/>
        </p:nvSpPr>
        <p:spPr>
          <a:xfrm>
            <a:off x="1742504" y="1307264"/>
            <a:ext cx="10515600" cy="5774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t>Erzeugung	           Verwendung (Schätzwerte)</a:t>
            </a:r>
          </a:p>
        </p:txBody>
      </p:sp>
      <p:sp>
        <p:nvSpPr>
          <p:cNvPr id="23" name="Textfeld 22">
            <a:extLst>
              <a:ext uri="{FF2B5EF4-FFF2-40B4-BE49-F238E27FC236}">
                <a16:creationId xmlns:a16="http://schemas.microsoft.com/office/drawing/2014/main" id="{BD3E80E3-71D6-45C3-90AC-2C260DC4E17D}"/>
              </a:ext>
            </a:extLst>
          </p:cNvPr>
          <p:cNvSpPr txBox="1"/>
          <p:nvPr/>
        </p:nvSpPr>
        <p:spPr>
          <a:xfrm>
            <a:off x="9165979" y="2184602"/>
            <a:ext cx="3084499" cy="3170099"/>
          </a:xfrm>
          <a:prstGeom prst="rect">
            <a:avLst/>
          </a:prstGeom>
          <a:noFill/>
        </p:spPr>
        <p:txBody>
          <a:bodyPr wrap="none" rtlCol="0">
            <a:spAutoFit/>
          </a:bodyPr>
          <a:lstStyle/>
          <a:p>
            <a:r>
              <a:rPr lang="de-DE" sz="2000" dirty="0"/>
              <a:t>Erzeugungsleistung:</a:t>
            </a:r>
          </a:p>
          <a:p>
            <a:r>
              <a:rPr lang="de-DE" sz="2000" dirty="0"/>
              <a:t>                   ca. 460 MW </a:t>
            </a:r>
            <a:r>
              <a:rPr lang="de-DE" sz="2000" dirty="0" err="1"/>
              <a:t>inst</a:t>
            </a:r>
            <a:r>
              <a:rPr lang="de-DE" sz="2000" dirty="0"/>
              <a:t>.</a:t>
            </a:r>
          </a:p>
          <a:p>
            <a:endParaRPr lang="de-DE" sz="2000" dirty="0"/>
          </a:p>
          <a:p>
            <a:r>
              <a:rPr lang="de-DE" sz="2000" dirty="0"/>
              <a:t>Anschlussleistungen:</a:t>
            </a:r>
          </a:p>
          <a:p>
            <a:r>
              <a:rPr lang="de-DE" sz="2000" dirty="0"/>
              <a:t>(Schätzwerte)</a:t>
            </a:r>
          </a:p>
          <a:p>
            <a:r>
              <a:rPr lang="de-DE" sz="2000" dirty="0"/>
              <a:t>Netz: 	 	  200 MW</a:t>
            </a:r>
          </a:p>
          <a:p>
            <a:r>
              <a:rPr lang="de-DE" sz="2000" dirty="0"/>
              <a:t>Wärme: 	                    80 MW</a:t>
            </a:r>
          </a:p>
          <a:p>
            <a:r>
              <a:rPr lang="de-DE" sz="2000" dirty="0"/>
              <a:t>Mobilität:                  40 MW</a:t>
            </a:r>
          </a:p>
          <a:p>
            <a:r>
              <a:rPr lang="de-DE" sz="2000" dirty="0"/>
              <a:t>Industriestrom:        25 MW</a:t>
            </a:r>
          </a:p>
          <a:p>
            <a:r>
              <a:rPr lang="de-DE" sz="2000" dirty="0"/>
              <a:t>Wasserstoff:             70 MW</a:t>
            </a:r>
          </a:p>
        </p:txBody>
      </p:sp>
      <p:sp>
        <p:nvSpPr>
          <p:cNvPr id="24" name="Textfeld 23">
            <a:extLst>
              <a:ext uri="{FF2B5EF4-FFF2-40B4-BE49-F238E27FC236}">
                <a16:creationId xmlns:a16="http://schemas.microsoft.com/office/drawing/2014/main" id="{FEDB4E25-55AC-41A3-B79A-7933F4F6B76C}"/>
              </a:ext>
            </a:extLst>
          </p:cNvPr>
          <p:cNvSpPr txBox="1"/>
          <p:nvPr/>
        </p:nvSpPr>
        <p:spPr>
          <a:xfrm>
            <a:off x="2114612" y="0"/>
            <a:ext cx="10068677" cy="1323440"/>
          </a:xfrm>
          <a:prstGeom prst="rect">
            <a:avLst/>
          </a:prstGeom>
          <a:noFill/>
        </p:spPr>
        <p:txBody>
          <a:bodyPr wrap="square" rtlCol="0">
            <a:spAutoFit/>
          </a:bodyPr>
          <a:lstStyle/>
          <a:p>
            <a:r>
              <a:rPr lang="de-DE" sz="3200" dirty="0"/>
              <a:t>Integriertes Energiesystem - Energie</a:t>
            </a:r>
          </a:p>
          <a:p>
            <a:endParaRPr lang="de-DE" sz="2400" dirty="0"/>
          </a:p>
          <a:p>
            <a:endParaRPr lang="de-DE" sz="2400" dirty="0"/>
          </a:p>
        </p:txBody>
      </p:sp>
      <p:sp>
        <p:nvSpPr>
          <p:cNvPr id="25" name="Textfeld 24">
            <a:extLst>
              <a:ext uri="{FF2B5EF4-FFF2-40B4-BE49-F238E27FC236}">
                <a16:creationId xmlns:a16="http://schemas.microsoft.com/office/drawing/2014/main" id="{4A4D7FFD-0623-430C-A0CB-827C0DDF171F}"/>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3721700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4BCB9D0-EA8F-41E8-830B-32090F1CF754}"/>
              </a:ext>
            </a:extLst>
          </p:cNvPr>
          <p:cNvPicPr>
            <a:picLocks noChangeAspect="1"/>
          </p:cNvPicPr>
          <p:nvPr/>
        </p:nvPicPr>
        <p:blipFill rotWithShape="1">
          <a:blip r:embed="rId2"/>
          <a:srcRect t="41812" r="18162"/>
          <a:stretch/>
        </p:blipFill>
        <p:spPr>
          <a:xfrm>
            <a:off x="0" y="6185179"/>
            <a:ext cx="6457729" cy="672821"/>
          </a:xfrm>
          <a:prstGeom prst="rect">
            <a:avLst/>
          </a:prstGeom>
        </p:spPr>
      </p:pic>
      <p:pic>
        <p:nvPicPr>
          <p:cNvPr id="6" name="Grafik 5">
            <a:extLst>
              <a:ext uri="{FF2B5EF4-FFF2-40B4-BE49-F238E27FC236}">
                <a16:creationId xmlns:a16="http://schemas.microsoft.com/office/drawing/2014/main" id="{0E58F3EB-85AE-436B-B0E2-D2EE97C05225}"/>
              </a:ext>
            </a:extLst>
          </p:cNvPr>
          <p:cNvPicPr>
            <a:picLocks noChangeAspect="1"/>
          </p:cNvPicPr>
          <p:nvPr/>
        </p:nvPicPr>
        <p:blipFill>
          <a:blip r:embed="rId3"/>
          <a:stretch>
            <a:fillRect/>
          </a:stretch>
        </p:blipFill>
        <p:spPr>
          <a:xfrm>
            <a:off x="0" y="948600"/>
            <a:ext cx="11952104" cy="5161531"/>
          </a:xfrm>
          <a:prstGeom prst="rect">
            <a:avLst/>
          </a:prstGeom>
        </p:spPr>
      </p:pic>
      <p:sp>
        <p:nvSpPr>
          <p:cNvPr id="7" name="Textfeld 6">
            <a:extLst>
              <a:ext uri="{FF2B5EF4-FFF2-40B4-BE49-F238E27FC236}">
                <a16:creationId xmlns:a16="http://schemas.microsoft.com/office/drawing/2014/main" id="{B9EC952B-DDBB-427B-A088-09E3F33741E4}"/>
              </a:ext>
            </a:extLst>
          </p:cNvPr>
          <p:cNvSpPr txBox="1"/>
          <p:nvPr/>
        </p:nvSpPr>
        <p:spPr>
          <a:xfrm>
            <a:off x="2114612" y="0"/>
            <a:ext cx="10068677" cy="1323440"/>
          </a:xfrm>
          <a:prstGeom prst="rect">
            <a:avLst/>
          </a:prstGeom>
          <a:noFill/>
        </p:spPr>
        <p:txBody>
          <a:bodyPr wrap="square" rtlCol="0">
            <a:spAutoFit/>
          </a:bodyPr>
          <a:lstStyle/>
          <a:p>
            <a:r>
              <a:rPr lang="de-DE" sz="3200" dirty="0"/>
              <a:t>Integriertes Energiesystem – räumliche Verteilung</a:t>
            </a:r>
          </a:p>
          <a:p>
            <a:endParaRPr lang="de-DE" sz="2400" dirty="0"/>
          </a:p>
          <a:p>
            <a:endParaRPr lang="de-DE" sz="2400" dirty="0"/>
          </a:p>
        </p:txBody>
      </p:sp>
      <p:sp>
        <p:nvSpPr>
          <p:cNvPr id="8" name="Textfeld 7">
            <a:extLst>
              <a:ext uri="{FF2B5EF4-FFF2-40B4-BE49-F238E27FC236}">
                <a16:creationId xmlns:a16="http://schemas.microsoft.com/office/drawing/2014/main" id="{D5B50E6B-A60F-433B-85A9-D130B41646DA}"/>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1346636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F9971D-662D-44D0-9398-8D4AD7AEC598}"/>
              </a:ext>
            </a:extLst>
          </p:cNvPr>
          <p:cNvSpPr>
            <a:spLocks noGrp="1"/>
          </p:cNvSpPr>
          <p:nvPr>
            <p:ph type="title"/>
          </p:nvPr>
        </p:nvSpPr>
        <p:spPr>
          <a:xfrm>
            <a:off x="455023" y="-61595"/>
            <a:ext cx="10515600" cy="1325563"/>
          </a:xfrm>
        </p:spPr>
        <p:txBody>
          <a:bodyPr/>
          <a:lstStyle/>
          <a:p>
            <a:r>
              <a:rPr lang="de-DE" dirty="0"/>
              <a:t>Der Regionale Energieplan – Probleme</a:t>
            </a:r>
          </a:p>
        </p:txBody>
      </p:sp>
      <p:sp>
        <p:nvSpPr>
          <p:cNvPr id="4" name="Textfeld 3">
            <a:extLst>
              <a:ext uri="{FF2B5EF4-FFF2-40B4-BE49-F238E27FC236}">
                <a16:creationId xmlns:a16="http://schemas.microsoft.com/office/drawing/2014/main" id="{BD6661D6-9C20-4CEE-A7D9-DCB0E62C47EB}"/>
              </a:ext>
            </a:extLst>
          </p:cNvPr>
          <p:cNvSpPr txBox="1"/>
          <p:nvPr/>
        </p:nvSpPr>
        <p:spPr>
          <a:xfrm>
            <a:off x="455023" y="845012"/>
            <a:ext cx="11378517" cy="5463034"/>
          </a:xfrm>
          <a:prstGeom prst="rect">
            <a:avLst/>
          </a:prstGeom>
          <a:noFill/>
        </p:spPr>
        <p:txBody>
          <a:bodyPr wrap="square" rtlCol="0">
            <a:spAutoFit/>
          </a:bodyPr>
          <a:lstStyle/>
          <a:p>
            <a:r>
              <a:rPr lang="de-DE" sz="2200" dirty="0"/>
              <a:t>Bevölkerung: In Orten mit neuen Windparks gibt es Unterschriftensammlungen gegen die Windräder. (Slogan: „Windräder gerecht verteilen“)</a:t>
            </a:r>
          </a:p>
          <a:p>
            <a:endParaRPr lang="de-DE" sz="1000" dirty="0"/>
          </a:p>
          <a:p>
            <a:r>
              <a:rPr lang="de-DE" sz="2200" dirty="0"/>
              <a:t>Netzausbau: Der Anschluss von &gt;200 MW ist nur an das 380 kV-Netz möglich. Alle internen Netzverknüpfungen zwischen Erzeugungsanlagen und Wärmezentralen müssen neu verlegt werden (30 KV-Netze)</a:t>
            </a:r>
          </a:p>
          <a:p>
            <a:endParaRPr lang="de-DE" sz="1000" dirty="0"/>
          </a:p>
          <a:p>
            <a:r>
              <a:rPr lang="de-DE" sz="2200" dirty="0"/>
              <a:t>Mobilität: Es ist nicht geklärt, ob neben einem (unzureichenden) öffentlichen Netz ein zusätzliches Ladestromnetz verlegt und betrieben werden darf. </a:t>
            </a:r>
          </a:p>
          <a:p>
            <a:endParaRPr lang="de-DE" sz="1000" dirty="0"/>
          </a:p>
          <a:p>
            <a:r>
              <a:rPr lang="de-DE" sz="2200" dirty="0"/>
              <a:t>Bürgerstrom / Netzentgelte: Wann werden die Anwohner von Energieerzeugungsanlagen nicht mehr durch höhere Netzentgelte bestraft? Kommt ein „Nahstromtarif“?</a:t>
            </a:r>
          </a:p>
          <a:p>
            <a:endParaRPr lang="de-DE" sz="1000" dirty="0"/>
          </a:p>
          <a:p>
            <a:r>
              <a:rPr lang="de-DE" sz="2200" dirty="0"/>
              <a:t>Privilegierung: Schützt uns ein überdurchschnittlicher Zubau (Zielwert 2030 ca. 3,6% Windeignungsgebiete) gegen die Privilegierung von Windrädern ab 2026?</a:t>
            </a:r>
          </a:p>
          <a:p>
            <a:endParaRPr lang="de-DE" sz="1000" dirty="0"/>
          </a:p>
          <a:p>
            <a:r>
              <a:rPr lang="de-DE" sz="2200" dirty="0"/>
              <a:t>Abschaffung der reduzierte </a:t>
            </a:r>
            <a:r>
              <a:rPr lang="de-DE" sz="2200" dirty="0" err="1"/>
              <a:t>MWSt.</a:t>
            </a:r>
            <a:r>
              <a:rPr lang="de-DE" sz="2200" dirty="0"/>
              <a:t> auf Nahwärme durch Finanzminister  Lindner zum 1.1.24 geplant = +12% Preiserhöhung!</a:t>
            </a:r>
          </a:p>
        </p:txBody>
      </p:sp>
      <p:pic>
        <p:nvPicPr>
          <p:cNvPr id="6" name="Grafik 5">
            <a:extLst>
              <a:ext uri="{FF2B5EF4-FFF2-40B4-BE49-F238E27FC236}">
                <a16:creationId xmlns:a16="http://schemas.microsoft.com/office/drawing/2014/main" id="{B47420EA-B3BA-46F3-B789-0B98341D0019}"/>
              </a:ext>
            </a:extLst>
          </p:cNvPr>
          <p:cNvPicPr>
            <a:picLocks noChangeAspect="1"/>
          </p:cNvPicPr>
          <p:nvPr/>
        </p:nvPicPr>
        <p:blipFill rotWithShape="1">
          <a:blip r:embed="rId2"/>
          <a:srcRect t="41812" r="18162"/>
          <a:stretch/>
        </p:blipFill>
        <p:spPr>
          <a:xfrm>
            <a:off x="0" y="6185179"/>
            <a:ext cx="6457729" cy="672821"/>
          </a:xfrm>
          <a:prstGeom prst="rect">
            <a:avLst/>
          </a:prstGeom>
        </p:spPr>
      </p:pic>
      <p:sp>
        <p:nvSpPr>
          <p:cNvPr id="7" name="Textfeld 6">
            <a:extLst>
              <a:ext uri="{FF2B5EF4-FFF2-40B4-BE49-F238E27FC236}">
                <a16:creationId xmlns:a16="http://schemas.microsoft.com/office/drawing/2014/main" id="{84A68D5C-D6F2-4DF4-AABD-ADBD9CEAAEAF}"/>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2032145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B4CA84-41EE-439C-B038-775A0B53BE70}"/>
              </a:ext>
            </a:extLst>
          </p:cNvPr>
          <p:cNvSpPr>
            <a:spLocks noGrp="1"/>
          </p:cNvSpPr>
          <p:nvPr>
            <p:ph type="title"/>
          </p:nvPr>
        </p:nvSpPr>
        <p:spPr>
          <a:xfrm>
            <a:off x="836720" y="-347505"/>
            <a:ext cx="10515600" cy="1325563"/>
          </a:xfrm>
        </p:spPr>
        <p:txBody>
          <a:bodyPr/>
          <a:lstStyle/>
          <a:p>
            <a:r>
              <a:rPr lang="de-DE" dirty="0"/>
              <a:t>Biomassestrategie Bundesregierung</a:t>
            </a:r>
          </a:p>
        </p:txBody>
      </p:sp>
      <p:sp>
        <p:nvSpPr>
          <p:cNvPr id="3" name="Inhaltsplatzhalter 2">
            <a:extLst>
              <a:ext uri="{FF2B5EF4-FFF2-40B4-BE49-F238E27FC236}">
                <a16:creationId xmlns:a16="http://schemas.microsoft.com/office/drawing/2014/main" id="{225ADB02-C84E-466F-A047-EE3D14F90E50}"/>
              </a:ext>
            </a:extLst>
          </p:cNvPr>
          <p:cNvSpPr>
            <a:spLocks noGrp="1"/>
          </p:cNvSpPr>
          <p:nvPr>
            <p:ph idx="1"/>
          </p:nvPr>
        </p:nvSpPr>
        <p:spPr>
          <a:xfrm>
            <a:off x="351692" y="829541"/>
            <a:ext cx="11585359" cy="5504155"/>
          </a:xfrm>
        </p:spPr>
        <p:txBody>
          <a:bodyPr>
            <a:normAutofit fontScale="55000" lnSpcReduction="20000"/>
          </a:bodyPr>
          <a:lstStyle/>
          <a:p>
            <a:pPr marL="0" indent="0">
              <a:buNone/>
            </a:pPr>
            <a:r>
              <a:rPr lang="de-DE" sz="3200" dirty="0"/>
              <a:t>Die Bundesregierung hat sich unter Federführung von Umwelt- und Landwirtschaftsministerium die Erarbeitung einer Biomassestrategie bis zum Jahr 2024 zum Ziel gesetzt.</a:t>
            </a:r>
          </a:p>
          <a:p>
            <a:pPr marL="0" indent="0">
              <a:buNone/>
            </a:pPr>
            <a:r>
              <a:rPr lang="de-DE" sz="3200" dirty="0"/>
              <a:t>Wie zu erwarten, scheint die vorrangige Absicht in einer deutlichen Reduzierung der Anbaubiomassenutzung zu liegen. </a:t>
            </a:r>
          </a:p>
          <a:p>
            <a:pPr marL="0" indent="0">
              <a:buNone/>
            </a:pPr>
            <a:r>
              <a:rPr lang="de-DE" sz="3200" dirty="0"/>
              <a:t>Einblicke zu den Planungsgrundsätzen gewährte dazu Martin Waldhausen (Referat Klimaschutz und Energieeffizienz im BMU) in einem Vortrag beim DBV in Berlin, die kompletten Eckpunkte der Strategie sind auf der Internetseite des BMU eingestellt: </a:t>
            </a:r>
            <a:r>
              <a:rPr lang="de-DE" sz="3200" u="sng" dirty="0">
                <a:hlinkClick r:id="rId2"/>
              </a:rPr>
              <a:t>https://www.bmuv.de/fileadmin/Daten_BMU/Download_PDF/Naturschutz/nabis_eckpunkte_bf.pdf</a:t>
            </a:r>
            <a:r>
              <a:rPr lang="de-DE" sz="3200" dirty="0"/>
              <a:t>)</a:t>
            </a:r>
          </a:p>
          <a:p>
            <a:pPr lvl="0"/>
            <a:r>
              <a:rPr lang="de-DE" sz="3200" dirty="0"/>
              <a:t>Das BMU befürchtet eine sinkende Biomasseproduktion aufgrund der „Übernutzung von Ressourcen“ und begründet dies zum Beispiel mit den stagnierenden Erträgen in der Landwirtschaft. </a:t>
            </a:r>
          </a:p>
          <a:p>
            <a:pPr lvl="0"/>
            <a:r>
              <a:rPr lang="de-DE" sz="3200" dirty="0"/>
              <a:t>Die energetische Nutzung von Biomasse soll erst im letzten Nutzungsschritt erfolgen (verpflichtende „Kaskadennutzung“). Der stofflichen Nutzung wird ein Vorrang eingeräumt.</a:t>
            </a:r>
          </a:p>
          <a:p>
            <a:pPr lvl="0"/>
            <a:r>
              <a:rPr lang="de-DE" sz="3200" dirty="0"/>
              <a:t>Es soll mehr Biomasse auf dem Acker bleiben, Zitat M. Waldhausen: „Es soll nicht mehr jeder Strohhalm genutzt werden“. </a:t>
            </a:r>
          </a:p>
          <a:p>
            <a:pPr lvl="0"/>
            <a:r>
              <a:rPr lang="de-DE" sz="3200" dirty="0"/>
              <a:t>Niemand soll durch die Umsetzung der Biomassestrategie schlechter gestellt werden. </a:t>
            </a:r>
          </a:p>
          <a:p>
            <a:pPr lvl="0"/>
            <a:r>
              <a:rPr lang="de-DE" sz="3200" dirty="0"/>
              <a:t>Biomassebasierte energetische Nutzungspfade sollen -wo immer möglich- auf strombasierte Technologien umgestellt werden. Die würde vor allem auf eine deutliche Reduzierung der Biomassenutzung zu Heizzwecken hinauslaufen.</a:t>
            </a:r>
          </a:p>
          <a:p>
            <a:pPr lvl="0"/>
            <a:r>
              <a:rPr lang="de-DE" sz="3200" dirty="0"/>
              <a:t>Die Nachfrage nach Anbaubiomasse soll beschränkt werden, um weitere Umweltziele zu erreichen (Luftreinhaltung, Trinkwasserschutz, Senkung der Stickstoffüberschüsse, Bodengesundheit)</a:t>
            </a:r>
          </a:p>
          <a:p>
            <a:pPr lvl="0"/>
            <a:r>
              <a:rPr lang="de-DE" sz="3200" dirty="0"/>
              <a:t>Bestehende klima- und biodiversitätsschädigende Förderprogramme sollen „angepasst“ werden, neue ordnungsrechtliche Maßnahmen zur Lenkung der Biomasseströme sind geplant.</a:t>
            </a:r>
            <a:endParaRPr lang="de-DE" dirty="0"/>
          </a:p>
        </p:txBody>
      </p:sp>
      <p:pic>
        <p:nvPicPr>
          <p:cNvPr id="4" name="Grafik 3">
            <a:extLst>
              <a:ext uri="{FF2B5EF4-FFF2-40B4-BE49-F238E27FC236}">
                <a16:creationId xmlns:a16="http://schemas.microsoft.com/office/drawing/2014/main" id="{F385052D-8757-4FA8-B92D-8142D37E90B7}"/>
              </a:ext>
            </a:extLst>
          </p:cNvPr>
          <p:cNvPicPr>
            <a:picLocks noChangeAspect="1"/>
          </p:cNvPicPr>
          <p:nvPr/>
        </p:nvPicPr>
        <p:blipFill rotWithShape="1">
          <a:blip r:embed="rId3"/>
          <a:srcRect t="41812" r="18162"/>
          <a:stretch/>
        </p:blipFill>
        <p:spPr>
          <a:xfrm>
            <a:off x="351692" y="6185179"/>
            <a:ext cx="6457729" cy="672821"/>
          </a:xfrm>
          <a:prstGeom prst="rect">
            <a:avLst/>
          </a:prstGeom>
        </p:spPr>
      </p:pic>
      <p:sp>
        <p:nvSpPr>
          <p:cNvPr id="7" name="Textfeld 6">
            <a:extLst>
              <a:ext uri="{FF2B5EF4-FFF2-40B4-BE49-F238E27FC236}">
                <a16:creationId xmlns:a16="http://schemas.microsoft.com/office/drawing/2014/main" id="{A6D8CC6A-AC50-4877-B282-2CC096EBF05A}"/>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3191356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B4CA84-41EE-439C-B038-775A0B53BE70}"/>
              </a:ext>
            </a:extLst>
          </p:cNvPr>
          <p:cNvSpPr>
            <a:spLocks noGrp="1"/>
          </p:cNvSpPr>
          <p:nvPr>
            <p:ph type="title"/>
          </p:nvPr>
        </p:nvSpPr>
        <p:spPr>
          <a:xfrm>
            <a:off x="838200" y="18255"/>
            <a:ext cx="10515600" cy="1325563"/>
          </a:xfrm>
        </p:spPr>
        <p:txBody>
          <a:bodyPr/>
          <a:lstStyle/>
          <a:p>
            <a:r>
              <a:rPr lang="de-DE" dirty="0"/>
              <a:t>Biomassestrategie Bundesregierung</a:t>
            </a:r>
          </a:p>
        </p:txBody>
      </p:sp>
      <p:sp>
        <p:nvSpPr>
          <p:cNvPr id="3" name="Inhaltsplatzhalter 2">
            <a:extLst>
              <a:ext uri="{FF2B5EF4-FFF2-40B4-BE49-F238E27FC236}">
                <a16:creationId xmlns:a16="http://schemas.microsoft.com/office/drawing/2014/main" id="{225ADB02-C84E-466F-A047-EE3D14F90E50}"/>
              </a:ext>
            </a:extLst>
          </p:cNvPr>
          <p:cNvSpPr>
            <a:spLocks noGrp="1"/>
          </p:cNvSpPr>
          <p:nvPr>
            <p:ph idx="1"/>
          </p:nvPr>
        </p:nvSpPr>
        <p:spPr>
          <a:xfrm>
            <a:off x="301841" y="1100831"/>
            <a:ext cx="11585359" cy="5042518"/>
          </a:xfrm>
        </p:spPr>
        <p:txBody>
          <a:bodyPr>
            <a:normAutofit fontScale="70000" lnSpcReduction="20000"/>
          </a:bodyPr>
          <a:lstStyle/>
          <a:p>
            <a:pPr marL="0" indent="0">
              <a:buNone/>
            </a:pPr>
            <a:r>
              <a:rPr lang="de-DE" dirty="0"/>
              <a:t>Einige offensichtliche Realitäten der Biomasseerzeugung werden in der Strategie aber anscheinend komplett ausgeblendet:</a:t>
            </a:r>
          </a:p>
          <a:p>
            <a:pPr lvl="0"/>
            <a:r>
              <a:rPr lang="de-DE" dirty="0"/>
              <a:t>Die Ursachen für Ertragsrückgänge sind wohl weniger in der „Übernutzung“ als vielmehr in den Düngeeinschränkungen, den Verboten von Pflanzenschutzmitteln und mehreren Trockenjahre in Folge zu suchen.</a:t>
            </a:r>
          </a:p>
          <a:p>
            <a:pPr lvl="0"/>
            <a:r>
              <a:rPr lang="de-DE" dirty="0"/>
              <a:t>Die Einschränkung der energetischen Nutzung von Anbaubiomasse würde zu einem drastischen Rückgang der Nachfrage nach </a:t>
            </a:r>
            <a:r>
              <a:rPr lang="de-DE" dirty="0" err="1"/>
              <a:t>landw</a:t>
            </a:r>
            <a:r>
              <a:rPr lang="de-DE" dirty="0"/>
              <a:t>. Produkten führen, denn es ist in absehbarer Zukunft wohl kaum zu erwarten, dass sich die Industrie kurzfristig auf biogene Grundstoffe umstellen wird. Weiterhin würde die geringere energetische Nutzung dazu führen, dass Milliarden von Euro, die (politisch gewollt und gefördert!) in häusliche Biomassekessel, Biogasanlagen, Ölpressen, Biokraftstoffanlagen und Holzheizkraftwerke investiert wurden, als Fehlinvestition zu betrachten wären. Der volkswirtschaftliche Schaden wäre immens und würde wieder vor allem den ländlichen Raum treffen. </a:t>
            </a:r>
          </a:p>
          <a:p>
            <a:pPr lvl="0"/>
            <a:r>
              <a:rPr lang="de-DE" dirty="0"/>
              <a:t>Der Ansatz der Strategie, dass Extensivierung dem Klimaschutz dient, ist falsch. Zwar spart man durch Ökolandbau oder gar die Stilllegung 1 – 2 t CO</a:t>
            </a:r>
            <a:r>
              <a:rPr lang="de-DE" baseline="-25000" dirty="0"/>
              <a:t>2</a:t>
            </a:r>
            <a:r>
              <a:rPr lang="de-DE" dirty="0"/>
              <a:t>-Emissionen je ha und Jahr für den Diesel- und Düngerverbrauch ein, im Gegenzug verzichtet man aber auf die Bindung von CO</a:t>
            </a:r>
            <a:r>
              <a:rPr lang="de-DE" baseline="-25000" dirty="0"/>
              <a:t>2</a:t>
            </a:r>
            <a:r>
              <a:rPr lang="de-DE" dirty="0"/>
              <a:t> in der Anbaubiomasse, die z.B. beim konventionellen Mais- oder Rübenanbau bis zu 25 t CO</a:t>
            </a:r>
            <a:r>
              <a:rPr lang="de-DE" baseline="-25000" dirty="0"/>
              <a:t>2</a:t>
            </a:r>
            <a:r>
              <a:rPr lang="de-DE" dirty="0"/>
              <a:t> je ha und Jahr beträgt.</a:t>
            </a:r>
          </a:p>
          <a:p>
            <a:pPr lvl="0"/>
            <a:r>
              <a:rPr lang="de-DE" dirty="0"/>
              <a:t>Wenn wir den Biomasseanbau in Deutschland reduzieren, wird der Importanteil steigen und wir vergrößern ohne Not unsere Abhängigkeiten gegenüber anderen Ländern. </a:t>
            </a:r>
          </a:p>
          <a:p>
            <a:pPr marL="0" indent="0">
              <a:buNone/>
            </a:pPr>
            <a:endParaRPr lang="de-DE" dirty="0"/>
          </a:p>
        </p:txBody>
      </p:sp>
      <p:pic>
        <p:nvPicPr>
          <p:cNvPr id="4" name="Grafik 3">
            <a:extLst>
              <a:ext uri="{FF2B5EF4-FFF2-40B4-BE49-F238E27FC236}">
                <a16:creationId xmlns:a16="http://schemas.microsoft.com/office/drawing/2014/main" id="{3AEB0FFF-6B7B-4418-B3C3-21DCA77D3CCD}"/>
              </a:ext>
            </a:extLst>
          </p:cNvPr>
          <p:cNvPicPr>
            <a:picLocks noChangeAspect="1"/>
          </p:cNvPicPr>
          <p:nvPr/>
        </p:nvPicPr>
        <p:blipFill rotWithShape="1">
          <a:blip r:embed="rId2"/>
          <a:srcRect t="41812" r="18162"/>
          <a:stretch/>
        </p:blipFill>
        <p:spPr>
          <a:xfrm>
            <a:off x="351692" y="6185179"/>
            <a:ext cx="6457729" cy="672821"/>
          </a:xfrm>
          <a:prstGeom prst="rect">
            <a:avLst/>
          </a:prstGeom>
        </p:spPr>
      </p:pic>
      <p:sp>
        <p:nvSpPr>
          <p:cNvPr id="7" name="Textfeld 6">
            <a:extLst>
              <a:ext uri="{FF2B5EF4-FFF2-40B4-BE49-F238E27FC236}">
                <a16:creationId xmlns:a16="http://schemas.microsoft.com/office/drawing/2014/main" id="{0B6CEA3C-E794-4618-9107-C9A3354014A7}"/>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2285236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B4CA84-41EE-439C-B038-775A0B53BE70}"/>
              </a:ext>
            </a:extLst>
          </p:cNvPr>
          <p:cNvSpPr>
            <a:spLocks noGrp="1"/>
          </p:cNvSpPr>
          <p:nvPr>
            <p:ph type="title"/>
          </p:nvPr>
        </p:nvSpPr>
        <p:spPr>
          <a:xfrm>
            <a:off x="669471" y="-106595"/>
            <a:ext cx="10515600" cy="1325563"/>
          </a:xfrm>
        </p:spPr>
        <p:txBody>
          <a:bodyPr/>
          <a:lstStyle/>
          <a:p>
            <a:r>
              <a:rPr lang="de-DE" dirty="0"/>
              <a:t>Biomassestrategie - Petition</a:t>
            </a:r>
          </a:p>
        </p:txBody>
      </p:sp>
      <p:sp>
        <p:nvSpPr>
          <p:cNvPr id="3" name="Inhaltsplatzhalter 2">
            <a:extLst>
              <a:ext uri="{FF2B5EF4-FFF2-40B4-BE49-F238E27FC236}">
                <a16:creationId xmlns:a16="http://schemas.microsoft.com/office/drawing/2014/main" id="{225ADB02-C84E-466F-A047-EE3D14F90E50}"/>
              </a:ext>
            </a:extLst>
          </p:cNvPr>
          <p:cNvSpPr>
            <a:spLocks noGrp="1"/>
          </p:cNvSpPr>
          <p:nvPr>
            <p:ph idx="1"/>
          </p:nvPr>
        </p:nvSpPr>
        <p:spPr>
          <a:xfrm>
            <a:off x="611777" y="1353367"/>
            <a:ext cx="4831080" cy="4351338"/>
          </a:xfrm>
        </p:spPr>
        <p:txBody>
          <a:bodyPr/>
          <a:lstStyle/>
          <a:p>
            <a:pPr marL="0" indent="0">
              <a:buNone/>
            </a:pPr>
            <a:r>
              <a:rPr lang="de-DE" sz="2400" dirty="0"/>
              <a:t>Um weitere Argumente in die Diskussion zur Biomassestrategie einzubringen hat der DBV eine Petition erstellt. Wer sich den dort beschriebenen Vorschlägen anschließen möchte, kann die Petition unter </a:t>
            </a:r>
            <a:r>
              <a:rPr lang="de-DE" sz="2400" u="sng" dirty="0">
                <a:solidFill>
                  <a:srgbClr val="0070C0"/>
                </a:solidFill>
                <a:hlinkClick r:id="rId2">
                  <a:extLst>
                    <a:ext uri="{A12FA001-AC4F-418D-AE19-62706E023703}">
                      <ahyp:hlinkClr xmlns:ahyp="http://schemas.microsoft.com/office/drawing/2018/hyperlinkcolor" val="tx"/>
                    </a:ext>
                  </a:extLst>
                </a:hlinkClick>
              </a:rPr>
              <a:t>https://www.petitionen.com/​</a:t>
            </a:r>
            <a:r>
              <a:rPr lang="de-DE" sz="2400" u="sng" dirty="0" err="1">
                <a:solidFill>
                  <a:srgbClr val="0070C0"/>
                </a:solidFill>
                <a:hlinkClick r:id="rId2">
                  <a:extLst>
                    <a:ext uri="{A12FA001-AC4F-418D-AE19-62706E023703}">
                      <ahyp:hlinkClr xmlns:ahyp="http://schemas.microsoft.com/office/drawing/2018/hyperlinkcolor" val="tx"/>
                    </a:ext>
                  </a:extLst>
                </a:hlinkClick>
              </a:rPr>
              <a:t>appell_zur_biomasses</a:t>
            </a:r>
            <a:r>
              <a:rPr lang="de-DE" sz="2400" u="sng" dirty="0">
                <a:solidFill>
                  <a:srgbClr val="0070C0"/>
                </a:solidFill>
                <a:hlinkClick r:id="rId2">
                  <a:extLst>
                    <a:ext uri="{A12FA001-AC4F-418D-AE19-62706E023703}">
                      <ahyp:hlinkClr xmlns:ahyp="http://schemas.microsoft.com/office/drawing/2018/hyperlinkcolor" val="tx"/>
                    </a:ext>
                  </a:extLst>
                </a:hlinkClick>
              </a:rPr>
              <a:t>​</a:t>
            </a:r>
            <a:r>
              <a:rPr lang="de-DE" sz="2400" u="sng" dirty="0" err="1">
                <a:solidFill>
                  <a:srgbClr val="0070C0"/>
                </a:solidFill>
                <a:hlinkClick r:id="rId2">
                  <a:extLst>
                    <a:ext uri="{A12FA001-AC4F-418D-AE19-62706E023703}">
                      <ahyp:hlinkClr xmlns:ahyp="http://schemas.microsoft.com/office/drawing/2018/hyperlinkcolor" val="tx"/>
                    </a:ext>
                  </a:extLst>
                </a:hlinkClick>
              </a:rPr>
              <a:t>trategie</a:t>
            </a:r>
            <a:r>
              <a:rPr lang="de-DE" sz="2400" dirty="0">
                <a:solidFill>
                  <a:srgbClr val="0070C0"/>
                </a:solidFill>
              </a:rPr>
              <a:t> </a:t>
            </a:r>
            <a:r>
              <a:rPr lang="de-DE" sz="2400" dirty="0"/>
              <a:t>online unterzeichnen.</a:t>
            </a:r>
          </a:p>
          <a:p>
            <a:pPr marL="0" indent="0">
              <a:buNone/>
            </a:pPr>
            <a:endParaRPr lang="de-DE" dirty="0"/>
          </a:p>
          <a:p>
            <a:pPr marL="0" indent="0">
              <a:buNone/>
            </a:pPr>
            <a:endParaRPr lang="de-DE" dirty="0"/>
          </a:p>
        </p:txBody>
      </p:sp>
      <p:pic>
        <p:nvPicPr>
          <p:cNvPr id="4" name="Grafik 3">
            <a:extLst>
              <a:ext uri="{FF2B5EF4-FFF2-40B4-BE49-F238E27FC236}">
                <a16:creationId xmlns:a16="http://schemas.microsoft.com/office/drawing/2014/main" id="{BA98B676-F402-454F-9778-B37BE8C4DEC3}"/>
              </a:ext>
            </a:extLst>
          </p:cNvPr>
          <p:cNvPicPr>
            <a:picLocks noChangeAspect="1"/>
          </p:cNvPicPr>
          <p:nvPr/>
        </p:nvPicPr>
        <p:blipFill rotWithShape="1">
          <a:blip r:embed="rId3"/>
          <a:srcRect t="41812" r="18162"/>
          <a:stretch/>
        </p:blipFill>
        <p:spPr>
          <a:xfrm>
            <a:off x="351692" y="6185179"/>
            <a:ext cx="6457729" cy="672821"/>
          </a:xfrm>
          <a:prstGeom prst="rect">
            <a:avLst/>
          </a:prstGeom>
        </p:spPr>
      </p:pic>
      <p:pic>
        <p:nvPicPr>
          <p:cNvPr id="7" name="Grafik 6">
            <a:extLst>
              <a:ext uri="{FF2B5EF4-FFF2-40B4-BE49-F238E27FC236}">
                <a16:creationId xmlns:a16="http://schemas.microsoft.com/office/drawing/2014/main" id="{EB81B7F1-21B2-447F-A547-FEBF3D8B5D37}"/>
              </a:ext>
            </a:extLst>
          </p:cNvPr>
          <p:cNvPicPr>
            <a:picLocks noChangeAspect="1"/>
          </p:cNvPicPr>
          <p:nvPr/>
        </p:nvPicPr>
        <p:blipFill>
          <a:blip r:embed="rId4"/>
          <a:stretch>
            <a:fillRect/>
          </a:stretch>
        </p:blipFill>
        <p:spPr>
          <a:xfrm>
            <a:off x="6186896" y="1353367"/>
            <a:ext cx="5600700" cy="3524250"/>
          </a:xfrm>
          <a:prstGeom prst="rect">
            <a:avLst/>
          </a:prstGeom>
        </p:spPr>
      </p:pic>
      <p:sp>
        <p:nvSpPr>
          <p:cNvPr id="9" name="Textfeld 8">
            <a:extLst>
              <a:ext uri="{FF2B5EF4-FFF2-40B4-BE49-F238E27FC236}">
                <a16:creationId xmlns:a16="http://schemas.microsoft.com/office/drawing/2014/main" id="{C406BA2C-7285-497D-A4B6-087FF310694E}"/>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186278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B4CA84-41EE-439C-B038-775A0B53BE70}"/>
              </a:ext>
            </a:extLst>
          </p:cNvPr>
          <p:cNvSpPr>
            <a:spLocks noGrp="1"/>
          </p:cNvSpPr>
          <p:nvPr>
            <p:ph type="title"/>
          </p:nvPr>
        </p:nvSpPr>
        <p:spPr/>
        <p:txBody>
          <a:bodyPr/>
          <a:lstStyle/>
          <a:p>
            <a:r>
              <a:rPr lang="de-DE" dirty="0"/>
              <a:t>ZUKK Sachsen Anhalt – Bereich Energie</a:t>
            </a:r>
          </a:p>
        </p:txBody>
      </p:sp>
      <p:sp>
        <p:nvSpPr>
          <p:cNvPr id="3" name="Inhaltsplatzhalter 2">
            <a:extLst>
              <a:ext uri="{FF2B5EF4-FFF2-40B4-BE49-F238E27FC236}">
                <a16:creationId xmlns:a16="http://schemas.microsoft.com/office/drawing/2014/main" id="{225ADB02-C84E-466F-A047-EE3D14F90E50}"/>
              </a:ext>
            </a:extLst>
          </p:cNvPr>
          <p:cNvSpPr>
            <a:spLocks noGrp="1"/>
          </p:cNvSpPr>
          <p:nvPr>
            <p:ph idx="1"/>
          </p:nvPr>
        </p:nvSpPr>
        <p:spPr/>
        <p:txBody>
          <a:bodyPr/>
          <a:lstStyle/>
          <a:p>
            <a:pPr>
              <a:buFontTx/>
              <a:buChar char="-"/>
            </a:pPr>
            <a:r>
              <a:rPr lang="de-DE" dirty="0"/>
              <a:t>sehr zeitaufwändig</a:t>
            </a:r>
          </a:p>
          <a:p>
            <a:pPr>
              <a:buFontTx/>
              <a:buChar char="-"/>
            </a:pPr>
            <a:r>
              <a:rPr lang="de-DE" dirty="0"/>
              <a:t>gutes Gesprächsklima</a:t>
            </a:r>
          </a:p>
          <a:p>
            <a:pPr>
              <a:buFontTx/>
              <a:buChar char="-"/>
            </a:pPr>
            <a:r>
              <a:rPr lang="de-DE" dirty="0"/>
              <a:t>Orientierung auf Maßnahmen, weniger auf Ergebnisse, kaum Zahlen</a:t>
            </a:r>
          </a:p>
          <a:p>
            <a:pPr>
              <a:buFontTx/>
              <a:buChar char="-"/>
            </a:pPr>
            <a:r>
              <a:rPr lang="de-DE" dirty="0"/>
              <a:t>PV auf Acker wird kontrovers diskutiert, hat aber eine sehr große Wirkung: 1 ha = 1 </a:t>
            </a:r>
            <a:r>
              <a:rPr lang="de-DE" dirty="0" err="1"/>
              <a:t>Mio</a:t>
            </a:r>
            <a:r>
              <a:rPr lang="de-DE" dirty="0"/>
              <a:t> kWh/a * 350 g CO2 Einsparung/kWh = 350 t/ha und Jahr * 15.000 ha bis 2045 = 5,2 </a:t>
            </a:r>
            <a:r>
              <a:rPr lang="de-DE" dirty="0" err="1"/>
              <a:t>Mio</a:t>
            </a:r>
            <a:r>
              <a:rPr lang="de-DE" dirty="0"/>
              <a:t> t/a, das ist das gesamte Einsparziel des Landes!</a:t>
            </a:r>
          </a:p>
          <a:p>
            <a:pPr marL="0" indent="0">
              <a:buNone/>
            </a:pPr>
            <a:endParaRPr lang="de-DE" dirty="0"/>
          </a:p>
          <a:p>
            <a:pPr marL="0" indent="0">
              <a:buNone/>
            </a:pPr>
            <a:endParaRPr lang="de-DE" dirty="0"/>
          </a:p>
        </p:txBody>
      </p:sp>
      <p:pic>
        <p:nvPicPr>
          <p:cNvPr id="4" name="Grafik 3">
            <a:extLst>
              <a:ext uri="{FF2B5EF4-FFF2-40B4-BE49-F238E27FC236}">
                <a16:creationId xmlns:a16="http://schemas.microsoft.com/office/drawing/2014/main" id="{1ED4B92D-8BB1-4A53-AAA0-3C379C8390F1}"/>
              </a:ext>
            </a:extLst>
          </p:cNvPr>
          <p:cNvPicPr>
            <a:picLocks noChangeAspect="1"/>
          </p:cNvPicPr>
          <p:nvPr/>
        </p:nvPicPr>
        <p:blipFill rotWithShape="1">
          <a:blip r:embed="rId2"/>
          <a:srcRect t="41812" r="18162"/>
          <a:stretch/>
        </p:blipFill>
        <p:spPr>
          <a:xfrm>
            <a:off x="351692" y="6185179"/>
            <a:ext cx="6457729" cy="672821"/>
          </a:xfrm>
          <a:prstGeom prst="rect">
            <a:avLst/>
          </a:prstGeom>
        </p:spPr>
      </p:pic>
      <p:sp>
        <p:nvSpPr>
          <p:cNvPr id="7" name="Textfeld 6">
            <a:extLst>
              <a:ext uri="{FF2B5EF4-FFF2-40B4-BE49-F238E27FC236}">
                <a16:creationId xmlns:a16="http://schemas.microsoft.com/office/drawing/2014/main" id="{2C850E34-3FEE-4884-B3EB-5416779181FB}"/>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1040232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B4CA84-41EE-439C-B038-775A0B53BE70}"/>
              </a:ext>
            </a:extLst>
          </p:cNvPr>
          <p:cNvSpPr>
            <a:spLocks noGrp="1"/>
          </p:cNvSpPr>
          <p:nvPr>
            <p:ph type="title"/>
          </p:nvPr>
        </p:nvSpPr>
        <p:spPr>
          <a:xfrm>
            <a:off x="838199" y="24404"/>
            <a:ext cx="10515600" cy="1325563"/>
          </a:xfrm>
        </p:spPr>
        <p:txBody>
          <a:bodyPr/>
          <a:lstStyle/>
          <a:p>
            <a:r>
              <a:rPr lang="de-DE" dirty="0"/>
              <a:t>SCR Kat für Flex-BHKW &gt; 1 MW FWL ?</a:t>
            </a:r>
          </a:p>
        </p:txBody>
      </p:sp>
      <p:sp>
        <p:nvSpPr>
          <p:cNvPr id="3" name="Inhaltsplatzhalter 2">
            <a:extLst>
              <a:ext uri="{FF2B5EF4-FFF2-40B4-BE49-F238E27FC236}">
                <a16:creationId xmlns:a16="http://schemas.microsoft.com/office/drawing/2014/main" id="{225ADB02-C84E-466F-A047-EE3D14F90E50}"/>
              </a:ext>
            </a:extLst>
          </p:cNvPr>
          <p:cNvSpPr>
            <a:spLocks noGrp="1"/>
          </p:cNvSpPr>
          <p:nvPr>
            <p:ph idx="1"/>
          </p:nvPr>
        </p:nvSpPr>
        <p:spPr>
          <a:xfrm>
            <a:off x="351692" y="1128939"/>
            <a:ext cx="11179629" cy="4351338"/>
          </a:xfrm>
        </p:spPr>
        <p:txBody>
          <a:bodyPr>
            <a:normAutofit fontScale="85000" lnSpcReduction="10000"/>
          </a:bodyPr>
          <a:lstStyle/>
          <a:p>
            <a:pPr>
              <a:buFontTx/>
              <a:buChar char="-"/>
            </a:pPr>
            <a:r>
              <a:rPr lang="de-DE" sz="2400" dirty="0"/>
              <a:t>5.7.: Schreiben an Abt. Emission (Fr. </a:t>
            </a:r>
            <a:r>
              <a:rPr lang="de-DE" sz="2400" dirty="0" err="1"/>
              <a:t>Kupferschmidt</a:t>
            </a:r>
            <a:r>
              <a:rPr lang="de-DE" sz="2400" dirty="0"/>
              <a:t>) wegen nachträglichen Anordnungen für SCR-Kats in Biogasanlagen mit Flex BHKW</a:t>
            </a:r>
          </a:p>
          <a:p>
            <a:pPr>
              <a:buFontTx/>
              <a:buChar char="-"/>
            </a:pPr>
            <a:r>
              <a:rPr lang="de-DE" sz="2400" dirty="0"/>
              <a:t>Diskussion über „</a:t>
            </a:r>
            <a:r>
              <a:rPr lang="de-DE" sz="2400" dirty="0" err="1"/>
              <a:t>Aggregierungsregel</a:t>
            </a:r>
            <a:r>
              <a:rPr lang="de-DE" sz="2400" dirty="0"/>
              <a:t>“ des LAI dringend erforderlich</a:t>
            </a:r>
          </a:p>
          <a:p>
            <a:pPr>
              <a:buFontTx/>
              <a:buChar char="-"/>
            </a:pPr>
            <a:r>
              <a:rPr lang="de-DE" sz="2400" dirty="0"/>
              <a:t>Falls nicht erfolgreich: </a:t>
            </a:r>
          </a:p>
          <a:p>
            <a:pPr lvl="1">
              <a:buFontTx/>
              <a:buChar char="-"/>
            </a:pPr>
            <a:r>
              <a:rPr lang="de-DE" dirty="0"/>
              <a:t>Nachrüstung aller BHKW mit Inbetriebnahme nach 12/18 in BGA mit FWL &gt; 1 MW FWL  ab sofort</a:t>
            </a:r>
          </a:p>
          <a:p>
            <a:pPr lvl="1">
              <a:buFontTx/>
              <a:buChar char="-"/>
            </a:pPr>
            <a:r>
              <a:rPr lang="de-DE" dirty="0"/>
              <a:t>Nachrüstung aller BHKW </a:t>
            </a:r>
            <a:r>
              <a:rPr lang="de-DE" strike="sngStrike" dirty="0"/>
              <a:t>mit Inbetriebnahme nach 12/18 </a:t>
            </a:r>
            <a:r>
              <a:rPr lang="de-DE" dirty="0"/>
              <a:t>in BGA mit FWL &gt; 1 MW FWL ab 2029, d.h. fast aller Flex-BHKW</a:t>
            </a:r>
          </a:p>
          <a:p>
            <a:pPr lvl="1">
              <a:buFontTx/>
              <a:buChar char="-"/>
            </a:pPr>
            <a:r>
              <a:rPr lang="de-DE" dirty="0"/>
              <a:t>Mehrkosten für 350er BHKW: je nach Ad-Blue-Preis 20-25.000 €/a</a:t>
            </a:r>
          </a:p>
          <a:p>
            <a:pPr marL="457200" lvl="1" indent="-457200">
              <a:buNone/>
            </a:pPr>
            <a:endParaRPr lang="de-DE" dirty="0"/>
          </a:p>
          <a:p>
            <a:pPr marL="457200" lvl="1" indent="-457200">
              <a:buNone/>
            </a:pPr>
            <a:r>
              <a:rPr lang="de-DE" dirty="0"/>
              <a:t>Forderungen: </a:t>
            </a:r>
          </a:p>
          <a:p>
            <a:pPr marL="457200" lvl="1" indent="-457200">
              <a:buAutoNum type="arabicParenR"/>
            </a:pPr>
            <a:r>
              <a:rPr lang="de-DE" dirty="0"/>
              <a:t>Keine Anwendung der </a:t>
            </a:r>
            <a:r>
              <a:rPr lang="de-DE" dirty="0" err="1"/>
              <a:t>Aggregierungsregel</a:t>
            </a:r>
            <a:r>
              <a:rPr lang="de-DE" dirty="0"/>
              <a:t>, da die Abgasanlagen technisch nicht </a:t>
            </a:r>
            <a:r>
              <a:rPr lang="de-DE" dirty="0" err="1"/>
              <a:t>zusammenfasssbar</a:t>
            </a:r>
            <a:r>
              <a:rPr lang="de-DE" dirty="0"/>
              <a:t> sind und bisher immer getrennt voneinander zu betrachten waren (siehe BUBE-Erklärungen)</a:t>
            </a:r>
          </a:p>
          <a:p>
            <a:pPr marL="457200" lvl="1" indent="-457200">
              <a:buAutoNum type="arabicParenR"/>
            </a:pPr>
            <a:r>
              <a:rPr lang="de-DE" dirty="0"/>
              <a:t>Betrachtung der FWL einer BGA immer anhand der Höchstbemessungsleistung, da diese die Höhe der Emissionen bestimmt und nicht die installierte Leistung (muss auch für RED II und III gelten!)</a:t>
            </a:r>
          </a:p>
          <a:p>
            <a:pPr marL="0" lvl="1" indent="0">
              <a:buNone/>
            </a:pPr>
            <a:endParaRPr lang="de-DE" sz="2000" dirty="0"/>
          </a:p>
          <a:p>
            <a:pPr lvl="1">
              <a:buFontTx/>
              <a:buChar char="-"/>
            </a:pPr>
            <a:endParaRPr lang="de-DE" dirty="0"/>
          </a:p>
          <a:p>
            <a:pPr lvl="1">
              <a:buFontTx/>
              <a:buChar char="-"/>
            </a:pPr>
            <a:endParaRPr lang="de-DE" dirty="0"/>
          </a:p>
          <a:p>
            <a:pPr marL="0" indent="0">
              <a:buNone/>
            </a:pPr>
            <a:endParaRPr lang="de-DE" dirty="0"/>
          </a:p>
        </p:txBody>
      </p:sp>
      <p:pic>
        <p:nvPicPr>
          <p:cNvPr id="4" name="Grafik 3">
            <a:extLst>
              <a:ext uri="{FF2B5EF4-FFF2-40B4-BE49-F238E27FC236}">
                <a16:creationId xmlns:a16="http://schemas.microsoft.com/office/drawing/2014/main" id="{D88594C8-96B5-4B31-824A-DC6027A6A324}"/>
              </a:ext>
            </a:extLst>
          </p:cNvPr>
          <p:cNvPicPr>
            <a:picLocks noChangeAspect="1"/>
          </p:cNvPicPr>
          <p:nvPr/>
        </p:nvPicPr>
        <p:blipFill rotWithShape="1">
          <a:blip r:embed="rId2"/>
          <a:srcRect t="41812" r="18162"/>
          <a:stretch/>
        </p:blipFill>
        <p:spPr>
          <a:xfrm>
            <a:off x="351692" y="6185179"/>
            <a:ext cx="6457729" cy="672821"/>
          </a:xfrm>
          <a:prstGeom prst="rect">
            <a:avLst/>
          </a:prstGeom>
        </p:spPr>
      </p:pic>
      <p:sp>
        <p:nvSpPr>
          <p:cNvPr id="16" name="Textfeld 15">
            <a:extLst>
              <a:ext uri="{FF2B5EF4-FFF2-40B4-BE49-F238E27FC236}">
                <a16:creationId xmlns:a16="http://schemas.microsoft.com/office/drawing/2014/main" id="{85A5D83C-1FFB-4FFF-9741-FE84CBC06D0D}"/>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1556427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C56FE6BE-46EC-46EF-B406-F870CD83DF74}"/>
              </a:ext>
            </a:extLst>
          </p:cNvPr>
          <p:cNvSpPr txBox="1">
            <a:spLocks/>
          </p:cNvSpPr>
          <p:nvPr/>
        </p:nvSpPr>
        <p:spPr>
          <a:xfrm>
            <a:off x="777240" y="0"/>
            <a:ext cx="10515600" cy="905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a:t>Algen – Nutzer von Biogasabgas?</a:t>
            </a:r>
            <a:endParaRPr lang="de-DE" dirty="0"/>
          </a:p>
        </p:txBody>
      </p:sp>
      <p:sp>
        <p:nvSpPr>
          <p:cNvPr id="5" name="Inhaltsplatzhalter 2">
            <a:extLst>
              <a:ext uri="{FF2B5EF4-FFF2-40B4-BE49-F238E27FC236}">
                <a16:creationId xmlns:a16="http://schemas.microsoft.com/office/drawing/2014/main" id="{99708CFD-A3F3-44F0-87EA-88F2238B338A}"/>
              </a:ext>
            </a:extLst>
          </p:cNvPr>
          <p:cNvSpPr txBox="1">
            <a:spLocks/>
          </p:cNvSpPr>
          <p:nvPr/>
        </p:nvSpPr>
        <p:spPr>
          <a:xfrm>
            <a:off x="499474" y="780597"/>
            <a:ext cx="10820400" cy="185810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Die Firma </a:t>
            </a:r>
            <a:r>
              <a:rPr lang="de-DE" dirty="0" err="1"/>
              <a:t>algoliner</a:t>
            </a:r>
            <a:r>
              <a:rPr lang="de-DE" dirty="0"/>
              <a:t> produziert Algenfarmen am Standort der Anlage und erzeugt Grundstoffe, die zu weiteren Produkten für Pharmazie, Kosmetik und Nahrungsmittel weiterverarbeitet werden können</a:t>
            </a:r>
          </a:p>
          <a:p>
            <a:r>
              <a:rPr lang="de-DE" dirty="0"/>
              <a:t>Standorte neben Biogasanlagen interessant als CO</a:t>
            </a:r>
            <a:r>
              <a:rPr lang="de-DE" baseline="-25000" dirty="0"/>
              <a:t>2</a:t>
            </a:r>
            <a:r>
              <a:rPr lang="de-DE" dirty="0"/>
              <a:t>-Quelle (Motorabgase!)</a:t>
            </a:r>
          </a:p>
          <a:p>
            <a:r>
              <a:rPr lang="de-DE" dirty="0"/>
              <a:t>Betrieb in Folienzelten von März bis Oktober, eher ohne Heizung</a:t>
            </a:r>
          </a:p>
          <a:p>
            <a:r>
              <a:rPr lang="de-DE" dirty="0" err="1"/>
              <a:t>Investaufwand</a:t>
            </a:r>
            <a:r>
              <a:rPr lang="de-DE" dirty="0"/>
              <a:t> ca. 1 </a:t>
            </a:r>
            <a:r>
              <a:rPr lang="de-DE" dirty="0" err="1"/>
              <a:t>Mio</a:t>
            </a:r>
            <a:r>
              <a:rPr lang="de-DE" dirty="0"/>
              <a:t> für 1 ha, suchen Flächen zur Pacht neben BGA</a:t>
            </a:r>
          </a:p>
        </p:txBody>
      </p:sp>
      <p:pic>
        <p:nvPicPr>
          <p:cNvPr id="6" name="Grafik 5">
            <a:extLst>
              <a:ext uri="{FF2B5EF4-FFF2-40B4-BE49-F238E27FC236}">
                <a16:creationId xmlns:a16="http://schemas.microsoft.com/office/drawing/2014/main" id="{DD59B4EC-47C3-4465-9699-22063F3F0C73}"/>
              </a:ext>
            </a:extLst>
          </p:cNvPr>
          <p:cNvPicPr>
            <a:picLocks noChangeAspect="1"/>
          </p:cNvPicPr>
          <p:nvPr/>
        </p:nvPicPr>
        <p:blipFill rotWithShape="1">
          <a:blip r:embed="rId2">
            <a:extLst>
              <a:ext uri="{28A0092B-C50C-407E-A947-70E740481C1C}">
                <a14:useLocalDpi xmlns:a14="http://schemas.microsoft.com/office/drawing/2010/main" val="0"/>
              </a:ext>
            </a:extLst>
          </a:blip>
          <a:srcRect l="2095" t="15319" r="6286" b="21455"/>
          <a:stretch/>
        </p:blipFill>
        <p:spPr>
          <a:xfrm>
            <a:off x="531226" y="2342603"/>
            <a:ext cx="7369733" cy="3814357"/>
          </a:xfrm>
          <a:prstGeom prst="rect">
            <a:avLst/>
          </a:prstGeom>
        </p:spPr>
      </p:pic>
      <p:pic>
        <p:nvPicPr>
          <p:cNvPr id="7" name="Grafik 6">
            <a:extLst>
              <a:ext uri="{FF2B5EF4-FFF2-40B4-BE49-F238E27FC236}">
                <a16:creationId xmlns:a16="http://schemas.microsoft.com/office/drawing/2014/main" id="{122C572E-899F-4261-87B7-213695D31396}"/>
              </a:ext>
            </a:extLst>
          </p:cNvPr>
          <p:cNvPicPr>
            <a:picLocks noChangeAspect="1"/>
          </p:cNvPicPr>
          <p:nvPr/>
        </p:nvPicPr>
        <p:blipFill rotWithShape="1">
          <a:blip r:embed="rId3">
            <a:extLst>
              <a:ext uri="{28A0092B-C50C-407E-A947-70E740481C1C}">
                <a14:useLocalDpi xmlns:a14="http://schemas.microsoft.com/office/drawing/2010/main" val="0"/>
              </a:ext>
            </a:extLst>
          </a:blip>
          <a:srcRect l="3714" t="15320" r="60095" b="31823"/>
          <a:stretch/>
        </p:blipFill>
        <p:spPr>
          <a:xfrm>
            <a:off x="8046775" y="2342603"/>
            <a:ext cx="3482107" cy="3814357"/>
          </a:xfrm>
          <a:prstGeom prst="rect">
            <a:avLst/>
          </a:prstGeom>
        </p:spPr>
      </p:pic>
      <p:pic>
        <p:nvPicPr>
          <p:cNvPr id="8" name="Grafik 7">
            <a:extLst>
              <a:ext uri="{FF2B5EF4-FFF2-40B4-BE49-F238E27FC236}">
                <a16:creationId xmlns:a16="http://schemas.microsoft.com/office/drawing/2014/main" id="{157CBAF0-6BAC-4032-B856-8D27F8E8CB05}"/>
              </a:ext>
            </a:extLst>
          </p:cNvPr>
          <p:cNvPicPr>
            <a:picLocks noChangeAspect="1"/>
          </p:cNvPicPr>
          <p:nvPr/>
        </p:nvPicPr>
        <p:blipFill rotWithShape="1">
          <a:blip r:embed="rId4"/>
          <a:srcRect t="41812" r="18162"/>
          <a:stretch/>
        </p:blipFill>
        <p:spPr>
          <a:xfrm>
            <a:off x="64314" y="6246142"/>
            <a:ext cx="6457729" cy="672821"/>
          </a:xfrm>
          <a:prstGeom prst="rect">
            <a:avLst/>
          </a:prstGeom>
        </p:spPr>
      </p:pic>
      <p:sp>
        <p:nvSpPr>
          <p:cNvPr id="10" name="Textfeld 9">
            <a:extLst>
              <a:ext uri="{FF2B5EF4-FFF2-40B4-BE49-F238E27FC236}">
                <a16:creationId xmlns:a16="http://schemas.microsoft.com/office/drawing/2014/main" id="{9A31C390-7858-4905-913A-21ED77E59895}"/>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2686811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000" dirty="0"/>
              <a:t>Sonstige Termine</a:t>
            </a:r>
          </a:p>
        </p:txBody>
      </p:sp>
      <p:sp>
        <p:nvSpPr>
          <p:cNvPr id="3" name="Inhaltsplatzhalter 2"/>
          <p:cNvSpPr>
            <a:spLocks noGrp="1"/>
          </p:cNvSpPr>
          <p:nvPr>
            <p:ph idx="1"/>
          </p:nvPr>
        </p:nvSpPr>
        <p:spPr/>
        <p:txBody>
          <a:bodyPr>
            <a:normAutofit/>
          </a:bodyPr>
          <a:lstStyle/>
          <a:p>
            <a:r>
              <a:rPr lang="de-DE" dirty="0"/>
              <a:t>6.10.: </a:t>
            </a:r>
            <a:r>
              <a:rPr lang="de-DE" dirty="0" err="1"/>
              <a:t>Agri</a:t>
            </a:r>
            <a:r>
              <a:rPr lang="de-DE" dirty="0"/>
              <a:t>-PV-Konferenz (Fraunhofer ISE Berlin), Anmeldung über </a:t>
            </a:r>
            <a:r>
              <a:rPr lang="de-DE" dirty="0">
                <a:hlinkClick r:id="rId2"/>
              </a:rPr>
              <a:t>https://eveeno.com/de</a:t>
            </a:r>
            <a:r>
              <a:rPr lang="de-DE" dirty="0"/>
              <a:t> </a:t>
            </a:r>
          </a:p>
          <a:p>
            <a:r>
              <a:rPr lang="de-DE" dirty="0"/>
              <a:t>21., 23./24.11.: TRGS Schulungen (1- und 2 Tage) in </a:t>
            </a:r>
            <a:r>
              <a:rPr lang="de-DE" dirty="0" err="1"/>
              <a:t>Werdershausen</a:t>
            </a:r>
            <a:r>
              <a:rPr lang="de-DE" dirty="0"/>
              <a:t>, Anmeldung über </a:t>
            </a:r>
            <a:r>
              <a:rPr lang="de-DE" dirty="0">
                <a:hlinkClick r:id="rId3"/>
              </a:rPr>
              <a:t>sberkholz@bauernverband-st.de</a:t>
            </a:r>
            <a:endParaRPr lang="de-DE" dirty="0"/>
          </a:p>
          <a:p>
            <a:r>
              <a:rPr lang="de-DE" dirty="0"/>
              <a:t>15.11.: Onlineseminar DBV zur Wärmeplanung und </a:t>
            </a:r>
            <a:r>
              <a:rPr lang="de-DE" dirty="0" err="1"/>
              <a:t>Decarbonisierung</a:t>
            </a:r>
            <a:endParaRPr lang="de-DE" dirty="0"/>
          </a:p>
          <a:p>
            <a:r>
              <a:rPr lang="de-DE" dirty="0"/>
              <a:t>30.11.: NAROSSA-Conference in Magdeburg, Anmeldung über </a:t>
            </a:r>
            <a:r>
              <a:rPr lang="de-DE" dirty="0">
                <a:solidFill>
                  <a:srgbClr val="0070C0"/>
                </a:solidFill>
                <a:hlinkClick r:id="rId4"/>
              </a:rPr>
              <a:t>piofczyk@ppm-magdeburg.de</a:t>
            </a:r>
            <a:endParaRPr lang="de-DE" dirty="0">
              <a:solidFill>
                <a:srgbClr val="0070C0"/>
              </a:solidFill>
            </a:endParaRPr>
          </a:p>
          <a:p>
            <a:endParaRPr lang="de-DE" dirty="0">
              <a:solidFill>
                <a:srgbClr val="0070C0"/>
              </a:solidFill>
            </a:endParaRPr>
          </a:p>
          <a:p>
            <a:endParaRPr lang="de-DE" dirty="0"/>
          </a:p>
          <a:p>
            <a:endParaRPr lang="de-DE" dirty="0"/>
          </a:p>
        </p:txBody>
      </p:sp>
      <p:pic>
        <p:nvPicPr>
          <p:cNvPr id="5" name="Grafik 4">
            <a:extLst>
              <a:ext uri="{FF2B5EF4-FFF2-40B4-BE49-F238E27FC236}">
                <a16:creationId xmlns:a16="http://schemas.microsoft.com/office/drawing/2014/main" id="{7DC724DE-D51F-4871-A9D5-5DE3627F1FFD}"/>
              </a:ext>
            </a:extLst>
          </p:cNvPr>
          <p:cNvPicPr>
            <a:picLocks noChangeAspect="1"/>
          </p:cNvPicPr>
          <p:nvPr/>
        </p:nvPicPr>
        <p:blipFill rotWithShape="1">
          <a:blip r:embed="rId5"/>
          <a:srcRect t="41812" r="18162"/>
          <a:stretch/>
        </p:blipFill>
        <p:spPr>
          <a:xfrm>
            <a:off x="351692" y="6185179"/>
            <a:ext cx="6457729" cy="672821"/>
          </a:xfrm>
          <a:prstGeom prst="rect">
            <a:avLst/>
          </a:prstGeom>
        </p:spPr>
      </p:pic>
      <p:sp>
        <p:nvSpPr>
          <p:cNvPr id="6" name="Textfeld 5">
            <a:extLst>
              <a:ext uri="{FF2B5EF4-FFF2-40B4-BE49-F238E27FC236}">
                <a16:creationId xmlns:a16="http://schemas.microsoft.com/office/drawing/2014/main" id="{0A93DAB2-E460-4AE2-AF88-ACD33478A78D}"/>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3136718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A6FFD6-CDA6-4A6D-9B12-64357D301113}"/>
              </a:ext>
            </a:extLst>
          </p:cNvPr>
          <p:cNvSpPr>
            <a:spLocks noGrp="1"/>
          </p:cNvSpPr>
          <p:nvPr>
            <p:ph type="title"/>
          </p:nvPr>
        </p:nvSpPr>
        <p:spPr>
          <a:xfrm>
            <a:off x="4509596" y="-98474"/>
            <a:ext cx="6929469" cy="903399"/>
          </a:xfrm>
        </p:spPr>
        <p:txBody>
          <a:bodyPr>
            <a:normAutofit/>
          </a:bodyPr>
          <a:lstStyle/>
          <a:p>
            <a:r>
              <a:rPr lang="de-DE" dirty="0"/>
              <a:t>Strom: kurzfristige Reserven</a:t>
            </a:r>
          </a:p>
        </p:txBody>
      </p:sp>
      <p:sp>
        <p:nvSpPr>
          <p:cNvPr id="6" name="Textfeld 5">
            <a:extLst>
              <a:ext uri="{FF2B5EF4-FFF2-40B4-BE49-F238E27FC236}">
                <a16:creationId xmlns:a16="http://schemas.microsoft.com/office/drawing/2014/main" id="{C7CEDEEB-5FC6-45BD-9C9E-5FEC2CD39137}"/>
              </a:ext>
            </a:extLst>
          </p:cNvPr>
          <p:cNvSpPr txBox="1"/>
          <p:nvPr/>
        </p:nvSpPr>
        <p:spPr>
          <a:xfrm>
            <a:off x="4014651" y="603992"/>
            <a:ext cx="8177349" cy="6093976"/>
          </a:xfrm>
          <a:prstGeom prst="rect">
            <a:avLst/>
          </a:prstGeom>
          <a:noFill/>
        </p:spPr>
        <p:txBody>
          <a:bodyPr wrap="square" rtlCol="0">
            <a:spAutoFit/>
          </a:bodyPr>
          <a:lstStyle/>
          <a:p>
            <a:r>
              <a:rPr lang="de-DE" sz="2000" dirty="0"/>
              <a:t>TECHNISCH:</a:t>
            </a:r>
          </a:p>
          <a:p>
            <a:r>
              <a:rPr lang="de-DE" sz="2000" dirty="0"/>
              <a:t>Sachsen-Anhalt: arbeitsrelevante Leistung: 190..200 MW 		            Leistungsreserve:                      		80 MW</a:t>
            </a:r>
          </a:p>
          <a:p>
            <a:r>
              <a:rPr lang="de-DE" sz="2000" dirty="0"/>
              <a:t>					*7500 Stunden	     </a:t>
            </a:r>
          </a:p>
          <a:p>
            <a:r>
              <a:rPr lang="de-DE" sz="2000" dirty="0"/>
              <a:t>		= +600 </a:t>
            </a:r>
            <a:r>
              <a:rPr lang="de-DE" sz="2000" dirty="0" err="1"/>
              <a:t>GWh</a:t>
            </a:r>
            <a:r>
              <a:rPr lang="de-DE" sz="2000" dirty="0"/>
              <a:t> Strom/a maximal ohne Zubau </a:t>
            </a:r>
            <a:r>
              <a:rPr lang="de-DE" sz="2000" dirty="0" err="1"/>
              <a:t>mgl</a:t>
            </a:r>
            <a:r>
              <a:rPr lang="de-DE" sz="2000" dirty="0"/>
              <a:t>.</a:t>
            </a:r>
          </a:p>
          <a:p>
            <a:endParaRPr lang="de-DE" sz="2000" dirty="0"/>
          </a:p>
          <a:p>
            <a:r>
              <a:rPr lang="de-DE" sz="2000" dirty="0"/>
              <a:t>VORSCHRIFTEN:</a:t>
            </a:r>
          </a:p>
          <a:p>
            <a:r>
              <a:rPr lang="de-DE" sz="2000" dirty="0"/>
              <a:t>Eine solche Erhöhung der Erzeugung wäre nur bei entsprechenden Änderungen der Rechtslage (150 Tage gasdichte Verweilzeit, Gülleanteil, Freigabe der Inputstoffmengen, keine 180 Tage Güllelager, weniger  Ausbringsperrzeiten) möglich. </a:t>
            </a:r>
          </a:p>
          <a:p>
            <a:endParaRPr lang="de-DE" sz="600" dirty="0"/>
          </a:p>
          <a:p>
            <a:r>
              <a:rPr lang="de-DE" sz="2000" dirty="0"/>
              <a:t>FUTTER:</a:t>
            </a:r>
          </a:p>
          <a:p>
            <a:r>
              <a:rPr lang="de-DE" sz="2000" dirty="0"/>
              <a:t>Der Mehrverbrauch an Inputstoffen würde eine zusätzliche Maisfläche von ca. 25.000 ha (ca. 2% der LN) erfordern. </a:t>
            </a:r>
          </a:p>
          <a:p>
            <a:endParaRPr lang="de-DE" sz="800" dirty="0"/>
          </a:p>
          <a:p>
            <a:r>
              <a:rPr lang="de-DE" sz="2000" dirty="0"/>
              <a:t>Bei Biomethananlagen sind i.d.R. aktuell keine Leistungsreserve vorhanden, da die Aufbereitungsanlagen immer im Nennlastbereich betrieben werden. </a:t>
            </a:r>
          </a:p>
          <a:p>
            <a:r>
              <a:rPr lang="de-DE" sz="2000" dirty="0"/>
              <a:t>			</a:t>
            </a:r>
          </a:p>
          <a:p>
            <a:endParaRPr lang="de-DE" dirty="0"/>
          </a:p>
          <a:p>
            <a:endParaRPr lang="de-DE" dirty="0"/>
          </a:p>
        </p:txBody>
      </p:sp>
      <p:pic>
        <p:nvPicPr>
          <p:cNvPr id="4" name="Grafik 3">
            <a:extLst>
              <a:ext uri="{FF2B5EF4-FFF2-40B4-BE49-F238E27FC236}">
                <a16:creationId xmlns:a16="http://schemas.microsoft.com/office/drawing/2014/main" id="{2DE0D99A-D317-4145-B180-283BB03AB4C1}"/>
              </a:ext>
            </a:extLst>
          </p:cNvPr>
          <p:cNvPicPr>
            <a:picLocks noChangeAspect="1"/>
          </p:cNvPicPr>
          <p:nvPr/>
        </p:nvPicPr>
        <p:blipFill>
          <a:blip r:embed="rId2"/>
          <a:stretch>
            <a:fillRect/>
          </a:stretch>
        </p:blipFill>
        <p:spPr>
          <a:xfrm>
            <a:off x="351692" y="85932"/>
            <a:ext cx="3439676" cy="2971827"/>
          </a:xfrm>
          <a:prstGeom prst="rect">
            <a:avLst/>
          </a:prstGeom>
        </p:spPr>
      </p:pic>
      <p:pic>
        <p:nvPicPr>
          <p:cNvPr id="7" name="Grafik 6">
            <a:extLst>
              <a:ext uri="{FF2B5EF4-FFF2-40B4-BE49-F238E27FC236}">
                <a16:creationId xmlns:a16="http://schemas.microsoft.com/office/drawing/2014/main" id="{0B8B2010-80EE-4CC8-AC6B-B09EDE4DD095}"/>
              </a:ext>
            </a:extLst>
          </p:cNvPr>
          <p:cNvPicPr>
            <a:picLocks noChangeAspect="1"/>
          </p:cNvPicPr>
          <p:nvPr/>
        </p:nvPicPr>
        <p:blipFill>
          <a:blip r:embed="rId3"/>
          <a:stretch>
            <a:fillRect/>
          </a:stretch>
        </p:blipFill>
        <p:spPr>
          <a:xfrm>
            <a:off x="351692" y="3057759"/>
            <a:ext cx="3439676" cy="2971827"/>
          </a:xfrm>
          <a:prstGeom prst="rect">
            <a:avLst/>
          </a:prstGeom>
        </p:spPr>
      </p:pic>
      <p:pic>
        <p:nvPicPr>
          <p:cNvPr id="8" name="Grafik 7">
            <a:extLst>
              <a:ext uri="{FF2B5EF4-FFF2-40B4-BE49-F238E27FC236}">
                <a16:creationId xmlns:a16="http://schemas.microsoft.com/office/drawing/2014/main" id="{97558F47-994D-444D-A717-8DACB59D37D0}"/>
              </a:ext>
            </a:extLst>
          </p:cNvPr>
          <p:cNvPicPr>
            <a:picLocks noChangeAspect="1"/>
          </p:cNvPicPr>
          <p:nvPr/>
        </p:nvPicPr>
        <p:blipFill rotWithShape="1">
          <a:blip r:embed="rId4"/>
          <a:srcRect t="41812" r="18162"/>
          <a:stretch/>
        </p:blipFill>
        <p:spPr>
          <a:xfrm>
            <a:off x="351692" y="6185179"/>
            <a:ext cx="6457729" cy="672821"/>
          </a:xfrm>
          <a:prstGeom prst="rect">
            <a:avLst/>
          </a:prstGeom>
        </p:spPr>
      </p:pic>
      <p:sp>
        <p:nvSpPr>
          <p:cNvPr id="3" name="Rechteck 2">
            <a:extLst>
              <a:ext uri="{FF2B5EF4-FFF2-40B4-BE49-F238E27FC236}">
                <a16:creationId xmlns:a16="http://schemas.microsoft.com/office/drawing/2014/main" id="{78EAAB19-1DFA-4552-B85A-F5ECE253FE52}"/>
              </a:ext>
            </a:extLst>
          </p:cNvPr>
          <p:cNvSpPr/>
          <p:nvPr/>
        </p:nvSpPr>
        <p:spPr>
          <a:xfrm>
            <a:off x="7332617" y="5792748"/>
            <a:ext cx="3997235" cy="72884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Vortrag Branchenzahlen und </a:t>
            </a:r>
            <a:r>
              <a:rPr lang="de-DE" dirty="0" err="1"/>
              <a:t>Zubauziele</a:t>
            </a:r>
            <a:endParaRPr lang="de-DE" dirty="0"/>
          </a:p>
          <a:p>
            <a:pPr algn="ctr"/>
            <a:r>
              <a:rPr lang="de-DE" dirty="0"/>
              <a:t>Jörg Schäfer - Fachverband</a:t>
            </a:r>
          </a:p>
        </p:txBody>
      </p:sp>
      <p:sp>
        <p:nvSpPr>
          <p:cNvPr id="10" name="Textfeld 9">
            <a:extLst>
              <a:ext uri="{FF2B5EF4-FFF2-40B4-BE49-F238E27FC236}">
                <a16:creationId xmlns:a16="http://schemas.microsoft.com/office/drawing/2014/main" id="{C4F749C3-C2BF-4561-B2A5-FC2AB2C6A725}"/>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131460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0598BB4-232D-40D8-A78F-BCCF189A4490}"/>
              </a:ext>
            </a:extLst>
          </p:cNvPr>
          <p:cNvPicPr>
            <a:picLocks noChangeAspect="1"/>
          </p:cNvPicPr>
          <p:nvPr/>
        </p:nvPicPr>
        <p:blipFill rotWithShape="1">
          <a:blip r:embed="rId2"/>
          <a:srcRect t="41812" r="18162"/>
          <a:stretch/>
        </p:blipFill>
        <p:spPr>
          <a:xfrm>
            <a:off x="0" y="6185179"/>
            <a:ext cx="6457729" cy="672821"/>
          </a:xfrm>
          <a:prstGeom prst="rect">
            <a:avLst/>
          </a:prstGeom>
        </p:spPr>
      </p:pic>
      <p:pic>
        <p:nvPicPr>
          <p:cNvPr id="12" name="Grafik 11">
            <a:extLst>
              <a:ext uri="{FF2B5EF4-FFF2-40B4-BE49-F238E27FC236}">
                <a16:creationId xmlns:a16="http://schemas.microsoft.com/office/drawing/2014/main" id="{3CF41A42-005D-49E2-9ED3-DE7ADAFE3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30629"/>
            <a:ext cx="7802880" cy="5852160"/>
          </a:xfrm>
          <a:prstGeom prst="rect">
            <a:avLst/>
          </a:prstGeom>
        </p:spPr>
      </p:pic>
      <p:sp>
        <p:nvSpPr>
          <p:cNvPr id="2" name="Rechteck 1">
            <a:extLst>
              <a:ext uri="{FF2B5EF4-FFF2-40B4-BE49-F238E27FC236}">
                <a16:creationId xmlns:a16="http://schemas.microsoft.com/office/drawing/2014/main" id="{FF5D219F-689B-4A93-A884-0400C828F463}"/>
              </a:ext>
            </a:extLst>
          </p:cNvPr>
          <p:cNvSpPr/>
          <p:nvPr/>
        </p:nvSpPr>
        <p:spPr>
          <a:xfrm>
            <a:off x="270628" y="292129"/>
            <a:ext cx="3555653" cy="769441"/>
          </a:xfrm>
          <a:prstGeom prst="rect">
            <a:avLst/>
          </a:prstGeom>
        </p:spPr>
        <p:txBody>
          <a:bodyPr wrap="none">
            <a:spAutoFit/>
          </a:bodyPr>
          <a:lstStyle/>
          <a:p>
            <a:r>
              <a:rPr lang="de-DE" sz="4400" dirty="0"/>
              <a:t>Zukunft Biogas</a:t>
            </a:r>
          </a:p>
        </p:txBody>
      </p:sp>
      <p:sp>
        <p:nvSpPr>
          <p:cNvPr id="6" name="Textfeld 5">
            <a:extLst>
              <a:ext uri="{FF2B5EF4-FFF2-40B4-BE49-F238E27FC236}">
                <a16:creationId xmlns:a16="http://schemas.microsoft.com/office/drawing/2014/main" id="{7A4CAEB1-B6A3-4E09-8363-C3609F9FF748}"/>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1038706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DF64E98-B3DF-45BE-A54B-4AB628BC9C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69840" y="6101833"/>
            <a:ext cx="1417040" cy="877215"/>
          </a:xfrm>
          <a:prstGeom prst="rect">
            <a:avLst/>
          </a:prstGeom>
        </p:spPr>
      </p:pic>
      <p:sp>
        <p:nvSpPr>
          <p:cNvPr id="2" name="Titel 1">
            <a:extLst>
              <a:ext uri="{FF2B5EF4-FFF2-40B4-BE49-F238E27FC236}">
                <a16:creationId xmlns:a16="http://schemas.microsoft.com/office/drawing/2014/main" id="{7957301E-6CD5-482D-8ED3-287EF09C7A3A}"/>
              </a:ext>
            </a:extLst>
          </p:cNvPr>
          <p:cNvSpPr>
            <a:spLocks noGrp="1"/>
          </p:cNvSpPr>
          <p:nvPr>
            <p:ph type="title"/>
          </p:nvPr>
        </p:nvSpPr>
        <p:spPr>
          <a:xfrm>
            <a:off x="1919536" y="0"/>
            <a:ext cx="8229600" cy="724942"/>
          </a:xfrm>
        </p:spPr>
        <p:txBody>
          <a:bodyPr>
            <a:normAutofit fontScale="90000"/>
          </a:bodyPr>
          <a:lstStyle/>
          <a:p>
            <a:r>
              <a:rPr lang="de-DE" dirty="0"/>
              <a:t>Biomasse- Ausschreibungen EEG 2021</a:t>
            </a:r>
          </a:p>
        </p:txBody>
      </p:sp>
      <p:sp>
        <p:nvSpPr>
          <p:cNvPr id="3" name="Inhaltsplatzhalter 2">
            <a:extLst>
              <a:ext uri="{FF2B5EF4-FFF2-40B4-BE49-F238E27FC236}">
                <a16:creationId xmlns:a16="http://schemas.microsoft.com/office/drawing/2014/main" id="{98C51889-3009-4AF5-9EB4-9E304FEDE74E}"/>
              </a:ext>
            </a:extLst>
          </p:cNvPr>
          <p:cNvSpPr>
            <a:spLocks noGrp="1"/>
          </p:cNvSpPr>
          <p:nvPr>
            <p:ph idx="1"/>
          </p:nvPr>
        </p:nvSpPr>
        <p:spPr>
          <a:xfrm>
            <a:off x="436098" y="724942"/>
            <a:ext cx="11323085" cy="5971280"/>
          </a:xfrm>
        </p:spPr>
        <p:txBody>
          <a:bodyPr>
            <a:normAutofit fontScale="70000" lnSpcReduction="20000"/>
          </a:bodyPr>
          <a:lstStyle/>
          <a:p>
            <a:pPr marL="0" indent="0">
              <a:buNone/>
            </a:pPr>
            <a:r>
              <a:rPr lang="de-DE" dirty="0"/>
              <a:t> </a:t>
            </a:r>
            <a:r>
              <a:rPr lang="de-DE" sz="6000" dirty="0"/>
              <a:t>3 Ausschreibungsrunden mit erhöhten Geboten am  1.3.21 und </a:t>
            </a:r>
            <a:r>
              <a:rPr lang="de-DE" sz="6000" dirty="0">
                <a:solidFill>
                  <a:schemeClr val="accent5">
                    <a:lumMod val="75000"/>
                  </a:schemeClr>
                </a:solidFill>
              </a:rPr>
              <a:t>1.9.21 und </a:t>
            </a:r>
            <a:r>
              <a:rPr lang="de-DE" sz="6000" dirty="0">
                <a:solidFill>
                  <a:schemeClr val="accent2">
                    <a:lumMod val="75000"/>
                  </a:schemeClr>
                </a:solidFill>
              </a:rPr>
              <a:t>1.3.22, </a:t>
            </a:r>
            <a:r>
              <a:rPr lang="de-DE" sz="6000" dirty="0">
                <a:solidFill>
                  <a:srgbClr val="92D050"/>
                </a:solidFill>
              </a:rPr>
              <a:t>1.4.23</a:t>
            </a:r>
          </a:p>
          <a:p>
            <a:pPr marL="0" indent="0">
              <a:buNone/>
            </a:pPr>
            <a:endParaRPr lang="de-DE" sz="6000" dirty="0">
              <a:solidFill>
                <a:srgbClr val="92D050"/>
              </a:solidFill>
            </a:endParaRPr>
          </a:p>
          <a:p>
            <a:pPr lvl="1"/>
            <a:r>
              <a:rPr lang="de-DE" sz="4000" dirty="0"/>
              <a:t>Ausgeschrieben waren 168 MW / </a:t>
            </a:r>
            <a:r>
              <a:rPr lang="de-DE" sz="4000" dirty="0">
                <a:solidFill>
                  <a:schemeClr val="accent5">
                    <a:lumMod val="75000"/>
                  </a:schemeClr>
                </a:solidFill>
              </a:rPr>
              <a:t>275 MW </a:t>
            </a:r>
            <a:r>
              <a:rPr lang="de-DE" sz="4000" dirty="0">
                <a:solidFill>
                  <a:schemeClr val="accent2">
                    <a:lumMod val="75000"/>
                  </a:schemeClr>
                </a:solidFill>
              </a:rPr>
              <a:t>/ 274,9 MW </a:t>
            </a:r>
            <a:r>
              <a:rPr lang="de-DE" sz="4000" dirty="0">
                <a:solidFill>
                  <a:srgbClr val="92D050"/>
                </a:solidFill>
              </a:rPr>
              <a:t>/ 300 MW</a:t>
            </a:r>
          </a:p>
          <a:p>
            <a:pPr lvl="1"/>
            <a:r>
              <a:rPr lang="de-DE" sz="4000" dirty="0"/>
              <a:t>Eingereicht wurden 60 Gebote mit 44 MW </a:t>
            </a:r>
            <a:r>
              <a:rPr lang="de-DE" sz="4000" dirty="0">
                <a:solidFill>
                  <a:srgbClr val="92D050"/>
                </a:solidFill>
              </a:rPr>
              <a:t>/ 29 Neu + 503 2. Periode</a:t>
            </a:r>
          </a:p>
          <a:p>
            <a:pPr lvl="1"/>
            <a:r>
              <a:rPr lang="de-DE" sz="4000" dirty="0"/>
              <a:t>Zuschlage erhielten 38 / </a:t>
            </a:r>
            <a:r>
              <a:rPr lang="de-DE" sz="4000" dirty="0">
                <a:solidFill>
                  <a:schemeClr val="accent5">
                    <a:lumMod val="75000"/>
                  </a:schemeClr>
                </a:solidFill>
              </a:rPr>
              <a:t>73</a:t>
            </a:r>
            <a:r>
              <a:rPr lang="de-DE" sz="4000" dirty="0"/>
              <a:t> /</a:t>
            </a:r>
            <a:r>
              <a:rPr lang="de-DE" sz="4000" dirty="0">
                <a:solidFill>
                  <a:schemeClr val="accent2">
                    <a:lumMod val="75000"/>
                  </a:schemeClr>
                </a:solidFill>
              </a:rPr>
              <a:t>56</a:t>
            </a:r>
            <a:r>
              <a:rPr lang="de-DE" sz="4000" dirty="0"/>
              <a:t> </a:t>
            </a:r>
            <a:r>
              <a:rPr lang="de-DE" sz="4000" dirty="0">
                <a:solidFill>
                  <a:srgbClr val="92D050"/>
                </a:solidFill>
              </a:rPr>
              <a:t>/ 271 </a:t>
            </a:r>
            <a:r>
              <a:rPr lang="de-DE" sz="4000" dirty="0"/>
              <a:t>Gebote mit 34 / </a:t>
            </a:r>
            <a:r>
              <a:rPr lang="de-DE" sz="4000" dirty="0">
                <a:solidFill>
                  <a:schemeClr val="accent5">
                    <a:lumMod val="75000"/>
                  </a:schemeClr>
                </a:solidFill>
              </a:rPr>
              <a:t>70</a:t>
            </a:r>
            <a:r>
              <a:rPr lang="de-DE" sz="4000" dirty="0"/>
              <a:t> / </a:t>
            </a:r>
            <a:r>
              <a:rPr lang="de-DE" sz="4000" dirty="0">
                <a:solidFill>
                  <a:schemeClr val="accent2">
                    <a:lumMod val="75000"/>
                  </a:schemeClr>
                </a:solidFill>
              </a:rPr>
              <a:t>68 </a:t>
            </a:r>
            <a:r>
              <a:rPr lang="de-DE" sz="4000" dirty="0">
                <a:solidFill>
                  <a:srgbClr val="92D050"/>
                </a:solidFill>
              </a:rPr>
              <a:t>/302 MW </a:t>
            </a:r>
            <a:r>
              <a:rPr lang="de-DE" sz="4000" dirty="0"/>
              <a:t>installierte Leistung</a:t>
            </a:r>
          </a:p>
          <a:p>
            <a:pPr lvl="1"/>
            <a:r>
              <a:rPr lang="de-DE" sz="4000" dirty="0"/>
              <a:t>Mittlere Gebotshöhe: </a:t>
            </a:r>
            <a:r>
              <a:rPr lang="de-DE" sz="4000" dirty="0">
                <a:solidFill>
                  <a:schemeClr val="accent5">
                    <a:lumMod val="75000"/>
                  </a:schemeClr>
                </a:solidFill>
              </a:rPr>
              <a:t>17,48 Ct/kWh / </a:t>
            </a:r>
            <a:r>
              <a:rPr lang="de-DE" sz="4000" dirty="0">
                <a:solidFill>
                  <a:schemeClr val="accent2">
                    <a:lumMod val="75000"/>
                  </a:schemeClr>
                </a:solidFill>
              </a:rPr>
              <a:t>15,7 Ct/kWh </a:t>
            </a:r>
            <a:r>
              <a:rPr lang="de-DE" sz="4000" dirty="0">
                <a:solidFill>
                  <a:srgbClr val="92D050"/>
                </a:solidFill>
              </a:rPr>
              <a:t>/ 18,92 (13,6..19,49)</a:t>
            </a:r>
          </a:p>
          <a:p>
            <a:pPr lvl="1"/>
            <a:endParaRPr lang="de-DE" sz="4000" dirty="0"/>
          </a:p>
          <a:p>
            <a:pPr marL="342900" lvl="1" indent="0">
              <a:buNone/>
            </a:pPr>
            <a:r>
              <a:rPr lang="de-DE" sz="4000" b="1" dirty="0">
                <a:solidFill>
                  <a:srgbClr val="92D050"/>
                </a:solidFill>
              </a:rPr>
              <a:t>Viele Anlagenbetreiber haben die besseren Regelungen der Ausschreibung 2023 (Eigenstromentnahme bleibt </a:t>
            </a:r>
            <a:r>
              <a:rPr lang="de-DE" sz="4000" b="1" dirty="0" err="1">
                <a:solidFill>
                  <a:srgbClr val="92D050"/>
                </a:solidFill>
              </a:rPr>
              <a:t>mgl</a:t>
            </a:r>
            <a:r>
              <a:rPr lang="de-DE" sz="4000" b="1" dirty="0">
                <a:solidFill>
                  <a:srgbClr val="92D050"/>
                </a:solidFill>
              </a:rPr>
              <a:t>.) abgewartet, deshalb kam es zur Überzeichnung. </a:t>
            </a:r>
          </a:p>
        </p:txBody>
      </p:sp>
      <p:sp>
        <p:nvSpPr>
          <p:cNvPr id="6" name="Textfeld 5">
            <a:extLst>
              <a:ext uri="{FF2B5EF4-FFF2-40B4-BE49-F238E27FC236}">
                <a16:creationId xmlns:a16="http://schemas.microsoft.com/office/drawing/2014/main" id="{AFE15B67-1336-4514-816B-870B80831E86}"/>
              </a:ext>
            </a:extLst>
          </p:cNvPr>
          <p:cNvSpPr txBox="1"/>
          <p:nvPr/>
        </p:nvSpPr>
        <p:spPr>
          <a:xfrm>
            <a:off x="7429274" y="6220066"/>
            <a:ext cx="518091" cy="219291"/>
          </a:xfrm>
          <a:prstGeom prst="rect">
            <a:avLst/>
          </a:prstGeom>
          <a:noFill/>
        </p:spPr>
        <p:txBody>
          <a:bodyPr wrap="none" rtlCol="0">
            <a:spAutoFit/>
          </a:bodyPr>
          <a:lstStyle/>
          <a:p>
            <a:r>
              <a:rPr lang="de-DE" sz="825" dirty="0"/>
              <a:t>Quelle: </a:t>
            </a:r>
          </a:p>
        </p:txBody>
      </p:sp>
      <p:pic>
        <p:nvPicPr>
          <p:cNvPr id="8" name="Grafik 7">
            <a:extLst>
              <a:ext uri="{FF2B5EF4-FFF2-40B4-BE49-F238E27FC236}">
                <a16:creationId xmlns:a16="http://schemas.microsoft.com/office/drawing/2014/main" id="{3B3CCCA3-8825-42B5-A6D1-24B46BFB14F5}"/>
              </a:ext>
            </a:extLst>
          </p:cNvPr>
          <p:cNvPicPr>
            <a:picLocks noChangeAspect="1"/>
          </p:cNvPicPr>
          <p:nvPr/>
        </p:nvPicPr>
        <p:blipFill rotWithShape="1">
          <a:blip r:embed="rId4"/>
          <a:srcRect t="41812" r="18162"/>
          <a:stretch/>
        </p:blipFill>
        <p:spPr>
          <a:xfrm>
            <a:off x="73017" y="6244590"/>
            <a:ext cx="6457729" cy="672821"/>
          </a:xfrm>
          <a:prstGeom prst="rect">
            <a:avLst/>
          </a:prstGeom>
        </p:spPr>
      </p:pic>
      <p:sp>
        <p:nvSpPr>
          <p:cNvPr id="9" name="Textfeld 8">
            <a:extLst>
              <a:ext uri="{FF2B5EF4-FFF2-40B4-BE49-F238E27FC236}">
                <a16:creationId xmlns:a16="http://schemas.microsoft.com/office/drawing/2014/main" id="{3F1A28C0-8976-4A14-BA0C-38000A7637B7}"/>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421975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F1964D-C806-47B6-864B-9AD77A18A9AD}"/>
              </a:ext>
            </a:extLst>
          </p:cNvPr>
          <p:cNvSpPr>
            <a:spLocks noGrp="1"/>
          </p:cNvSpPr>
          <p:nvPr>
            <p:ph type="title"/>
          </p:nvPr>
        </p:nvSpPr>
        <p:spPr>
          <a:xfrm>
            <a:off x="899160" y="0"/>
            <a:ext cx="10515600" cy="923109"/>
          </a:xfrm>
        </p:spPr>
        <p:txBody>
          <a:bodyPr/>
          <a:lstStyle/>
          <a:p>
            <a:r>
              <a:rPr lang="de-DE" dirty="0"/>
              <a:t>Biogasanlage der Zukunft</a:t>
            </a:r>
          </a:p>
        </p:txBody>
      </p:sp>
      <p:sp>
        <p:nvSpPr>
          <p:cNvPr id="3" name="Inhaltsplatzhalter 2">
            <a:extLst>
              <a:ext uri="{FF2B5EF4-FFF2-40B4-BE49-F238E27FC236}">
                <a16:creationId xmlns:a16="http://schemas.microsoft.com/office/drawing/2014/main" id="{270BF3E0-C2B0-43E3-987B-DF54CB5E7887}"/>
              </a:ext>
            </a:extLst>
          </p:cNvPr>
          <p:cNvSpPr>
            <a:spLocks noGrp="1"/>
          </p:cNvSpPr>
          <p:nvPr>
            <p:ph idx="1"/>
          </p:nvPr>
        </p:nvSpPr>
        <p:spPr>
          <a:xfrm>
            <a:off x="100183" y="741406"/>
            <a:ext cx="11834675" cy="2424158"/>
          </a:xfrm>
        </p:spPr>
        <p:txBody>
          <a:bodyPr>
            <a:noAutofit/>
          </a:bodyPr>
          <a:lstStyle/>
          <a:p>
            <a:pPr marL="0" indent="0">
              <a:buNone/>
            </a:pPr>
            <a:r>
              <a:rPr lang="de-DE" sz="1900" dirty="0"/>
              <a:t>Eine 500 kW Anlage auf 2007 in Schleswig-Holstein (</a:t>
            </a:r>
            <a:r>
              <a:rPr lang="de-DE" sz="1900" dirty="0" err="1"/>
              <a:t>Geetorf</a:t>
            </a:r>
            <a:r>
              <a:rPr lang="de-DE" sz="1900" dirty="0"/>
              <a:t>) wurde in den vergangenen Jahren schrittweise auf 6 MW flexibilisiert.</a:t>
            </a:r>
          </a:p>
          <a:p>
            <a:pPr>
              <a:buFontTx/>
              <a:buChar char="-"/>
            </a:pPr>
            <a:r>
              <a:rPr lang="de-DE" sz="1900" dirty="0"/>
              <a:t>Errichtung 500 kW </a:t>
            </a:r>
            <a:r>
              <a:rPr lang="de-DE" sz="1900" dirty="0" err="1"/>
              <a:t>Satlelit</a:t>
            </a:r>
            <a:endParaRPr lang="de-DE" sz="1900" dirty="0"/>
          </a:p>
          <a:p>
            <a:pPr>
              <a:buFontTx/>
              <a:buChar char="-"/>
            </a:pPr>
            <a:r>
              <a:rPr lang="de-DE" sz="1900" dirty="0"/>
              <a:t>Zubau von 4 x 1,3 MW-Flex-BHKW (je 2 an jedem Standort)</a:t>
            </a:r>
          </a:p>
          <a:p>
            <a:pPr>
              <a:buFontTx/>
              <a:buChar char="-"/>
            </a:pPr>
            <a:r>
              <a:rPr lang="de-DE" sz="1900" dirty="0"/>
              <a:t>Bau eines Gasspeichers mit 44.000 m³ gereinigtem Biogas bei einer Erzeugungsleistung von 300 – 1000 Nm³/Std</a:t>
            </a:r>
          </a:p>
          <a:p>
            <a:pPr>
              <a:buFontTx/>
              <a:buChar char="-"/>
            </a:pPr>
            <a:r>
              <a:rPr lang="de-DE" sz="1900" dirty="0"/>
              <a:t>gezielter Substrateinsatz: Sommer Gülle/Mist, Winter: mehr Mais + Schrot </a:t>
            </a:r>
          </a:p>
          <a:p>
            <a:pPr>
              <a:buFontTx/>
              <a:buChar char="-"/>
            </a:pPr>
            <a:r>
              <a:rPr lang="de-DE" sz="1900" b="1" dirty="0"/>
              <a:t>Mehrerlöse Strom durch </a:t>
            </a:r>
            <a:r>
              <a:rPr lang="de-DE" sz="1900" b="1" dirty="0" err="1"/>
              <a:t>Flexbetrieb</a:t>
            </a:r>
            <a:r>
              <a:rPr lang="de-DE" sz="1900" b="1" dirty="0"/>
              <a:t> (ca. 1500 Volllaststunden/a): ca. 8 Cent/kWh in 2023 (+40%!)</a:t>
            </a:r>
          </a:p>
        </p:txBody>
      </p:sp>
      <p:pic>
        <p:nvPicPr>
          <p:cNvPr id="5" name="Grafik 4">
            <a:extLst>
              <a:ext uri="{FF2B5EF4-FFF2-40B4-BE49-F238E27FC236}">
                <a16:creationId xmlns:a16="http://schemas.microsoft.com/office/drawing/2014/main" id="{0D26A660-A4A2-4F9D-93CA-FB81750C32B0}"/>
              </a:ext>
            </a:extLst>
          </p:cNvPr>
          <p:cNvPicPr>
            <a:picLocks noChangeAspect="1"/>
          </p:cNvPicPr>
          <p:nvPr/>
        </p:nvPicPr>
        <p:blipFill rotWithShape="1">
          <a:blip r:embed="rId2"/>
          <a:srcRect t="41812" r="18162"/>
          <a:stretch/>
        </p:blipFill>
        <p:spPr>
          <a:xfrm>
            <a:off x="0" y="6185179"/>
            <a:ext cx="6457729" cy="672821"/>
          </a:xfrm>
          <a:prstGeom prst="rect">
            <a:avLst/>
          </a:prstGeom>
        </p:spPr>
      </p:pic>
      <p:pic>
        <p:nvPicPr>
          <p:cNvPr id="7" name="Grafik 6">
            <a:extLst>
              <a:ext uri="{FF2B5EF4-FFF2-40B4-BE49-F238E27FC236}">
                <a16:creationId xmlns:a16="http://schemas.microsoft.com/office/drawing/2014/main" id="{09CF1E64-C0CE-47D6-A925-02ECC0AED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8517" y="3346455"/>
            <a:ext cx="2038009" cy="2717346"/>
          </a:xfrm>
          <a:prstGeom prst="rect">
            <a:avLst/>
          </a:prstGeom>
        </p:spPr>
      </p:pic>
      <p:pic>
        <p:nvPicPr>
          <p:cNvPr id="9" name="Grafik 8">
            <a:extLst>
              <a:ext uri="{FF2B5EF4-FFF2-40B4-BE49-F238E27FC236}">
                <a16:creationId xmlns:a16="http://schemas.microsoft.com/office/drawing/2014/main" id="{A89403A2-A82E-4325-9249-B2C47ABD2D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60" y="3347838"/>
            <a:ext cx="4023649" cy="2715963"/>
          </a:xfrm>
          <a:prstGeom prst="rect">
            <a:avLst/>
          </a:prstGeom>
        </p:spPr>
      </p:pic>
      <p:pic>
        <p:nvPicPr>
          <p:cNvPr id="6" name="Grafik 5">
            <a:extLst>
              <a:ext uri="{FF2B5EF4-FFF2-40B4-BE49-F238E27FC236}">
                <a16:creationId xmlns:a16="http://schemas.microsoft.com/office/drawing/2014/main" id="{ADB370AA-D63E-4893-B074-9B3606595C2C}"/>
              </a:ext>
            </a:extLst>
          </p:cNvPr>
          <p:cNvPicPr>
            <a:picLocks noChangeAspect="1"/>
          </p:cNvPicPr>
          <p:nvPr/>
        </p:nvPicPr>
        <p:blipFill rotWithShape="1">
          <a:blip r:embed="rId5"/>
          <a:srcRect l="19586" t="12698" r="46735" b="35111"/>
          <a:stretch/>
        </p:blipFill>
        <p:spPr>
          <a:xfrm>
            <a:off x="7132318" y="3346456"/>
            <a:ext cx="2830286" cy="2714462"/>
          </a:xfrm>
          <a:prstGeom prst="rect">
            <a:avLst/>
          </a:prstGeom>
        </p:spPr>
      </p:pic>
      <p:sp>
        <p:nvSpPr>
          <p:cNvPr id="8" name="Rechteck 7">
            <a:extLst>
              <a:ext uri="{FF2B5EF4-FFF2-40B4-BE49-F238E27FC236}">
                <a16:creationId xmlns:a16="http://schemas.microsoft.com/office/drawing/2014/main" id="{653D0CF3-6512-4B32-9D95-F1970107E2AB}"/>
              </a:ext>
            </a:extLst>
          </p:cNvPr>
          <p:cNvSpPr/>
          <p:nvPr/>
        </p:nvSpPr>
        <p:spPr>
          <a:xfrm>
            <a:off x="10013620" y="4125686"/>
            <a:ext cx="2090057" cy="81207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Vortrag Torsten </a:t>
            </a:r>
            <a:r>
              <a:rPr lang="de-DE" dirty="0" err="1"/>
              <a:t>Codewey</a:t>
            </a:r>
            <a:endParaRPr lang="de-DE" dirty="0"/>
          </a:p>
        </p:txBody>
      </p:sp>
      <p:sp>
        <p:nvSpPr>
          <p:cNvPr id="10" name="Textfeld 9">
            <a:extLst>
              <a:ext uri="{FF2B5EF4-FFF2-40B4-BE49-F238E27FC236}">
                <a16:creationId xmlns:a16="http://schemas.microsoft.com/office/drawing/2014/main" id="{8C28D0D3-9EF8-445B-BCF0-081D59821EF4}"/>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3740272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F1964D-C806-47B6-864B-9AD77A18A9AD}"/>
              </a:ext>
            </a:extLst>
          </p:cNvPr>
          <p:cNvSpPr>
            <a:spLocks noGrp="1"/>
          </p:cNvSpPr>
          <p:nvPr>
            <p:ph type="title"/>
          </p:nvPr>
        </p:nvSpPr>
        <p:spPr>
          <a:xfrm>
            <a:off x="899160" y="0"/>
            <a:ext cx="10515600" cy="1325563"/>
          </a:xfrm>
        </p:spPr>
        <p:txBody>
          <a:bodyPr/>
          <a:lstStyle/>
          <a:p>
            <a:r>
              <a:rPr lang="de-DE" dirty="0"/>
              <a:t>Biogasanlage der Zukunft</a:t>
            </a:r>
          </a:p>
        </p:txBody>
      </p:sp>
      <p:sp>
        <p:nvSpPr>
          <p:cNvPr id="3" name="Inhaltsplatzhalter 2">
            <a:extLst>
              <a:ext uri="{FF2B5EF4-FFF2-40B4-BE49-F238E27FC236}">
                <a16:creationId xmlns:a16="http://schemas.microsoft.com/office/drawing/2014/main" id="{270BF3E0-C2B0-43E3-987B-DF54CB5E7887}"/>
              </a:ext>
            </a:extLst>
          </p:cNvPr>
          <p:cNvSpPr>
            <a:spLocks noGrp="1"/>
          </p:cNvSpPr>
          <p:nvPr>
            <p:ph idx="1"/>
          </p:nvPr>
        </p:nvSpPr>
        <p:spPr>
          <a:xfrm>
            <a:off x="235405" y="1331213"/>
            <a:ext cx="11057435" cy="3745884"/>
          </a:xfrm>
        </p:spPr>
        <p:txBody>
          <a:bodyPr>
            <a:normAutofit fontScale="92500" lnSpcReduction="10000"/>
          </a:bodyPr>
          <a:lstStyle/>
          <a:p>
            <a:pPr marL="0" indent="0">
              <a:buNone/>
            </a:pPr>
            <a:r>
              <a:rPr lang="de-DE" dirty="0"/>
              <a:t>Eine 500 kW Anlage auf 2007 in Schleswig-Holstein (Gettorf) wurde in den vergangenen Jahren schrittweise auf 6 MW flexibilisiert.</a:t>
            </a:r>
          </a:p>
          <a:p>
            <a:pPr>
              <a:buFontTx/>
              <a:buChar char="-"/>
            </a:pPr>
            <a:r>
              <a:rPr lang="de-DE" dirty="0">
                <a:solidFill>
                  <a:srgbClr val="A50021"/>
                </a:solidFill>
              </a:rPr>
              <a:t>Bau von Wärmenetzen zunächst nur mit Biogasabwärme</a:t>
            </a:r>
          </a:p>
          <a:p>
            <a:pPr>
              <a:buFontTx/>
              <a:buChar char="-"/>
            </a:pPr>
            <a:r>
              <a:rPr lang="de-DE" dirty="0">
                <a:solidFill>
                  <a:srgbClr val="A50021"/>
                </a:solidFill>
              </a:rPr>
              <a:t>Geplant bzw. im Bau sind Erweiterungen der Wärmenetze mit 70% Wärmepumpenwärme aus neuem Windpark, 30% aus Biogasabwärme</a:t>
            </a:r>
          </a:p>
          <a:p>
            <a:pPr marL="0" indent="0">
              <a:buNone/>
            </a:pPr>
            <a:endParaRPr lang="de-DE" dirty="0">
              <a:solidFill>
                <a:srgbClr val="A50021"/>
              </a:solidFill>
            </a:endParaRPr>
          </a:p>
          <a:p>
            <a:pPr marL="0" indent="0">
              <a:buNone/>
            </a:pPr>
            <a:r>
              <a:rPr lang="de-DE" dirty="0">
                <a:solidFill>
                  <a:srgbClr val="A50021"/>
                </a:solidFill>
              </a:rPr>
              <a:t>Weitere Informationen unter: </a:t>
            </a:r>
            <a:r>
              <a:rPr lang="de-DE" sz="2200" dirty="0">
                <a:solidFill>
                  <a:srgbClr val="A50021"/>
                </a:solidFill>
              </a:rPr>
              <a:t>https://www.bioenergie-gettorf.de/bioenergie-gettorf</a:t>
            </a:r>
          </a:p>
          <a:p>
            <a:pPr marL="0" indent="0">
              <a:buNone/>
            </a:pPr>
            <a:r>
              <a:rPr lang="de-DE" b="1" dirty="0"/>
              <a:t>Strom- und Wärmeerzeugung aus Biogas muss in Zukunft immer im Verbund mit Wind und PV umgesetzt werden.</a:t>
            </a:r>
          </a:p>
          <a:p>
            <a:pPr>
              <a:buFontTx/>
              <a:buChar char="-"/>
            </a:pPr>
            <a:endParaRPr lang="de-DE" dirty="0">
              <a:solidFill>
                <a:srgbClr val="A50021"/>
              </a:solidFill>
            </a:endParaRPr>
          </a:p>
        </p:txBody>
      </p:sp>
      <p:pic>
        <p:nvPicPr>
          <p:cNvPr id="5" name="Grafik 4">
            <a:extLst>
              <a:ext uri="{FF2B5EF4-FFF2-40B4-BE49-F238E27FC236}">
                <a16:creationId xmlns:a16="http://schemas.microsoft.com/office/drawing/2014/main" id="{0D26A660-A4A2-4F9D-93CA-FB81750C32B0}"/>
              </a:ext>
            </a:extLst>
          </p:cNvPr>
          <p:cNvPicPr>
            <a:picLocks noChangeAspect="1"/>
          </p:cNvPicPr>
          <p:nvPr/>
        </p:nvPicPr>
        <p:blipFill rotWithShape="1">
          <a:blip r:embed="rId2"/>
          <a:srcRect t="41812" r="18162"/>
          <a:stretch/>
        </p:blipFill>
        <p:spPr>
          <a:xfrm>
            <a:off x="0" y="6185179"/>
            <a:ext cx="6457729" cy="672821"/>
          </a:xfrm>
          <a:prstGeom prst="rect">
            <a:avLst/>
          </a:prstGeom>
        </p:spPr>
      </p:pic>
      <p:sp>
        <p:nvSpPr>
          <p:cNvPr id="10" name="Rechteck 9">
            <a:extLst>
              <a:ext uri="{FF2B5EF4-FFF2-40B4-BE49-F238E27FC236}">
                <a16:creationId xmlns:a16="http://schemas.microsoft.com/office/drawing/2014/main" id="{947C1D78-4D7C-4EC5-AE32-F8205A6847A1}"/>
              </a:ext>
            </a:extLst>
          </p:cNvPr>
          <p:cNvSpPr/>
          <p:nvPr/>
        </p:nvSpPr>
        <p:spPr>
          <a:xfrm>
            <a:off x="9691406" y="4819064"/>
            <a:ext cx="2090057" cy="81207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Vortrag </a:t>
            </a:r>
            <a:r>
              <a:rPr lang="de-DE" dirty="0" err="1"/>
              <a:t>Boudewijn</a:t>
            </a:r>
            <a:r>
              <a:rPr lang="de-DE" dirty="0"/>
              <a:t> </a:t>
            </a:r>
            <a:r>
              <a:rPr lang="de-DE" dirty="0" err="1"/>
              <a:t>Tonkens</a:t>
            </a:r>
            <a:endParaRPr lang="de-DE" dirty="0"/>
          </a:p>
        </p:txBody>
      </p:sp>
      <p:sp>
        <p:nvSpPr>
          <p:cNvPr id="11" name="Rechteck 10">
            <a:extLst>
              <a:ext uri="{FF2B5EF4-FFF2-40B4-BE49-F238E27FC236}">
                <a16:creationId xmlns:a16="http://schemas.microsoft.com/office/drawing/2014/main" id="{39A5733B-34DA-4A06-8200-A1208DF21F56}"/>
              </a:ext>
            </a:extLst>
          </p:cNvPr>
          <p:cNvSpPr/>
          <p:nvPr/>
        </p:nvSpPr>
        <p:spPr>
          <a:xfrm>
            <a:off x="7479429" y="4819064"/>
            <a:ext cx="2090057" cy="81207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Vortrag Uwe Welteke-Fabricius</a:t>
            </a:r>
          </a:p>
        </p:txBody>
      </p:sp>
      <p:sp>
        <p:nvSpPr>
          <p:cNvPr id="12" name="Textfeld 11">
            <a:extLst>
              <a:ext uri="{FF2B5EF4-FFF2-40B4-BE49-F238E27FC236}">
                <a16:creationId xmlns:a16="http://schemas.microsoft.com/office/drawing/2014/main" id="{7907F755-CD2D-4C0A-A388-85D92085AC83}"/>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1963731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79CCE-C31E-4E87-A939-9831AE8C5CE7}"/>
              </a:ext>
            </a:extLst>
          </p:cNvPr>
          <p:cNvSpPr>
            <a:spLocks noGrp="1"/>
          </p:cNvSpPr>
          <p:nvPr>
            <p:ph type="title"/>
          </p:nvPr>
        </p:nvSpPr>
        <p:spPr>
          <a:xfrm>
            <a:off x="87086" y="365125"/>
            <a:ext cx="12104914" cy="1325563"/>
          </a:xfrm>
        </p:spPr>
        <p:txBody>
          <a:bodyPr/>
          <a:lstStyle/>
          <a:p>
            <a:r>
              <a:rPr lang="de-DE" dirty="0"/>
              <a:t>Wärmenetze + Biogas vs. Haushaltswärmepumpen</a:t>
            </a:r>
          </a:p>
        </p:txBody>
      </p:sp>
      <p:pic>
        <p:nvPicPr>
          <p:cNvPr id="6" name="Inhaltsplatzhalter 5">
            <a:extLst>
              <a:ext uri="{FF2B5EF4-FFF2-40B4-BE49-F238E27FC236}">
                <a16:creationId xmlns:a16="http://schemas.microsoft.com/office/drawing/2014/main" id="{093483F7-3476-4DC8-B16E-F1E475A5AC9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770" t="11946" r="4969" b="33617"/>
          <a:stretch/>
        </p:blipFill>
        <p:spPr>
          <a:xfrm>
            <a:off x="5572440" y="2152664"/>
            <a:ext cx="6529013" cy="3020225"/>
          </a:xfrm>
        </p:spPr>
      </p:pic>
      <p:pic>
        <p:nvPicPr>
          <p:cNvPr id="4" name="Grafik 3">
            <a:extLst>
              <a:ext uri="{FF2B5EF4-FFF2-40B4-BE49-F238E27FC236}">
                <a16:creationId xmlns:a16="http://schemas.microsoft.com/office/drawing/2014/main" id="{710CA719-B011-4C85-BAE1-4D7D576DF742}"/>
              </a:ext>
            </a:extLst>
          </p:cNvPr>
          <p:cNvPicPr>
            <a:picLocks noChangeAspect="1"/>
          </p:cNvPicPr>
          <p:nvPr/>
        </p:nvPicPr>
        <p:blipFill rotWithShape="1">
          <a:blip r:embed="rId3">
            <a:extLst>
              <a:ext uri="{28A0092B-C50C-407E-A947-70E740481C1C}">
                <a14:useLocalDpi xmlns:a14="http://schemas.microsoft.com/office/drawing/2010/main" val="0"/>
              </a:ext>
            </a:extLst>
          </a:blip>
          <a:srcRect l="5429" t="2667" r="20666" b="39301"/>
          <a:stretch/>
        </p:blipFill>
        <p:spPr>
          <a:xfrm>
            <a:off x="157668" y="2152665"/>
            <a:ext cx="5128436" cy="3020226"/>
          </a:xfrm>
          <a:prstGeom prst="rect">
            <a:avLst/>
          </a:prstGeom>
        </p:spPr>
      </p:pic>
      <p:pic>
        <p:nvPicPr>
          <p:cNvPr id="8" name="Grafik 7">
            <a:extLst>
              <a:ext uri="{FF2B5EF4-FFF2-40B4-BE49-F238E27FC236}">
                <a16:creationId xmlns:a16="http://schemas.microsoft.com/office/drawing/2014/main" id="{8E730124-D3CD-43A0-BC05-5FD01FCDD1B2}"/>
              </a:ext>
            </a:extLst>
          </p:cNvPr>
          <p:cNvPicPr>
            <a:picLocks noChangeAspect="1"/>
          </p:cNvPicPr>
          <p:nvPr/>
        </p:nvPicPr>
        <p:blipFill rotWithShape="1">
          <a:blip r:embed="rId4"/>
          <a:srcRect t="41812" r="18162"/>
          <a:stretch/>
        </p:blipFill>
        <p:spPr>
          <a:xfrm>
            <a:off x="0" y="6185179"/>
            <a:ext cx="6457729" cy="672821"/>
          </a:xfrm>
          <a:prstGeom prst="rect">
            <a:avLst/>
          </a:prstGeom>
        </p:spPr>
      </p:pic>
      <p:sp>
        <p:nvSpPr>
          <p:cNvPr id="3" name="Rechteck 2">
            <a:extLst>
              <a:ext uri="{FF2B5EF4-FFF2-40B4-BE49-F238E27FC236}">
                <a16:creationId xmlns:a16="http://schemas.microsoft.com/office/drawing/2014/main" id="{E5A084D2-DB3E-4B5A-BFE1-5558C4338A26}"/>
              </a:ext>
            </a:extLst>
          </p:cNvPr>
          <p:cNvSpPr/>
          <p:nvPr/>
        </p:nvSpPr>
        <p:spPr>
          <a:xfrm>
            <a:off x="8870112" y="2558953"/>
            <a:ext cx="3287054" cy="307777"/>
          </a:xfrm>
          <a:prstGeom prst="rect">
            <a:avLst/>
          </a:prstGeom>
        </p:spPr>
        <p:txBody>
          <a:bodyPr wrap="none">
            <a:spAutoFit/>
          </a:bodyPr>
          <a:lstStyle/>
          <a:p>
            <a:r>
              <a:rPr lang="de-DE" sz="1400" dirty="0">
                <a:solidFill>
                  <a:schemeClr val="accent1">
                    <a:lumMod val="75000"/>
                  </a:schemeClr>
                </a:solidFill>
              </a:rPr>
              <a:t>Quelle: https://www.bioenergie-gettorf.de</a:t>
            </a:r>
          </a:p>
        </p:txBody>
      </p:sp>
      <p:sp>
        <p:nvSpPr>
          <p:cNvPr id="9" name="Textfeld 8">
            <a:extLst>
              <a:ext uri="{FF2B5EF4-FFF2-40B4-BE49-F238E27FC236}">
                <a16:creationId xmlns:a16="http://schemas.microsoft.com/office/drawing/2014/main" id="{B29CCB81-4512-4D52-A835-AE35F997691E}"/>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2875544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340F2286-60F1-404B-B992-177FD2CB2BF0}"/>
              </a:ext>
            </a:extLst>
          </p:cNvPr>
          <p:cNvSpPr txBox="1"/>
          <p:nvPr/>
        </p:nvSpPr>
        <p:spPr>
          <a:xfrm>
            <a:off x="2123322" y="0"/>
            <a:ext cx="10068677" cy="5678478"/>
          </a:xfrm>
          <a:prstGeom prst="rect">
            <a:avLst/>
          </a:prstGeom>
          <a:noFill/>
        </p:spPr>
        <p:txBody>
          <a:bodyPr wrap="square" rtlCol="0">
            <a:spAutoFit/>
          </a:bodyPr>
          <a:lstStyle/>
          <a:p>
            <a:r>
              <a:rPr lang="de-DE" sz="4400" dirty="0"/>
              <a:t>Integriertes Energieprojekt </a:t>
            </a:r>
          </a:p>
          <a:p>
            <a:r>
              <a:rPr lang="de-DE" sz="4400" dirty="0"/>
              <a:t>Südliches Anhalt</a:t>
            </a:r>
          </a:p>
          <a:p>
            <a:endParaRPr lang="de-DE" sz="2400" dirty="0"/>
          </a:p>
          <a:p>
            <a:r>
              <a:rPr lang="de-DE" sz="2400" dirty="0"/>
              <a:t>Stromverbrauch: ca. 150 </a:t>
            </a:r>
            <a:r>
              <a:rPr lang="de-DE" sz="2400" dirty="0" err="1"/>
              <a:t>GWh</a:t>
            </a:r>
            <a:endParaRPr lang="de-DE" sz="2400" dirty="0"/>
          </a:p>
          <a:p>
            <a:endParaRPr lang="de-DE" sz="2400" dirty="0"/>
          </a:p>
          <a:p>
            <a:r>
              <a:rPr lang="de-DE" sz="2400" dirty="0"/>
              <a:t>Bestand: 	4 Windparks mit 66 Windkraftanlagen, 130 MW </a:t>
            </a:r>
            <a:r>
              <a:rPr lang="de-DE" sz="2400" dirty="0" err="1"/>
              <a:t>inst</a:t>
            </a:r>
            <a:r>
              <a:rPr lang="de-DE" sz="2400" dirty="0"/>
              <a:t>. Leistung</a:t>
            </a:r>
          </a:p>
          <a:p>
            <a:r>
              <a:rPr lang="de-DE" sz="2400" dirty="0"/>
              <a:t>		(Windparkfläche ca. 650 ha = 3,6% der Gemeindefläche, 			davon 2,6% in ausgewiesenen Windeignungsgebieten) </a:t>
            </a:r>
          </a:p>
          <a:p>
            <a:r>
              <a:rPr lang="de-DE" sz="2400" dirty="0"/>
              <a:t>		4 Freiflächensolaranlagen mit ca. 10 MW </a:t>
            </a:r>
            <a:r>
              <a:rPr lang="de-DE" sz="2400" dirty="0" err="1"/>
              <a:t>inst</a:t>
            </a:r>
            <a:r>
              <a:rPr lang="de-DE" sz="2400" dirty="0"/>
              <a:t>. Leistung</a:t>
            </a:r>
          </a:p>
          <a:p>
            <a:r>
              <a:rPr lang="de-DE" sz="2400" dirty="0"/>
              <a:t>		1 Biogasanlage mit 0,5 MW </a:t>
            </a:r>
            <a:r>
              <a:rPr lang="de-DE" sz="2400" dirty="0" err="1"/>
              <a:t>inst</a:t>
            </a:r>
            <a:r>
              <a:rPr lang="de-DE" sz="2400" dirty="0"/>
              <a:t>. Leistung</a:t>
            </a:r>
          </a:p>
          <a:p>
            <a:endParaRPr lang="de-DE" sz="1100" dirty="0"/>
          </a:p>
          <a:p>
            <a:r>
              <a:rPr lang="de-DE" sz="2400" dirty="0"/>
              <a:t>Erneuerbare Stromerzeugung: ca. 220 </a:t>
            </a:r>
            <a:r>
              <a:rPr lang="de-DE" sz="2400" dirty="0" err="1"/>
              <a:t>GWh</a:t>
            </a:r>
            <a:r>
              <a:rPr lang="de-DE" sz="2400" dirty="0"/>
              <a:t> Strom je Jahr.</a:t>
            </a:r>
          </a:p>
          <a:p>
            <a:endParaRPr lang="de-DE" sz="2400" dirty="0"/>
          </a:p>
          <a:p>
            <a:r>
              <a:rPr lang="de-DE" sz="2400" dirty="0"/>
              <a:t>Alles erledigt?</a:t>
            </a:r>
          </a:p>
        </p:txBody>
      </p:sp>
      <p:pic>
        <p:nvPicPr>
          <p:cNvPr id="5" name="Grafik 4">
            <a:extLst>
              <a:ext uri="{FF2B5EF4-FFF2-40B4-BE49-F238E27FC236}">
                <a16:creationId xmlns:a16="http://schemas.microsoft.com/office/drawing/2014/main" id="{D6005134-D209-497F-8302-F3E353622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81663"/>
            <a:ext cx="2132031" cy="4267198"/>
          </a:xfrm>
          <a:prstGeom prst="rect">
            <a:avLst/>
          </a:prstGeom>
        </p:spPr>
      </p:pic>
      <p:pic>
        <p:nvPicPr>
          <p:cNvPr id="7" name="Grafik 6">
            <a:extLst>
              <a:ext uri="{FF2B5EF4-FFF2-40B4-BE49-F238E27FC236}">
                <a16:creationId xmlns:a16="http://schemas.microsoft.com/office/drawing/2014/main" id="{B257B639-8DD6-4458-AF78-772BCF2B35A7}"/>
              </a:ext>
            </a:extLst>
          </p:cNvPr>
          <p:cNvPicPr>
            <a:picLocks noChangeAspect="1"/>
          </p:cNvPicPr>
          <p:nvPr/>
        </p:nvPicPr>
        <p:blipFill rotWithShape="1">
          <a:blip r:embed="rId3"/>
          <a:srcRect t="41812" r="18162"/>
          <a:stretch/>
        </p:blipFill>
        <p:spPr>
          <a:xfrm>
            <a:off x="0" y="6185179"/>
            <a:ext cx="6457729" cy="672821"/>
          </a:xfrm>
          <a:prstGeom prst="rect">
            <a:avLst/>
          </a:prstGeom>
        </p:spPr>
      </p:pic>
      <p:sp>
        <p:nvSpPr>
          <p:cNvPr id="8" name="Textfeld 7">
            <a:extLst>
              <a:ext uri="{FF2B5EF4-FFF2-40B4-BE49-F238E27FC236}">
                <a16:creationId xmlns:a16="http://schemas.microsoft.com/office/drawing/2014/main" id="{035A5A54-DEA4-4240-BAA0-89D195673B8C}"/>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1256331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4BCB9D0-EA8F-41E8-830B-32090F1CF754}"/>
              </a:ext>
            </a:extLst>
          </p:cNvPr>
          <p:cNvPicPr>
            <a:picLocks noChangeAspect="1"/>
          </p:cNvPicPr>
          <p:nvPr/>
        </p:nvPicPr>
        <p:blipFill rotWithShape="1">
          <a:blip r:embed="rId2"/>
          <a:srcRect t="41812" r="18162"/>
          <a:stretch/>
        </p:blipFill>
        <p:spPr>
          <a:xfrm>
            <a:off x="0" y="6185179"/>
            <a:ext cx="6457729" cy="672821"/>
          </a:xfrm>
          <a:prstGeom prst="rect">
            <a:avLst/>
          </a:prstGeom>
        </p:spPr>
      </p:pic>
      <p:sp>
        <p:nvSpPr>
          <p:cNvPr id="6" name="Textfeld 5">
            <a:extLst>
              <a:ext uri="{FF2B5EF4-FFF2-40B4-BE49-F238E27FC236}">
                <a16:creationId xmlns:a16="http://schemas.microsoft.com/office/drawing/2014/main" id="{E7243112-FE25-48AA-A03E-AF1F80A8DF58}"/>
              </a:ext>
            </a:extLst>
          </p:cNvPr>
          <p:cNvSpPr txBox="1"/>
          <p:nvPr/>
        </p:nvSpPr>
        <p:spPr>
          <a:xfrm>
            <a:off x="2123322" y="0"/>
            <a:ext cx="10068677" cy="4031873"/>
          </a:xfrm>
          <a:prstGeom prst="rect">
            <a:avLst/>
          </a:prstGeom>
          <a:noFill/>
        </p:spPr>
        <p:txBody>
          <a:bodyPr wrap="square" rtlCol="0">
            <a:spAutoFit/>
          </a:bodyPr>
          <a:lstStyle/>
          <a:p>
            <a:r>
              <a:rPr lang="de-DE" sz="3200" dirty="0"/>
              <a:t>Energie Stand 2023 und Plan 2032</a:t>
            </a:r>
          </a:p>
          <a:p>
            <a:endParaRPr lang="de-DE" sz="3200" dirty="0"/>
          </a:p>
          <a:p>
            <a:r>
              <a:rPr lang="de-DE" sz="2400" dirty="0">
                <a:solidFill>
                  <a:srgbClr val="C00000"/>
                </a:solidFill>
              </a:rPr>
              <a:t>Nein, denn der Primärenergieverbrauch beträgt ca. 420 </a:t>
            </a:r>
            <a:r>
              <a:rPr lang="de-DE" sz="2400" dirty="0" err="1">
                <a:solidFill>
                  <a:srgbClr val="C00000"/>
                </a:solidFill>
              </a:rPr>
              <a:t>GWh</a:t>
            </a:r>
            <a:endParaRPr lang="de-DE" sz="2400" dirty="0">
              <a:solidFill>
                <a:srgbClr val="C00000"/>
              </a:solidFill>
            </a:endParaRPr>
          </a:p>
          <a:p>
            <a:r>
              <a:rPr lang="de-DE" dirty="0"/>
              <a:t>einschließlich der 150 MWh Strom (eingerechnet mit Faktor 1)</a:t>
            </a:r>
          </a:p>
          <a:p>
            <a:endParaRPr lang="de-DE" sz="2400" dirty="0"/>
          </a:p>
          <a:p>
            <a:r>
              <a:rPr lang="de-DE" sz="2400" dirty="0"/>
              <a:t>Bis zur bilanziellen Selbstversorgung müssen wir die Erzeugung mindestens verdoppeln.  </a:t>
            </a:r>
            <a:r>
              <a:rPr lang="de-DE" dirty="0"/>
              <a:t>(Sachsen Anhalt 2019: 19% des Primärenergieverbrauchs stammen aus regenerativen Quellen)</a:t>
            </a:r>
          </a:p>
          <a:p>
            <a:endParaRPr lang="de-DE" dirty="0"/>
          </a:p>
          <a:p>
            <a:r>
              <a:rPr lang="de-DE" sz="2400" dirty="0"/>
              <a:t>Ausbauziel Südliches Anhalt bis 2035: </a:t>
            </a:r>
            <a:r>
              <a:rPr lang="de-DE" dirty="0"/>
              <a:t>(alle WKA in Eignungsgebieten </a:t>
            </a:r>
            <a:r>
              <a:rPr lang="de-DE" dirty="0" err="1"/>
              <a:t>repowert</a:t>
            </a:r>
            <a:r>
              <a:rPr lang="de-DE" dirty="0"/>
              <a:t>)</a:t>
            </a:r>
          </a:p>
          <a:p>
            <a:endParaRPr lang="de-DE" dirty="0"/>
          </a:p>
        </p:txBody>
      </p:sp>
      <p:graphicFrame>
        <p:nvGraphicFramePr>
          <p:cNvPr id="7" name="Tabelle 6">
            <a:extLst>
              <a:ext uri="{FF2B5EF4-FFF2-40B4-BE49-F238E27FC236}">
                <a16:creationId xmlns:a16="http://schemas.microsoft.com/office/drawing/2014/main" id="{7C47879B-50AD-47F0-85B5-5CE98F6946AC}"/>
              </a:ext>
            </a:extLst>
          </p:cNvPr>
          <p:cNvGraphicFramePr>
            <a:graphicFrameLocks noGrp="1"/>
          </p:cNvGraphicFramePr>
          <p:nvPr>
            <p:extLst>
              <p:ext uri="{D42A27DB-BD31-4B8C-83A1-F6EECF244321}">
                <p14:modId xmlns:p14="http://schemas.microsoft.com/office/powerpoint/2010/main" val="1143596172"/>
              </p:ext>
            </p:extLst>
          </p:nvPr>
        </p:nvGraphicFramePr>
        <p:xfrm>
          <a:off x="2224505" y="3687516"/>
          <a:ext cx="9807074" cy="2225040"/>
        </p:xfrm>
        <a:graphic>
          <a:graphicData uri="http://schemas.openxmlformats.org/drawingml/2006/table">
            <a:tbl>
              <a:tblPr firstRow="1" bandRow="1">
                <a:tableStyleId>{5C22544A-7EE6-4342-B048-85BDC9FD1C3A}</a:tableStyleId>
              </a:tblPr>
              <a:tblGrid>
                <a:gridCol w="2451768">
                  <a:extLst>
                    <a:ext uri="{9D8B030D-6E8A-4147-A177-3AD203B41FA5}">
                      <a16:colId xmlns:a16="http://schemas.microsoft.com/office/drawing/2014/main" val="3591596151"/>
                    </a:ext>
                  </a:extLst>
                </a:gridCol>
                <a:gridCol w="2263542">
                  <a:extLst>
                    <a:ext uri="{9D8B030D-6E8A-4147-A177-3AD203B41FA5}">
                      <a16:colId xmlns:a16="http://schemas.microsoft.com/office/drawing/2014/main" val="1747214423"/>
                    </a:ext>
                  </a:extLst>
                </a:gridCol>
                <a:gridCol w="2415941">
                  <a:extLst>
                    <a:ext uri="{9D8B030D-6E8A-4147-A177-3AD203B41FA5}">
                      <a16:colId xmlns:a16="http://schemas.microsoft.com/office/drawing/2014/main" val="3598136423"/>
                    </a:ext>
                  </a:extLst>
                </a:gridCol>
                <a:gridCol w="2675823">
                  <a:extLst>
                    <a:ext uri="{9D8B030D-6E8A-4147-A177-3AD203B41FA5}">
                      <a16:colId xmlns:a16="http://schemas.microsoft.com/office/drawing/2014/main" val="1810253230"/>
                    </a:ext>
                  </a:extLst>
                </a:gridCol>
              </a:tblGrid>
              <a:tr h="370840">
                <a:tc>
                  <a:txBody>
                    <a:bodyPr/>
                    <a:lstStyle/>
                    <a:p>
                      <a:endParaRPr lang="de-DE" dirty="0"/>
                    </a:p>
                  </a:txBody>
                  <a:tcPr/>
                </a:tc>
                <a:tc>
                  <a:txBody>
                    <a:bodyPr/>
                    <a:lstStyle/>
                    <a:p>
                      <a:r>
                        <a:rPr lang="de-DE" dirty="0"/>
                        <a:t>MW </a:t>
                      </a:r>
                      <a:r>
                        <a:rPr lang="de-DE" dirty="0" err="1"/>
                        <a:t>inst</a:t>
                      </a:r>
                      <a:r>
                        <a:rPr lang="de-DE" dirty="0"/>
                        <a:t>.</a:t>
                      </a:r>
                    </a:p>
                  </a:txBody>
                  <a:tcPr/>
                </a:tc>
                <a:tc>
                  <a:txBody>
                    <a:bodyPr/>
                    <a:lstStyle/>
                    <a:p>
                      <a:r>
                        <a:rPr lang="de-DE" dirty="0" err="1"/>
                        <a:t>GWh</a:t>
                      </a:r>
                      <a:r>
                        <a:rPr lang="de-DE" dirty="0"/>
                        <a:t> Strom</a:t>
                      </a:r>
                    </a:p>
                  </a:txBody>
                  <a:tcPr/>
                </a:tc>
                <a:tc>
                  <a:txBody>
                    <a:bodyPr/>
                    <a:lstStyle/>
                    <a:p>
                      <a:r>
                        <a:rPr lang="de-DE" dirty="0" err="1"/>
                        <a:t>dav</a:t>
                      </a:r>
                      <a:r>
                        <a:rPr lang="de-DE" dirty="0"/>
                        <a:t> Energieprojekt</a:t>
                      </a:r>
                    </a:p>
                  </a:txBody>
                  <a:tcPr/>
                </a:tc>
                <a:extLst>
                  <a:ext uri="{0D108BD9-81ED-4DB2-BD59-A6C34878D82A}">
                    <a16:rowId xmlns:a16="http://schemas.microsoft.com/office/drawing/2014/main" val="2607200338"/>
                  </a:ext>
                </a:extLst>
              </a:tr>
              <a:tr h="370840">
                <a:tc>
                  <a:txBody>
                    <a:bodyPr/>
                    <a:lstStyle/>
                    <a:p>
                      <a:r>
                        <a:rPr lang="de-DE" dirty="0"/>
                        <a:t>PV-Freifläche</a:t>
                      </a:r>
                    </a:p>
                  </a:txBody>
                  <a:tcPr/>
                </a:tc>
                <a:tc>
                  <a:txBody>
                    <a:bodyPr/>
                    <a:lstStyle/>
                    <a:p>
                      <a:r>
                        <a:rPr lang="de-DE" dirty="0"/>
                        <a:t>350</a:t>
                      </a:r>
                    </a:p>
                  </a:txBody>
                  <a:tcPr/>
                </a:tc>
                <a:tc>
                  <a:txBody>
                    <a:bodyPr/>
                    <a:lstStyle/>
                    <a:p>
                      <a:r>
                        <a:rPr lang="de-DE" dirty="0"/>
                        <a:t>   350</a:t>
                      </a:r>
                    </a:p>
                  </a:txBody>
                  <a:tcPr/>
                </a:tc>
                <a:tc>
                  <a:txBody>
                    <a:bodyPr/>
                    <a:lstStyle/>
                    <a:p>
                      <a:pPr marL="342900" indent="-342900">
                        <a:buAutoNum type="arabicPlain" startAt="350"/>
                      </a:pPr>
                      <a:r>
                        <a:rPr lang="de-DE" dirty="0"/>
                        <a:t>  MW           350 </a:t>
                      </a:r>
                      <a:r>
                        <a:rPr lang="de-DE" dirty="0" err="1"/>
                        <a:t>GWh</a:t>
                      </a:r>
                      <a:endParaRPr lang="de-DE" dirty="0"/>
                    </a:p>
                  </a:txBody>
                  <a:tcPr/>
                </a:tc>
                <a:extLst>
                  <a:ext uri="{0D108BD9-81ED-4DB2-BD59-A6C34878D82A}">
                    <a16:rowId xmlns:a16="http://schemas.microsoft.com/office/drawing/2014/main" val="1522674114"/>
                  </a:ext>
                </a:extLst>
              </a:tr>
              <a:tr h="370840">
                <a:tc>
                  <a:txBody>
                    <a:bodyPr/>
                    <a:lstStyle/>
                    <a:p>
                      <a:r>
                        <a:rPr lang="de-DE" dirty="0"/>
                        <a:t>PV Dach</a:t>
                      </a:r>
                    </a:p>
                  </a:txBody>
                  <a:tcPr/>
                </a:tc>
                <a:tc>
                  <a:txBody>
                    <a:bodyPr/>
                    <a:lstStyle/>
                    <a:p>
                      <a:r>
                        <a:rPr lang="de-DE" dirty="0"/>
                        <a:t>40</a:t>
                      </a:r>
                    </a:p>
                  </a:txBody>
                  <a:tcPr/>
                </a:tc>
                <a:tc>
                  <a:txBody>
                    <a:bodyPr/>
                    <a:lstStyle/>
                    <a:p>
                      <a:r>
                        <a:rPr lang="de-DE" dirty="0"/>
                        <a:t>     40</a:t>
                      </a:r>
                    </a:p>
                  </a:txBody>
                  <a:tcPr/>
                </a:tc>
                <a:tc>
                  <a:txBody>
                    <a:bodyPr/>
                    <a:lstStyle/>
                    <a:p>
                      <a:r>
                        <a:rPr lang="de-DE" dirty="0"/>
                        <a:t>    --</a:t>
                      </a:r>
                    </a:p>
                  </a:txBody>
                  <a:tcPr/>
                </a:tc>
                <a:extLst>
                  <a:ext uri="{0D108BD9-81ED-4DB2-BD59-A6C34878D82A}">
                    <a16:rowId xmlns:a16="http://schemas.microsoft.com/office/drawing/2014/main" val="644824583"/>
                  </a:ext>
                </a:extLst>
              </a:tr>
              <a:tr h="370840">
                <a:tc>
                  <a:txBody>
                    <a:bodyPr/>
                    <a:lstStyle/>
                    <a:p>
                      <a:r>
                        <a:rPr lang="de-DE" dirty="0"/>
                        <a:t>Wind</a:t>
                      </a:r>
                    </a:p>
                  </a:txBody>
                  <a:tcPr/>
                </a:tc>
                <a:tc>
                  <a:txBody>
                    <a:bodyPr/>
                    <a:lstStyle/>
                    <a:p>
                      <a:r>
                        <a:rPr lang="de-DE" dirty="0"/>
                        <a:t>75 </a:t>
                      </a:r>
                      <a:r>
                        <a:rPr lang="de-DE" dirty="0" err="1"/>
                        <a:t>Stk</a:t>
                      </a:r>
                      <a:r>
                        <a:rPr lang="de-DE" dirty="0"/>
                        <a:t> * 6 MW = 375 </a:t>
                      </a:r>
                    </a:p>
                  </a:txBody>
                  <a:tcPr/>
                </a:tc>
                <a:tc>
                  <a:txBody>
                    <a:bodyPr/>
                    <a:lstStyle/>
                    <a:p>
                      <a:r>
                        <a:rPr lang="de-DE" dirty="0"/>
                        <a:t>75 </a:t>
                      </a:r>
                      <a:r>
                        <a:rPr lang="de-DE" dirty="0" err="1"/>
                        <a:t>Stk</a:t>
                      </a:r>
                      <a:r>
                        <a:rPr lang="de-DE" dirty="0"/>
                        <a:t> * 15 </a:t>
                      </a:r>
                      <a:r>
                        <a:rPr lang="de-DE" dirty="0" err="1"/>
                        <a:t>GWh</a:t>
                      </a:r>
                      <a:r>
                        <a:rPr lang="de-DE" dirty="0"/>
                        <a:t>=1.125</a:t>
                      </a:r>
                    </a:p>
                  </a:txBody>
                  <a:tcPr/>
                </a:tc>
                <a:tc>
                  <a:txBody>
                    <a:bodyPr/>
                    <a:lstStyle/>
                    <a:p>
                      <a:r>
                        <a:rPr lang="de-DE" dirty="0"/>
                        <a:t>15*7,2=108   15*19=288</a:t>
                      </a:r>
                    </a:p>
                  </a:txBody>
                  <a:tcPr/>
                </a:tc>
                <a:extLst>
                  <a:ext uri="{0D108BD9-81ED-4DB2-BD59-A6C34878D82A}">
                    <a16:rowId xmlns:a16="http://schemas.microsoft.com/office/drawing/2014/main" val="1593413262"/>
                  </a:ext>
                </a:extLst>
              </a:tr>
              <a:tr h="370840">
                <a:tc>
                  <a:txBody>
                    <a:bodyPr/>
                    <a:lstStyle/>
                    <a:p>
                      <a:r>
                        <a:rPr lang="de-DE" dirty="0"/>
                        <a:t>Biogas</a:t>
                      </a:r>
                    </a:p>
                  </a:txBody>
                  <a:tcPr/>
                </a:tc>
                <a:tc>
                  <a:txBody>
                    <a:bodyPr/>
                    <a:lstStyle/>
                    <a:p>
                      <a:r>
                        <a:rPr lang="de-DE" dirty="0"/>
                        <a:t>0,5</a:t>
                      </a:r>
                    </a:p>
                  </a:txBody>
                  <a:tcPr/>
                </a:tc>
                <a:tc>
                  <a:txBody>
                    <a:bodyPr/>
                    <a:lstStyle/>
                    <a:p>
                      <a:r>
                        <a:rPr lang="de-DE" dirty="0"/>
                        <a:t>       2</a:t>
                      </a:r>
                    </a:p>
                  </a:txBody>
                  <a:tcPr/>
                </a:tc>
                <a:tc>
                  <a:txBody>
                    <a:bodyPr/>
                    <a:lstStyle/>
                    <a:p>
                      <a:r>
                        <a:rPr lang="de-DE" dirty="0"/>
                        <a:t>    0,5                       2</a:t>
                      </a:r>
                    </a:p>
                  </a:txBody>
                  <a:tcPr/>
                </a:tc>
                <a:extLst>
                  <a:ext uri="{0D108BD9-81ED-4DB2-BD59-A6C34878D82A}">
                    <a16:rowId xmlns:a16="http://schemas.microsoft.com/office/drawing/2014/main" val="686396378"/>
                  </a:ext>
                </a:extLst>
              </a:tr>
              <a:tr h="370840">
                <a:tc>
                  <a:txBody>
                    <a:bodyPr/>
                    <a:lstStyle/>
                    <a:p>
                      <a:r>
                        <a:rPr lang="de-DE" dirty="0"/>
                        <a:t>Summe</a:t>
                      </a:r>
                    </a:p>
                  </a:txBody>
                  <a:tcPr/>
                </a:tc>
                <a:tc>
                  <a:txBody>
                    <a:bodyPr/>
                    <a:lstStyle/>
                    <a:p>
                      <a:r>
                        <a:rPr lang="de-DE" b="1" dirty="0"/>
                        <a:t>765</a:t>
                      </a:r>
                    </a:p>
                  </a:txBody>
                  <a:tcPr/>
                </a:tc>
                <a:tc>
                  <a:txBody>
                    <a:bodyPr/>
                    <a:lstStyle/>
                    <a:p>
                      <a:r>
                        <a:rPr lang="de-DE" b="1" dirty="0"/>
                        <a:t>1.517</a:t>
                      </a:r>
                    </a:p>
                  </a:txBody>
                  <a:tcPr/>
                </a:tc>
                <a:tc>
                  <a:txBody>
                    <a:bodyPr/>
                    <a:lstStyle/>
                    <a:p>
                      <a:r>
                        <a:rPr lang="de-DE" dirty="0"/>
                        <a:t>458                     640</a:t>
                      </a:r>
                    </a:p>
                  </a:txBody>
                  <a:tcPr/>
                </a:tc>
                <a:extLst>
                  <a:ext uri="{0D108BD9-81ED-4DB2-BD59-A6C34878D82A}">
                    <a16:rowId xmlns:a16="http://schemas.microsoft.com/office/drawing/2014/main" val="1879849176"/>
                  </a:ext>
                </a:extLst>
              </a:tr>
            </a:tbl>
          </a:graphicData>
        </a:graphic>
      </p:graphicFrame>
      <p:pic>
        <p:nvPicPr>
          <p:cNvPr id="8" name="Grafik 7">
            <a:extLst>
              <a:ext uri="{FF2B5EF4-FFF2-40B4-BE49-F238E27FC236}">
                <a16:creationId xmlns:a16="http://schemas.microsoft.com/office/drawing/2014/main" id="{2CF28012-9EE1-46E4-9834-6316DE03B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6394"/>
            <a:ext cx="2132031" cy="4267198"/>
          </a:xfrm>
          <a:prstGeom prst="rect">
            <a:avLst/>
          </a:prstGeom>
        </p:spPr>
      </p:pic>
      <p:sp>
        <p:nvSpPr>
          <p:cNvPr id="9" name="Textfeld 8">
            <a:extLst>
              <a:ext uri="{FF2B5EF4-FFF2-40B4-BE49-F238E27FC236}">
                <a16:creationId xmlns:a16="http://schemas.microsoft.com/office/drawing/2014/main" id="{32230B7C-AD91-496B-8F10-FE6AD21FAA87}"/>
              </a:ext>
            </a:extLst>
          </p:cNvPr>
          <p:cNvSpPr txBox="1"/>
          <p:nvPr/>
        </p:nvSpPr>
        <p:spPr>
          <a:xfrm>
            <a:off x="10771543" y="6521589"/>
            <a:ext cx="1281120" cy="276999"/>
          </a:xfrm>
          <a:prstGeom prst="rect">
            <a:avLst/>
          </a:prstGeom>
          <a:noFill/>
        </p:spPr>
        <p:txBody>
          <a:bodyPr wrap="none" rtlCol="0">
            <a:spAutoFit/>
          </a:bodyPr>
          <a:lstStyle/>
          <a:p>
            <a:r>
              <a:rPr lang="de-DE" sz="1200" b="1" i="1" dirty="0">
                <a:solidFill>
                  <a:srgbClr val="FFC000"/>
                </a:solidFill>
              </a:rPr>
              <a:t>BELANU 09/2023</a:t>
            </a:r>
          </a:p>
        </p:txBody>
      </p:sp>
    </p:spTree>
    <p:extLst>
      <p:ext uri="{BB962C8B-B14F-4D97-AF65-F5344CB8AC3E}">
        <p14:creationId xmlns:p14="http://schemas.microsoft.com/office/powerpoint/2010/main" val="302363373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2724</Words>
  <Application>Microsoft Office PowerPoint</Application>
  <PresentationFormat>Breitbild</PresentationFormat>
  <Paragraphs>334</Paragraphs>
  <Slides>30</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30</vt:i4>
      </vt:variant>
    </vt:vector>
  </HeadingPairs>
  <TitlesOfParts>
    <vt:vector size="34" baseType="lpstr">
      <vt:lpstr>Arial</vt:lpstr>
      <vt:lpstr>Calibri</vt:lpstr>
      <vt:lpstr>Calibri Light</vt:lpstr>
      <vt:lpstr>Office</vt:lpstr>
      <vt:lpstr>12. Fachtagung Biogas Mücheln, 28.9.2023 </vt:lpstr>
      <vt:lpstr>PowerPoint-Präsentation</vt:lpstr>
      <vt:lpstr>Strom: kurzfristige Reserven</vt:lpstr>
      <vt:lpstr>Biomasse- Ausschreibungen EEG 2021</vt:lpstr>
      <vt:lpstr>Biogasanlage der Zukunft</vt:lpstr>
      <vt:lpstr>Biogasanlage der Zukunft</vt:lpstr>
      <vt:lpstr>Wärmenetze + Biogas vs. Haushaltswärmepumpen</vt:lpstr>
      <vt:lpstr>PowerPoint-Präsentation</vt:lpstr>
      <vt:lpstr>PowerPoint-Präsentation</vt:lpstr>
      <vt:lpstr>Der Weg zum integrierten Energieprojekt (braucht Vorlauf)</vt:lpstr>
      <vt:lpstr>Der Weg zum integrierten Energieprojekt (ist arbeitsintensiv)</vt:lpstr>
      <vt:lpstr>Der Weg zum integrierten Energieprojekt (dauert länger)</vt:lpstr>
      <vt:lpstr>Integriertes Energieprojekt- Konzeptbeschreibung</vt:lpstr>
      <vt:lpstr>Integriertes Energieprojekt- Konzeptbeschreibung</vt:lpstr>
      <vt:lpstr>PowerPoint-Präsentation</vt:lpstr>
      <vt:lpstr>Integriertes Energieprojekt- Konzeptbeschreibung</vt:lpstr>
      <vt:lpstr>Integriertes Energieprojekt- Konzeptbeschreibung</vt:lpstr>
      <vt:lpstr>PowerPoint-Präsentation</vt:lpstr>
      <vt:lpstr>PowerPoint-Präsentation</vt:lpstr>
      <vt:lpstr>PowerPoint-Präsentation</vt:lpstr>
      <vt:lpstr>PowerPoint-Präsentation</vt:lpstr>
      <vt:lpstr>Der Regionale Energieplan – Probleme</vt:lpstr>
      <vt:lpstr>Biomassestrategie Bundesregierung</vt:lpstr>
      <vt:lpstr>Biomassestrategie Bundesregierung</vt:lpstr>
      <vt:lpstr>Biomassestrategie - Petition</vt:lpstr>
      <vt:lpstr>ZUKK Sachsen Anhalt – Bereich Energie</vt:lpstr>
      <vt:lpstr>SCR Kat für Flex-BHKW &gt; 1 MW FWL ?</vt:lpstr>
      <vt:lpstr>PowerPoint-Präsentation</vt:lpstr>
      <vt:lpstr>Sonstige Termine</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Freiflächen-PV aus landwirtschaftlicher Sicht Eröffnung Biodiversitäts-PV-Anlage Oschersleben 15.9.2023</dc:title>
  <dc:creator>nn</dc:creator>
  <cp:lastModifiedBy>nn</cp:lastModifiedBy>
  <cp:revision>37</cp:revision>
  <dcterms:created xsi:type="dcterms:W3CDTF">2023-09-14T19:54:53Z</dcterms:created>
  <dcterms:modified xsi:type="dcterms:W3CDTF">2023-09-28T04:50:52Z</dcterms:modified>
</cp:coreProperties>
</file>