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  <p:sldMasterId id="2147483648" r:id="rId2"/>
    <p:sldMasterId id="2147483683" r:id="rId3"/>
    <p:sldMasterId id="2147483663" r:id="rId4"/>
    <p:sldMasterId id="2147483694" r:id="rId5"/>
    <p:sldMasterId id="2147483675" r:id="rId6"/>
    <p:sldMasterId id="2147483757" r:id="rId7"/>
  </p:sldMasterIdLst>
  <p:notesMasterIdLst>
    <p:notesMasterId r:id="rId48"/>
  </p:notesMasterIdLst>
  <p:sldIdLst>
    <p:sldId id="2134805412" r:id="rId8"/>
    <p:sldId id="265" r:id="rId9"/>
    <p:sldId id="260" r:id="rId10"/>
    <p:sldId id="259" r:id="rId11"/>
    <p:sldId id="264" r:id="rId12"/>
    <p:sldId id="271" r:id="rId13"/>
    <p:sldId id="270" r:id="rId14"/>
    <p:sldId id="263" r:id="rId15"/>
    <p:sldId id="833" r:id="rId16"/>
    <p:sldId id="2329" r:id="rId17"/>
    <p:sldId id="267" r:id="rId18"/>
    <p:sldId id="273" r:id="rId19"/>
    <p:sldId id="2147376047" r:id="rId20"/>
    <p:sldId id="277" r:id="rId21"/>
    <p:sldId id="276" r:id="rId22"/>
    <p:sldId id="278" r:id="rId23"/>
    <p:sldId id="2147376046" r:id="rId24"/>
    <p:sldId id="2147376045" r:id="rId25"/>
    <p:sldId id="2338" r:id="rId26"/>
    <p:sldId id="275" r:id="rId27"/>
    <p:sldId id="2134805457" r:id="rId28"/>
    <p:sldId id="812" r:id="rId29"/>
    <p:sldId id="798" r:id="rId30"/>
    <p:sldId id="801" r:id="rId31"/>
    <p:sldId id="2134805456" r:id="rId32"/>
    <p:sldId id="286" r:id="rId33"/>
    <p:sldId id="285" r:id="rId34"/>
    <p:sldId id="288" r:id="rId35"/>
    <p:sldId id="2380" r:id="rId36"/>
    <p:sldId id="2147376042" r:id="rId37"/>
    <p:sldId id="2381" r:id="rId38"/>
    <p:sldId id="2147375974" r:id="rId39"/>
    <p:sldId id="2147376043" r:id="rId40"/>
    <p:sldId id="290" r:id="rId41"/>
    <p:sldId id="289" r:id="rId42"/>
    <p:sldId id="294" r:id="rId43"/>
    <p:sldId id="2134805453" r:id="rId44"/>
    <p:sldId id="2134805429" r:id="rId45"/>
    <p:sldId id="307" r:id="rId46"/>
    <p:sldId id="306" r:id="rId4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3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3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85A6F-052D-4507-B34B-CC09709CDF9F}" type="datetimeFigureOut">
              <a:t>26.09.2023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CDBBA-FF03-4079-8666-14C9B5047EE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395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708447">
              <a:defRPr/>
            </a:pPr>
            <a:fld id="{F2871307-AD0C-4700-A3C5-A6BB4FDD30ED}" type="slidenum">
              <a:rPr lang="de-DE" sz="800">
                <a:solidFill>
                  <a:prstClr val="black"/>
                </a:solidFill>
              </a:rPr>
              <a:pPr defTabSz="708447">
                <a:defRPr/>
              </a:pPr>
              <a:t>2</a:t>
            </a:fld>
            <a:endParaRPr lang="de-DE" sz="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07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1939" fontAlgn="base">
              <a:spcBef>
                <a:spcPct val="0"/>
              </a:spcBef>
              <a:spcAft>
                <a:spcPct val="0"/>
              </a:spcAft>
              <a:defRPr/>
            </a:pPr>
            <a:fld id="{F2871307-AD0C-4700-A3C5-A6BB4FDD30ED}" type="slidenum">
              <a:rPr lang="de-DE" sz="1000">
                <a:solidFill>
                  <a:prstClr val="black"/>
                </a:solidFill>
                <a:latin typeface="Calibri" panose="020F0502020204030204" pitchFamily="34" charset="0"/>
              </a:rPr>
              <a:pPr defTabSz="891939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de-DE" sz="10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07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1939" fontAlgn="base">
              <a:spcBef>
                <a:spcPct val="0"/>
              </a:spcBef>
              <a:spcAft>
                <a:spcPct val="0"/>
              </a:spcAft>
              <a:defRPr/>
            </a:pPr>
            <a:fld id="{F2871307-AD0C-4700-A3C5-A6BB4FDD30ED}" type="slidenum">
              <a:rPr lang="de-DE" sz="1000">
                <a:solidFill>
                  <a:prstClr val="black"/>
                </a:solidFill>
                <a:latin typeface="Calibri" panose="020F0502020204030204" pitchFamily="34" charset="0"/>
              </a:rPr>
              <a:pPr defTabSz="891939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de-DE" sz="10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57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…sondern das Ergebnis aus Investition (konsequente Flexibilität) und guter Betriebsführung (Fütterungsmanagement, Bereitstellung)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085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71307-AD0C-4700-A3C5-A6BB4FDD30ED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708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958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73038" y="784225"/>
            <a:ext cx="6435725" cy="36195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70617" y="4498419"/>
            <a:ext cx="6912731" cy="5745852"/>
          </a:xfrm>
        </p:spPr>
        <p:txBody>
          <a:bodyPr/>
          <a:lstStyle/>
          <a:p>
            <a:pPr defTabSz="790858"/>
            <a:r>
              <a:rPr lang="de-D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Biogas -&gt; Flexibilisierung = Zielvorgabe des Gesetzgeber</a:t>
            </a:r>
          </a:p>
          <a:p>
            <a:pPr defTabSz="790858"/>
            <a:r>
              <a:rPr lang="de-D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Ausrichten auf Zukunft, zeit nach dem EEG</a:t>
            </a:r>
          </a:p>
          <a:p>
            <a:pPr defTabSz="790858"/>
            <a:r>
              <a:rPr lang="de-D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Modernisierung, Redundanz, Ausschöpfen der </a:t>
            </a:r>
            <a:r>
              <a:rPr lang="de-DE" baseline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HBemL</a:t>
            </a:r>
            <a:endParaRPr lang="de-DE" baseline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Bessere Wirkungsgrade</a:t>
            </a:r>
          </a:p>
          <a:p>
            <a:pPr marL="148285" indent="-148285" defTabSz="818522">
              <a:buFontTx/>
              <a:buChar char="-"/>
              <a:defRPr/>
            </a:pPr>
            <a:r>
              <a:rPr lang="de-D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Prüfung der Gasproduktion/ Fütterung (anhand Gasfüllstand???)</a:t>
            </a:r>
          </a:p>
          <a:p>
            <a:pPr marL="148285" indent="-148285">
              <a:buFontTx/>
              <a:buChar char="-"/>
            </a:pPr>
            <a:r>
              <a:rPr lang="de-D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Regelenergie od. Fahrplan</a:t>
            </a:r>
          </a:p>
          <a:p>
            <a:pPr marL="148285" indent="-148285">
              <a:buFontTx/>
              <a:buChar char="-"/>
            </a:pPr>
            <a:r>
              <a:rPr lang="de-D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Dauerläufer vs. Fahrplan (Wärme oder Ertrag)</a:t>
            </a:r>
          </a:p>
          <a:p>
            <a:pPr defTabSz="790858"/>
            <a:r>
              <a:rPr lang="de-D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Zentrale Frage: Wie wann welches BHKW (Wirkungsgrade), welche Fütterung, welcher Speicherstand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19242" fontAlgn="base">
              <a:spcBef>
                <a:spcPct val="0"/>
              </a:spcBef>
              <a:spcAft>
                <a:spcPct val="0"/>
              </a:spcAft>
              <a:defRPr/>
            </a:pPr>
            <a:fld id="{F2871307-AD0C-4700-A3C5-A6BB4FDD30ED}" type="slidenum">
              <a:rPr lang="de-DE" sz="900">
                <a:solidFill>
                  <a:prstClr val="black"/>
                </a:solidFill>
                <a:latin typeface="Calibri" panose="020F0502020204030204" pitchFamily="34" charset="0"/>
              </a:rPr>
              <a:pPr defTabSz="819242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de-DE" sz="9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5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Stadtwerke Grevesmühlen 2</a:t>
            </a:r>
          </a:p>
          <a:p>
            <a:r>
              <a:rPr lang="de-DE" dirty="0"/>
              <a:t>4,75 </a:t>
            </a:r>
            <a:r>
              <a:rPr lang="de-DE" dirty="0" err="1"/>
              <a:t>fach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085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71307-AD0C-4700-A3C5-A6BB4FDD30ED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708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719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Benne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085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71307-AD0C-4700-A3C5-A6BB4FDD30ED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708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55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Kleine Anlagen etwas über doppelt bebaut, schwierige Wärmeversorgung</a:t>
            </a:r>
            <a:br>
              <a:rPr lang="de-DE" dirty="0"/>
            </a:br>
            <a:r>
              <a:rPr lang="de-DE" dirty="0"/>
              <a:t>Fischer Annahof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085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71307-AD0C-4700-A3C5-A6BB4FDD30ED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708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784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Kleine Anlage, 2 BHKW, davon ein Dauerläufer</a:t>
            </a:r>
          </a:p>
          <a:p>
            <a:r>
              <a:rPr lang="de-DE" dirty="0"/>
              <a:t>Dehling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085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71307-AD0C-4700-A3C5-A6BB4FDD30ED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708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10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085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71307-AD0C-4700-A3C5-A6BB4FDD30ED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708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992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8BEB7-8BE2-E14A-B153-939A7652C3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100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20E3B1-352E-4564-A8DE-4EAD27D63DE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727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8BEB7-8BE2-E14A-B153-939A7652C3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425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8BEB7-8BE2-E14A-B153-939A7652C33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198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B90BD-DBA7-4CA5-AEFA-EBC7CBEE1A7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284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…sondern das Ergebnis aus Investition (konsequente Flexibilität) und guter Betriebsführung (Fütterungsmanagement, Bereitstellung)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71307-AD0C-4700-A3C5-A6BB4FDD30ED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462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Zukünftig sind Anlagen geplant, bei denen die Batterie, die mit Solarstrom gespeist wird den Eigenstrom bereitstellt (z.B. für eine Biogasanlage) und der Überschuss wird ins Stromnetz eingespeist.</a:t>
            </a:r>
          </a:p>
          <a:p>
            <a:r>
              <a:rPr lang="de-DE"/>
              <a:t>Die Komplexität steigt entsprechend in der Zukunft weiter an </a:t>
            </a:r>
            <a:br>
              <a:rPr lang="de-DE"/>
            </a:br>
            <a:r>
              <a:rPr lang="de-DE"/>
              <a:t>Wichtig ist daher, dass der Betrieb und das Zusammenspiel der Erzeugungs- und Speicherkapazitäten automatisch aufeinander abgestimmt wird .</a:t>
            </a:r>
          </a:p>
          <a:p>
            <a:r>
              <a:rPr lang="de-DE"/>
              <a:t>Deshalb das Speicherkraftwerk der SKVE:</a:t>
            </a:r>
            <a:br>
              <a:rPr lang="de-DE"/>
            </a:br>
            <a:r>
              <a:rPr lang="de-DE"/>
              <a:t>Steuerung vollautomatisch in Echtzeit und unter Berücksichtigung aller relevanten Märkte.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085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71307-AD0C-4700-A3C5-A6BB4FDD30ED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7085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38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1939" fontAlgn="base">
              <a:spcBef>
                <a:spcPct val="0"/>
              </a:spcBef>
              <a:spcAft>
                <a:spcPct val="0"/>
              </a:spcAft>
              <a:defRPr/>
            </a:pPr>
            <a:fld id="{F2871307-AD0C-4700-A3C5-A6BB4FDD30ED}" type="slidenum">
              <a:rPr lang="de-DE" sz="1000">
                <a:solidFill>
                  <a:prstClr val="black"/>
                </a:solidFill>
                <a:latin typeface="Calibri" panose="020F0502020204030204" pitchFamily="34" charset="0"/>
              </a:rPr>
              <a:pPr defTabSz="891939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de-DE" sz="10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34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WEMAG: </a:t>
            </a:r>
          </a:p>
          <a:p>
            <a:pPr marL="171432" indent="-171432">
              <a:buFont typeface="Arial" panose="020B0604020202020204" pitchFamily="34" charset="0"/>
              <a:buChar char="•"/>
            </a:pPr>
            <a:r>
              <a:rPr lang="de-DE"/>
              <a:t>Betreibt als regionaler Energieversorger ihr Stromnetz in Teilen MV,BB,NDS</a:t>
            </a:r>
          </a:p>
          <a:p>
            <a:pPr marL="171432" indent="-171432" defTabSz="914301">
              <a:buFont typeface="Arial" panose="020B0604020202020204" pitchFamily="34" charset="0"/>
              <a:buChar char="•"/>
            </a:pPr>
            <a:r>
              <a:rPr lang="de-DE"/>
              <a:t>Bietet die Kraftwerksvermarktung für alle erneuerbaren Energieträger</a:t>
            </a:r>
          </a:p>
          <a:p>
            <a:pPr marL="171432" indent="-171432" defTabSz="914301">
              <a:buFont typeface="Arial" panose="020B0604020202020204" pitchFamily="34" charset="0"/>
              <a:buChar char="•"/>
            </a:pPr>
            <a:r>
              <a:rPr lang="de-DE"/>
              <a:t>Bietet sehr günstige Direktvermarktungskonditionen</a:t>
            </a:r>
          </a:p>
          <a:p>
            <a:pPr marL="171432" indent="-171432" defTabSz="914301">
              <a:buFont typeface="Arial" panose="020B0604020202020204" pitchFamily="34" charset="0"/>
              <a:buChar char="•"/>
            </a:pPr>
            <a:r>
              <a:rPr lang="de-DE"/>
              <a:t>Erzielt optimale Erlöse aus der Flex-Beratung mit der SKVE (über 170 gemeinsame Kunden und Flex-Vermarktung über alle Strommärkte)</a:t>
            </a:r>
          </a:p>
          <a:p>
            <a:pPr marL="171432" indent="-171432" defTabSz="914301">
              <a:buFont typeface="Arial" panose="020B0604020202020204" pitchFamily="34" charset="0"/>
              <a:buChar char="•"/>
            </a:pPr>
            <a:r>
              <a:rPr lang="de-DE"/>
              <a:t>wir beliefern unsere Kunden deutschlandweit mit Strom und Gas und wir kaufen deutschlandweit den Strom von Anlagenbetreibern auf</a:t>
            </a:r>
          </a:p>
          <a:p>
            <a:pPr marL="171432" indent="-171432">
              <a:buFont typeface="Arial" panose="020B0604020202020204" pitchFamily="34" charset="0"/>
              <a:buChar char="•"/>
            </a:pPr>
            <a:r>
              <a:rPr lang="de-DE"/>
              <a:t>kostenlose Beratung und Austausch zu EEG-Themen </a:t>
            </a:r>
          </a:p>
          <a:p>
            <a:pPr marL="171432" indent="-171432">
              <a:buFont typeface="Arial" panose="020B0604020202020204" pitchFamily="34" charset="0"/>
              <a:buChar char="•"/>
            </a:pPr>
            <a:r>
              <a:rPr lang="de-DE"/>
              <a:t>Im </a:t>
            </a:r>
            <a:r>
              <a:rPr lang="de-DE" err="1"/>
              <a:t>Zshg</a:t>
            </a:r>
            <a:r>
              <a:rPr lang="de-DE"/>
              <a:t>. Mit </a:t>
            </a:r>
            <a:r>
              <a:rPr lang="de-DE" err="1"/>
              <a:t>Redispatch</a:t>
            </a:r>
            <a:r>
              <a:rPr lang="de-DE"/>
              <a:t> 2.0 bietet die WEMAG Marktrolle des</a:t>
            </a:r>
            <a:r>
              <a:rPr lang="de-DE" b="1"/>
              <a:t> Einsatzverantwortlichen </a:t>
            </a:r>
            <a:r>
              <a:rPr lang="de-DE"/>
              <a:t>UND des </a:t>
            </a:r>
            <a:r>
              <a:rPr lang="de-DE" b="1"/>
              <a:t>Betreiber der techn. Ressource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B90BD-DBA7-4CA5-AEFA-EBC7CBEE1A7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301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71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871307-AD0C-4700-A3C5-A6BB4FDD30ED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77108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67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B7A7D-EC37-3149-8CF8-BDB4A6305F1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690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1939" fontAlgn="base">
              <a:spcBef>
                <a:spcPct val="0"/>
              </a:spcBef>
              <a:spcAft>
                <a:spcPct val="0"/>
              </a:spcAft>
              <a:defRPr/>
            </a:pPr>
            <a:fld id="{F2871307-AD0C-4700-A3C5-A6BB4FDD30ED}" type="slidenum">
              <a:rPr lang="de-DE" sz="1000">
                <a:solidFill>
                  <a:prstClr val="black"/>
                </a:solidFill>
                <a:latin typeface="Calibri" panose="020F0502020204030204" pitchFamily="34" charset="0"/>
              </a:rPr>
              <a:pPr defTabSz="891939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de-DE" sz="10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70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1939" fontAlgn="base">
              <a:spcBef>
                <a:spcPct val="0"/>
              </a:spcBef>
              <a:spcAft>
                <a:spcPct val="0"/>
              </a:spcAft>
              <a:defRPr/>
            </a:pPr>
            <a:fld id="{F2871307-AD0C-4700-A3C5-A6BB4FDD30ED}" type="slidenum">
              <a:rPr lang="de-DE" sz="1000">
                <a:solidFill>
                  <a:prstClr val="black"/>
                </a:solidFill>
                <a:latin typeface="Calibri" panose="020F0502020204030204" pitchFamily="34" charset="0"/>
              </a:rPr>
              <a:pPr defTabSz="891939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de-DE" sz="10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27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1939" fontAlgn="base">
              <a:spcBef>
                <a:spcPct val="0"/>
              </a:spcBef>
              <a:spcAft>
                <a:spcPct val="0"/>
              </a:spcAft>
              <a:defRPr/>
            </a:pPr>
            <a:fld id="{F2871307-AD0C-4700-A3C5-A6BB4FDD30ED}" type="slidenum">
              <a:rPr lang="de-DE" sz="1000">
                <a:solidFill>
                  <a:prstClr val="black"/>
                </a:solidFill>
                <a:latin typeface="Calibri" panose="020F0502020204030204" pitchFamily="34" charset="0"/>
              </a:rPr>
              <a:pPr defTabSz="891939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DE" sz="10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7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1939" fontAlgn="base">
              <a:spcBef>
                <a:spcPct val="0"/>
              </a:spcBef>
              <a:spcAft>
                <a:spcPct val="0"/>
              </a:spcAft>
              <a:defRPr/>
            </a:pPr>
            <a:fld id="{F2871307-AD0C-4700-A3C5-A6BB4FDD30ED}" type="slidenum">
              <a:rPr lang="de-DE" sz="1000">
                <a:solidFill>
                  <a:prstClr val="black"/>
                </a:solidFill>
                <a:latin typeface="Calibri" panose="020F0502020204030204" pitchFamily="34" charset="0"/>
              </a:rPr>
              <a:pPr defTabSz="891939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de-DE" sz="10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30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2.xml"/><Relationship Id="rId4" Type="http://schemas.openxmlformats.org/officeDocument/2006/relationships/image" Target="../media/image20.emf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7.bin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8.bin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9.bin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Relationship Id="rId4" Type="http://schemas.openxmlformats.org/officeDocument/2006/relationships/image" Target="../media/image20.e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.bin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4.bin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1.xml"/><Relationship Id="rId7" Type="http://schemas.openxmlformats.org/officeDocument/2006/relationships/image" Target="../media/image2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5867" y="1714500"/>
            <a:ext cx="9431867" cy="109220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1"/>
          </p:nvPr>
        </p:nvSpPr>
        <p:spPr>
          <a:xfrm>
            <a:off x="846667" y="2997201"/>
            <a:ext cx="4011084" cy="398844"/>
          </a:xfrm>
        </p:spPr>
        <p:txBody>
          <a:bodyPr/>
          <a:lstStyle>
            <a:lvl1pPr marL="0" indent="0">
              <a:buNone/>
              <a:defRPr sz="14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6" name="Bild 5" descr="Pitkogramme cyan pp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76" y="4837674"/>
            <a:ext cx="10372357" cy="625815"/>
          </a:xfrm>
          <a:prstGeom prst="rect">
            <a:avLst/>
          </a:prstGeom>
        </p:spPr>
      </p:pic>
      <p:pic>
        <p:nvPicPr>
          <p:cNvPr id="5" name="Bild 5" descr="Pitkogramme cyan pp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76" y="4837674"/>
            <a:ext cx="10372357" cy="62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892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1782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108883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00799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5867" y="1727199"/>
            <a:ext cx="5200651" cy="660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7" y="1738313"/>
            <a:ext cx="50673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1"/>
          </p:nvPr>
        </p:nvSpPr>
        <p:spPr>
          <a:xfrm>
            <a:off x="795867" y="2539999"/>
            <a:ext cx="5164667" cy="3340102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540000"/>
            <a:ext cx="5063067" cy="3340101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795867" y="3175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239417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533" y="274638"/>
            <a:ext cx="10574867" cy="1143000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007534" y="1412875"/>
            <a:ext cx="5185833" cy="47132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96568" y="1412875"/>
            <a:ext cx="5185833" cy="47132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2475981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2800" y="1708151"/>
            <a:ext cx="10481733" cy="391160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64267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036551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95867" y="1714501"/>
            <a:ext cx="5164667" cy="404495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714501"/>
            <a:ext cx="5249333" cy="404495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81733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hal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83067" y="1714501"/>
            <a:ext cx="3264000" cy="4044951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1"/>
          </p:nvPr>
        </p:nvSpPr>
        <p:spPr>
          <a:xfrm>
            <a:off x="4406800" y="1714501"/>
            <a:ext cx="3264000" cy="4044951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>
          <a:xfrm>
            <a:off x="7996667" y="1714501"/>
            <a:ext cx="3264000" cy="4044951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2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06650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half" idx="10"/>
          </p:nvPr>
        </p:nvSpPr>
        <p:spPr>
          <a:xfrm>
            <a:off x="846667" y="1549401"/>
            <a:ext cx="4011084" cy="482600"/>
          </a:xfrm>
        </p:spPr>
        <p:txBody>
          <a:bodyPr/>
          <a:lstStyle>
            <a:lvl1pPr marL="0" indent="0">
              <a:buNone/>
              <a:defRPr sz="14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586336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8831" y="6620595"/>
            <a:ext cx="2844800" cy="221109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BBD00F7C-0902-874F-8502-D5153BAAD1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79863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32830955"/>
      </p:ext>
    </p:extLst>
  </p:cSld>
  <p:clrMapOvr>
    <a:masterClrMapping/>
  </p:clrMapOvr>
  <p:transition spd="slow">
    <p:cover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ild volle Br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349" y="260648"/>
            <a:ext cx="11949547" cy="576064"/>
          </a:xfrm>
        </p:spPr>
        <p:txBody>
          <a:bodyPr anchor="ctr">
            <a:noAutofit/>
          </a:bodyPr>
          <a:lstStyle>
            <a:lvl1pPr algn="l">
              <a:defRPr sz="2000" cap="none"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877130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opfzeile Natur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79D1D62C-944A-41C7-9A50-659631DBD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1474" y="6437317"/>
            <a:ext cx="7485589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B898BE4F-5014-4EF4-9AB6-7DF89A99F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1510" y="6437317"/>
            <a:ext cx="979805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37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BD00F7C-0902-874F-8502-D5153BAAD1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29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BAE40"/>
          </p15:clr>
        </p15:guide>
        <p15:guide id="2" pos="38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ellenplatzhalter 4"/>
          <p:cNvSpPr>
            <a:spLocks noGrp="1"/>
          </p:cNvSpPr>
          <p:nvPr>
            <p:ph type="tbl" sz="quarter" idx="11"/>
          </p:nvPr>
        </p:nvSpPr>
        <p:spPr>
          <a:xfrm>
            <a:off x="480489" y="1808167"/>
            <a:ext cx="11184465" cy="3852863"/>
          </a:xfrm>
        </p:spPr>
        <p:txBody>
          <a:bodyPr lIns="0">
            <a:normAutofit/>
          </a:bodyPr>
          <a:lstStyle>
            <a:lvl1pPr marL="0" indent="0">
              <a:buNone/>
              <a:defRPr sz="1440">
                <a:latin typeface="+mn-lt"/>
              </a:defRPr>
            </a:lvl1pPr>
          </a:lstStyle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96600" y="6309453"/>
            <a:ext cx="1295400" cy="729527"/>
          </a:xfrm>
          <a:prstGeom prst="rect">
            <a:avLst/>
          </a:prstGeom>
        </p:spPr>
        <p:txBody>
          <a:bodyPr vert="horz" lIns="0" tIns="0" rIns="360000" bIns="284400" rtlCol="0" anchor="b" anchorCtr="0"/>
          <a:lstStyle>
            <a:lvl1pPr algn="r">
              <a:lnSpc>
                <a:spcPts val="1350"/>
              </a:lnSpc>
              <a:defRPr sz="990" b="1" i="0">
                <a:solidFill>
                  <a:schemeClr val="accent2"/>
                </a:solidFill>
                <a:latin typeface="+mj-lt"/>
                <a:cs typeface="+mn-cs"/>
              </a:defRPr>
            </a:lvl1pPr>
          </a:lstStyle>
          <a:p>
            <a:fld id="{BBD00F7C-0902-874F-8502-D5153BAAD16C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480487" y="244687"/>
            <a:ext cx="9455149" cy="1143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/>
            </a:lvl1pPr>
          </a:lstStyle>
          <a:p>
            <a:r>
              <a:rPr lang="de-DE"/>
              <a:t>Titelmasterformat durch Klicken bearbeiten (max. zwei Zeilen)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80484" y="6309451"/>
            <a:ext cx="10416117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lang="de-DE" dirty="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7746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31372" y="6400800"/>
            <a:ext cx="2976331" cy="457200"/>
          </a:xfrm>
          <a:ln/>
        </p:spPr>
        <p:txBody>
          <a:bodyPr/>
          <a:lstStyle>
            <a:lvl1pPr>
              <a:defRPr>
                <a:solidFill>
                  <a:srgbClr val="0082B0"/>
                </a:solidFill>
              </a:defRPr>
            </a:lvl1pPr>
          </a:lstStyle>
          <a:p>
            <a:pPr>
              <a:defRPr/>
            </a:pPr>
            <a:r>
              <a:rPr lang="de-DE"/>
              <a:t>Manuel Maciejczyk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>
                <a:solidFill>
                  <a:srgbClr val="0082B0"/>
                </a:solidFill>
              </a:defRPr>
            </a:lvl1pPr>
          </a:lstStyle>
          <a:p>
            <a:pPr>
              <a:defRPr/>
            </a:pPr>
            <a:fld id="{12AF9BAD-775A-4C64-ACE3-76CB4F6FA34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29167" y="1556792"/>
            <a:ext cx="11178119" cy="4536504"/>
          </a:xfrm>
          <a:prstGeom prst="rect">
            <a:avLst/>
          </a:prstGeom>
        </p:spPr>
        <p:txBody>
          <a:bodyPr/>
          <a:lstStyle>
            <a:lvl1pPr marL="268288" indent="-268288">
              <a:buClr>
                <a:srgbClr val="007FAC"/>
              </a:buClr>
              <a:buFont typeface="Arial" pitchFamily="34" charset="0"/>
              <a:buChar char="•"/>
              <a:defRPr b="0">
                <a:solidFill>
                  <a:srgbClr val="0082B0"/>
                </a:solidFill>
              </a:defRPr>
            </a:lvl1pPr>
            <a:lvl2pPr marL="742950" indent="-285750">
              <a:buClrTx/>
              <a:buFont typeface="Arial"/>
              <a:buChar char="•"/>
              <a:defRPr sz="1800">
                <a:solidFill>
                  <a:srgbClr val="0082B0"/>
                </a:solidFill>
              </a:defRPr>
            </a:lvl2pPr>
            <a:lvl3pPr marL="1143000" indent="-228600">
              <a:buClrTx/>
              <a:buFont typeface="Arial"/>
              <a:buChar char="•"/>
              <a:defRPr sz="1800">
                <a:solidFill>
                  <a:srgbClr val="0082B0"/>
                </a:solidFill>
              </a:defRPr>
            </a:lvl3pPr>
            <a:lvl4pPr marL="1600200" indent="-228600">
              <a:buClrTx/>
              <a:buFont typeface="Arial"/>
              <a:buChar char="•"/>
              <a:defRPr sz="1800">
                <a:solidFill>
                  <a:srgbClr val="0082B0"/>
                </a:solidFill>
              </a:defRPr>
            </a:lvl4pPr>
            <a:lvl5pPr marL="2057400" indent="-228600">
              <a:buClrTx/>
              <a:buFont typeface="Arial"/>
              <a:buChar char="•"/>
              <a:defRPr sz="1800">
                <a:solidFill>
                  <a:srgbClr val="0082B0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529169" y="228600"/>
            <a:ext cx="7871089" cy="1143000"/>
          </a:xfrm>
        </p:spPr>
        <p:txBody>
          <a:bodyPr anchor="ctr"/>
          <a:lstStyle>
            <a:lvl1pPr>
              <a:defRPr lang="de-DE" sz="2800" b="1" kern="1200" dirty="0">
                <a:solidFill>
                  <a:srgbClr val="0082B0"/>
                </a:solidFill>
                <a:latin typeface="+mj-lt"/>
                <a:ea typeface="ＭＳ Ｐゴシック" pitchFamily="1" charset="-128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58501" y="6399609"/>
            <a:ext cx="5280587" cy="457200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8200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2DD455-C5B9-8E41-883C-7D646D8DB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706582"/>
            <a:ext cx="10515600" cy="2852737"/>
          </a:xfrm>
        </p:spPr>
        <p:txBody>
          <a:bodyPr anchor="b">
            <a:normAutofit/>
          </a:bodyPr>
          <a:lstStyle>
            <a:lvl1pPr>
              <a:defRPr lang="de-DE" sz="2400" kern="1200" dirty="0">
                <a:solidFill>
                  <a:srgbClr val="FFC000"/>
                </a:solidFill>
                <a:latin typeface="Helvetica Neue Light"/>
                <a:ea typeface="+mn-ea"/>
                <a:cs typeface="+mn-cs"/>
              </a:defRPr>
            </a:lvl1pPr>
          </a:lstStyle>
          <a:p>
            <a:r>
              <a:rPr lang="de-DE"/>
              <a:t>MASTERFORMAT BEARBEITEN</a:t>
            </a:r>
          </a:p>
        </p:txBody>
      </p:sp>
      <p:cxnSp>
        <p:nvCxnSpPr>
          <p:cNvPr id="8" name="Gerade Verbindung 6">
            <a:extLst>
              <a:ext uri="{FF2B5EF4-FFF2-40B4-BE49-F238E27FC236}">
                <a16:creationId xmlns:a16="http://schemas.microsoft.com/office/drawing/2014/main" id="{88BD4ED0-1018-4683-B475-2338C71FF5E0}"/>
              </a:ext>
            </a:extLst>
          </p:cNvPr>
          <p:cNvCxnSpPr>
            <a:cxnSpLocks/>
          </p:cNvCxnSpPr>
          <p:nvPr/>
        </p:nvCxnSpPr>
        <p:spPr>
          <a:xfrm>
            <a:off x="1" y="5689041"/>
            <a:ext cx="12258675" cy="4395"/>
          </a:xfrm>
          <a:prstGeom prst="line">
            <a:avLst/>
          </a:prstGeom>
          <a:noFill/>
          <a:ln w="127000" cap="flat">
            <a:solidFill>
              <a:srgbClr val="92D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534131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ft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1168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000" b="1" i="0" baseline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9622D63-7AC0-4E17-8987-86E51951605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96640" y="1340768"/>
            <a:ext cx="7524000" cy="410435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/>
              <a:t>Click Icon </a:t>
            </a:r>
            <a:r>
              <a:rPr lang="de-AT" err="1"/>
              <a:t>to</a:t>
            </a:r>
            <a:r>
              <a:rPr lang="de-AT"/>
              <a:t> </a:t>
            </a:r>
            <a:r>
              <a:rPr lang="de-AT" err="1"/>
              <a:t>insert</a:t>
            </a:r>
            <a:r>
              <a:rPr lang="de-AT"/>
              <a:t> </a:t>
            </a:r>
            <a:r>
              <a:rPr lang="de-AT" err="1"/>
              <a:t>image</a:t>
            </a:r>
            <a:endParaRPr lang="de-AT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D391636-191A-6E4C-9691-F846DEA3F7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9356" y="1268760"/>
            <a:ext cx="3780000" cy="4176365"/>
          </a:xfrm>
        </p:spPr>
        <p:txBody>
          <a:bodyPr numCol="1" spcCol="0"/>
          <a:lstStyle>
            <a:lvl1pPr>
              <a:defRPr b="1" i="0">
                <a:solidFill>
                  <a:srgbClr val="242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42E56"/>
                </a:solidFill>
              </a:defRPr>
            </a:lvl2pPr>
            <a:lvl3pPr>
              <a:defRPr>
                <a:solidFill>
                  <a:srgbClr val="242E56"/>
                </a:solidFill>
              </a:defRPr>
            </a:lvl3pPr>
            <a:lvl4pPr>
              <a:defRPr>
                <a:solidFill>
                  <a:srgbClr val="242E56"/>
                </a:solidFill>
              </a:defRPr>
            </a:lvl4pPr>
            <a:lvl5pPr>
              <a:defRPr>
                <a:solidFill>
                  <a:srgbClr val="242E56"/>
                </a:solidFill>
              </a:defRPr>
            </a:lvl5pPr>
          </a:lstStyle>
          <a:p>
            <a:pPr lvl="0"/>
            <a:r>
              <a:rPr lang="en-GB" noProof="0"/>
              <a:t>Title goes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0819C4F-6F9C-7648-A544-0DA2467DEFE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Foliennummernplatzhalter 10">
            <a:extLst>
              <a:ext uri="{FF2B5EF4-FFF2-40B4-BE49-F238E27FC236}">
                <a16:creationId xmlns:a16="http://schemas.microsoft.com/office/drawing/2014/main" id="{66D9DCEB-B693-0743-9F68-9F6A1623A5EE}"/>
              </a:ext>
            </a:extLst>
          </p:cNvPr>
          <p:cNvSpPr txBox="1">
            <a:spLocks/>
          </p:cNvSpPr>
          <p:nvPr/>
        </p:nvSpPr>
        <p:spPr>
          <a:xfrm>
            <a:off x="11244572" y="6471434"/>
            <a:ext cx="570953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19C4F-6F9C-7648-A544-0DA2467DEFE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17EB695-257F-5344-A188-939F094910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524" y="894999"/>
            <a:ext cx="10512000" cy="32476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16pt subtitle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6F9C8E02-8F0B-AB4D-8F7E-3F78A916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6" y="234000"/>
            <a:ext cx="10512000" cy="612000"/>
          </a:xfrm>
          <a:prstGeom prst="rect">
            <a:avLst/>
          </a:prstGeom>
        </p:spPr>
        <p:txBody>
          <a:bodyPr vert="horz" lIns="72000" tIns="0" rIns="72000" bIns="0" rtlCol="0" anchor="b">
            <a:noAutofit/>
          </a:bodyPr>
          <a:lstStyle>
            <a:lvl1pPr>
              <a:defRPr>
                <a:solidFill>
                  <a:srgbClr val="242E56"/>
                </a:solidFill>
              </a:defRPr>
            </a:lvl1pPr>
          </a:lstStyle>
          <a:p>
            <a:r>
              <a:rPr lang="en-GB"/>
              <a:t>28pt title over</a:t>
            </a:r>
            <a:endParaRPr lang="en-GB" noProof="0"/>
          </a:p>
        </p:txBody>
      </p:sp>
      <p:sp>
        <p:nvSpPr>
          <p:cNvPr id="19" name="Datumsplatzhalter 8">
            <a:extLst>
              <a:ext uri="{FF2B5EF4-FFF2-40B4-BE49-F238E27FC236}">
                <a16:creationId xmlns:a16="http://schemas.microsoft.com/office/drawing/2014/main" id="{EAA2AD67-A24C-E94C-914A-CBE968CD1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0056" y="6471434"/>
            <a:ext cx="972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Datum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348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1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Jenbacher reman project_full documentation_16JAug19_v5.pptx</a:t>
            </a:r>
          </a:p>
        </p:txBody>
      </p:sp>
    </p:spTree>
    <p:extLst>
      <p:ext uri="{BB962C8B-B14F-4D97-AF65-F5344CB8AC3E}">
        <p14:creationId xmlns:p14="http://schemas.microsoft.com/office/powerpoint/2010/main" val="5932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 txBox="1">
            <a:spLocks/>
          </p:cNvSpPr>
          <p:nvPr userDrawn="1"/>
        </p:nvSpPr>
        <p:spPr>
          <a:xfrm>
            <a:off x="9702477" y="5704038"/>
            <a:ext cx="2489524" cy="9791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95363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e-DE" sz="2800" b="1" i="0" u="none" strike="noStrike" kern="1200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7845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5690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3535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91380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89225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87070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84916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982761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088" b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SK Verbundenergie AG</a:t>
            </a:r>
            <a:br>
              <a:rPr lang="de-DE" sz="1088" b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</a:br>
            <a:r>
              <a:rPr lang="de-DE" sz="1088" b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Dr.-Leo-Ritter-Str. 4</a:t>
            </a:r>
            <a:br>
              <a:rPr lang="de-DE" sz="1088" b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</a:br>
            <a:r>
              <a:rPr lang="de-DE" sz="1088" b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93049 Regensburg</a:t>
            </a:r>
          </a:p>
          <a:p>
            <a:pPr algn="l"/>
            <a:r>
              <a:rPr lang="de-DE" sz="1088" b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www.skve.de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916339" y="1929589"/>
            <a:ext cx="6987871" cy="195931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lang="de-DE" sz="2902" b="0" i="0" u="none" strike="noStrike" cap="all" baseline="0">
                <a:solidFill>
                  <a:schemeClr val="bg1"/>
                </a:solidFill>
                <a:latin typeface="TT Norms Pro" panose="020B0103030101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e-DE"/>
              <a:t>Titelmasterformat durch Klicken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A42A87C-1963-4806-A316-9B92AA57F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021" y="5090272"/>
            <a:ext cx="1843418" cy="58347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C5A90A5-D7F2-4349-9ABD-58DB17B60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433289"/>
            <a:ext cx="1667257" cy="4247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30944A4-B126-51A0-838B-D6381D03D6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1" name="Grafik 10" descr="Ein Bild, das Text, ClipArt, Vektorgrafiken enthält.&#10;&#10;Automatisch generierte Beschreibung">
            <a:extLst>
              <a:ext uri="{FF2B5EF4-FFF2-40B4-BE49-F238E27FC236}">
                <a16:creationId xmlns:a16="http://schemas.microsoft.com/office/drawing/2014/main" id="{1A58E1ED-48AD-0E68-BE07-FD31BEF284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7" y="4943673"/>
            <a:ext cx="2161328" cy="684095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4E6EB0D-F503-EA4A-0437-B794EA29677F}"/>
              </a:ext>
            </a:extLst>
          </p:cNvPr>
          <p:cNvGrpSpPr/>
          <p:nvPr userDrawn="1"/>
        </p:nvGrpSpPr>
        <p:grpSpPr>
          <a:xfrm>
            <a:off x="1140547" y="5739392"/>
            <a:ext cx="11063692" cy="180276"/>
            <a:chOff x="675490" y="2979311"/>
            <a:chExt cx="9710355" cy="158217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7D54F3D0-E097-594B-D00C-E68B20486361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FE4F424E-A55C-38C7-80D0-A3F2C9E74977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ussdiagramm: Alternativer Prozess 9">
              <a:extLst>
                <a:ext uri="{FF2B5EF4-FFF2-40B4-BE49-F238E27FC236}">
                  <a16:creationId xmlns:a16="http://schemas.microsoft.com/office/drawing/2014/main" id="{49BC34A4-CB2A-C348-62DF-175E34CE64E0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lussdiagramm: Alternativer Prozess 11">
              <a:extLst>
                <a:ext uri="{FF2B5EF4-FFF2-40B4-BE49-F238E27FC236}">
                  <a16:creationId xmlns:a16="http://schemas.microsoft.com/office/drawing/2014/main" id="{E5EFF1F2-9E78-15C1-07EC-770BE943097B}"/>
                </a:ext>
              </a:extLst>
            </p:cNvPr>
            <p:cNvSpPr/>
            <p:nvPr/>
          </p:nvSpPr>
          <p:spPr>
            <a:xfrm>
              <a:off x="9457778" y="2979311"/>
              <a:ext cx="928067" cy="158217"/>
            </a:xfrm>
            <a:custGeom>
              <a:avLst/>
              <a:gdLst>
                <a:gd name="connsiteX0" fmla="*/ 0 w 1152415"/>
                <a:gd name="connsiteY0" fmla="*/ 30151 h 180903"/>
                <a:gd name="connsiteX1" fmla="*/ 30151 w 1152415"/>
                <a:gd name="connsiteY1" fmla="*/ 0 h 180903"/>
                <a:gd name="connsiteX2" fmla="*/ 1122265 w 1152415"/>
                <a:gd name="connsiteY2" fmla="*/ 0 h 180903"/>
                <a:gd name="connsiteX3" fmla="*/ 1152416 w 1152415"/>
                <a:gd name="connsiteY3" fmla="*/ 30151 h 180903"/>
                <a:gd name="connsiteX4" fmla="*/ 1152415 w 1152415"/>
                <a:gd name="connsiteY4" fmla="*/ 150753 h 180903"/>
                <a:gd name="connsiteX5" fmla="*/ 1122264 w 1152415"/>
                <a:gd name="connsiteY5" fmla="*/ 180904 h 180903"/>
                <a:gd name="connsiteX6" fmla="*/ 30151 w 1152415"/>
                <a:gd name="connsiteY6" fmla="*/ 180903 h 180903"/>
                <a:gd name="connsiteX7" fmla="*/ 0 w 1152415"/>
                <a:gd name="connsiteY7" fmla="*/ 150752 h 180903"/>
                <a:gd name="connsiteX8" fmla="*/ 0 w 1152415"/>
                <a:gd name="connsiteY8" fmla="*/ 30151 h 180903"/>
                <a:gd name="connsiteX0" fmla="*/ 0 w 1153996"/>
                <a:gd name="connsiteY0" fmla="*/ 36407 h 187160"/>
                <a:gd name="connsiteX1" fmla="*/ 30151 w 1153996"/>
                <a:gd name="connsiteY1" fmla="*/ 6256 h 187160"/>
                <a:gd name="connsiteX2" fmla="*/ 1122265 w 1153996"/>
                <a:gd name="connsiteY2" fmla="*/ 6256 h 187160"/>
                <a:gd name="connsiteX3" fmla="*/ 1150035 w 1153996"/>
                <a:gd name="connsiteY3" fmla="*/ 7832 h 187160"/>
                <a:gd name="connsiteX4" fmla="*/ 1152415 w 1153996"/>
                <a:gd name="connsiteY4" fmla="*/ 157009 h 187160"/>
                <a:gd name="connsiteX5" fmla="*/ 1122264 w 1153996"/>
                <a:gd name="connsiteY5" fmla="*/ 187160 h 187160"/>
                <a:gd name="connsiteX6" fmla="*/ 30151 w 1153996"/>
                <a:gd name="connsiteY6" fmla="*/ 187159 h 187160"/>
                <a:gd name="connsiteX7" fmla="*/ 0 w 1153996"/>
                <a:gd name="connsiteY7" fmla="*/ 157008 h 187160"/>
                <a:gd name="connsiteX8" fmla="*/ 0 w 1153996"/>
                <a:gd name="connsiteY8" fmla="*/ 36407 h 187160"/>
                <a:gd name="connsiteX0" fmla="*/ 0 w 1157982"/>
                <a:gd name="connsiteY0" fmla="*/ 40165 h 190918"/>
                <a:gd name="connsiteX1" fmla="*/ 30151 w 1157982"/>
                <a:gd name="connsiteY1" fmla="*/ 10014 h 190918"/>
                <a:gd name="connsiteX2" fmla="*/ 1150840 w 1157982"/>
                <a:gd name="connsiteY2" fmla="*/ 10014 h 190918"/>
                <a:gd name="connsiteX3" fmla="*/ 1150035 w 1157982"/>
                <a:gd name="connsiteY3" fmla="*/ 11590 h 190918"/>
                <a:gd name="connsiteX4" fmla="*/ 1152415 w 1157982"/>
                <a:gd name="connsiteY4" fmla="*/ 160767 h 190918"/>
                <a:gd name="connsiteX5" fmla="*/ 1122264 w 1157982"/>
                <a:gd name="connsiteY5" fmla="*/ 190918 h 190918"/>
                <a:gd name="connsiteX6" fmla="*/ 30151 w 1157982"/>
                <a:gd name="connsiteY6" fmla="*/ 190917 h 190918"/>
                <a:gd name="connsiteX7" fmla="*/ 0 w 1157982"/>
                <a:gd name="connsiteY7" fmla="*/ 160766 h 190918"/>
                <a:gd name="connsiteX8" fmla="*/ 0 w 1157982"/>
                <a:gd name="connsiteY8" fmla="*/ 40165 h 190918"/>
                <a:gd name="connsiteX0" fmla="*/ 0 w 1157982"/>
                <a:gd name="connsiteY0" fmla="*/ 40165 h 190917"/>
                <a:gd name="connsiteX1" fmla="*/ 30151 w 1157982"/>
                <a:gd name="connsiteY1" fmla="*/ 10014 h 190917"/>
                <a:gd name="connsiteX2" fmla="*/ 1150840 w 1157982"/>
                <a:gd name="connsiteY2" fmla="*/ 10014 h 190917"/>
                <a:gd name="connsiteX3" fmla="*/ 1150035 w 1157982"/>
                <a:gd name="connsiteY3" fmla="*/ 11590 h 190917"/>
                <a:gd name="connsiteX4" fmla="*/ 1152415 w 1157982"/>
                <a:gd name="connsiteY4" fmla="*/ 160767 h 190917"/>
                <a:gd name="connsiteX5" fmla="*/ 1148458 w 1157982"/>
                <a:gd name="connsiteY5" fmla="*/ 188537 h 190917"/>
                <a:gd name="connsiteX6" fmla="*/ 30151 w 1157982"/>
                <a:gd name="connsiteY6" fmla="*/ 190917 h 190917"/>
                <a:gd name="connsiteX7" fmla="*/ 0 w 1157982"/>
                <a:gd name="connsiteY7" fmla="*/ 160766 h 190917"/>
                <a:gd name="connsiteX8" fmla="*/ 0 w 1157982"/>
                <a:gd name="connsiteY8" fmla="*/ 40165 h 190917"/>
                <a:gd name="connsiteX0" fmla="*/ 0 w 1157982"/>
                <a:gd name="connsiteY0" fmla="*/ 41751 h 198764"/>
                <a:gd name="connsiteX1" fmla="*/ 30151 w 1157982"/>
                <a:gd name="connsiteY1" fmla="*/ 11600 h 198764"/>
                <a:gd name="connsiteX2" fmla="*/ 1150840 w 1157982"/>
                <a:gd name="connsiteY2" fmla="*/ 11600 h 198764"/>
                <a:gd name="connsiteX3" fmla="*/ 1150035 w 1157982"/>
                <a:gd name="connsiteY3" fmla="*/ 13176 h 198764"/>
                <a:gd name="connsiteX4" fmla="*/ 1152415 w 1157982"/>
                <a:gd name="connsiteY4" fmla="*/ 183785 h 198764"/>
                <a:gd name="connsiteX5" fmla="*/ 1148458 w 1157982"/>
                <a:gd name="connsiteY5" fmla="*/ 190123 h 198764"/>
                <a:gd name="connsiteX6" fmla="*/ 30151 w 1157982"/>
                <a:gd name="connsiteY6" fmla="*/ 192503 h 198764"/>
                <a:gd name="connsiteX7" fmla="*/ 0 w 1157982"/>
                <a:gd name="connsiteY7" fmla="*/ 162352 h 198764"/>
                <a:gd name="connsiteX8" fmla="*/ 0 w 1157982"/>
                <a:gd name="connsiteY8" fmla="*/ 41751 h 19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982" h="198764">
                  <a:moveTo>
                    <a:pt x="0" y="41751"/>
                  </a:moveTo>
                  <a:cubicBezTo>
                    <a:pt x="0" y="25099"/>
                    <a:pt x="13499" y="11600"/>
                    <a:pt x="30151" y="11600"/>
                  </a:cubicBezTo>
                  <a:lnTo>
                    <a:pt x="1150840" y="11600"/>
                  </a:lnTo>
                  <a:cubicBezTo>
                    <a:pt x="1167492" y="11600"/>
                    <a:pt x="1149773" y="-15521"/>
                    <a:pt x="1150035" y="13176"/>
                  </a:cubicBezTo>
                  <a:cubicBezTo>
                    <a:pt x="1150297" y="41873"/>
                    <a:pt x="1152678" y="154294"/>
                    <a:pt x="1152415" y="183785"/>
                  </a:cubicBezTo>
                  <a:cubicBezTo>
                    <a:pt x="1152152" y="213276"/>
                    <a:pt x="1165110" y="190123"/>
                    <a:pt x="1148458" y="190123"/>
                  </a:cubicBezTo>
                  <a:lnTo>
                    <a:pt x="30151" y="192503"/>
                  </a:lnTo>
                  <a:cubicBezTo>
                    <a:pt x="13499" y="192503"/>
                    <a:pt x="0" y="179004"/>
                    <a:pt x="0" y="162352"/>
                  </a:cubicBezTo>
                  <a:lnTo>
                    <a:pt x="0" y="417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lussdiagramm: Alternativer Prozess 12">
              <a:extLst>
                <a:ext uri="{FF2B5EF4-FFF2-40B4-BE49-F238E27FC236}">
                  <a16:creationId xmlns:a16="http://schemas.microsoft.com/office/drawing/2014/main" id="{D81270CD-3995-EFD5-DAAC-1BF224850CA5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lussdiagramm: Alternativer Prozess 13">
              <a:extLst>
                <a:ext uri="{FF2B5EF4-FFF2-40B4-BE49-F238E27FC236}">
                  <a16:creationId xmlns:a16="http://schemas.microsoft.com/office/drawing/2014/main" id="{3D21EC13-65A1-868D-92C5-42386DF609EF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079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33539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000" b="1" i="0" baseline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20pt title over</a:t>
            </a:r>
            <a:br>
              <a:rPr lang="en-GB"/>
            </a:br>
            <a:r>
              <a:rPr lang="en-GB"/>
              <a:t>two lines</a:t>
            </a:r>
            <a:endParaRPr 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11/06/2019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5"/>
          </p:nvPr>
        </p:nvSpPr>
        <p:spPr>
          <a:xfrm>
            <a:off x="8952000" y="6471434"/>
            <a:ext cx="2160000" cy="18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Company Presentation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0819C4F-6F9C-7648-A544-0DA2467DEFE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EE1724E-5346-4B8F-AFB8-7D7392E85B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524" y="692696"/>
            <a:ext cx="10512000" cy="32476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16pt subtitle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E263954A-F0F0-4942-B4E6-82446601EC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6312" y="6291434"/>
            <a:ext cx="4608000" cy="360000"/>
          </a:xfrm>
        </p:spPr>
        <p:txBody>
          <a:bodyPr lIns="0" tIns="0" rIns="0" b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Note / Source</a:t>
            </a:r>
          </a:p>
        </p:txBody>
      </p:sp>
    </p:spTree>
    <p:extLst>
      <p:ext uri="{BB962C8B-B14F-4D97-AF65-F5344CB8AC3E}">
        <p14:creationId xmlns:p14="http://schemas.microsoft.com/office/powerpoint/2010/main" val="20435218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‹Nr.›</a:t>
            </a:fld>
            <a:endParaRPr lang="en-CA"/>
          </a:p>
        </p:txBody>
      </p:sp>
      <p:sp>
        <p:nvSpPr>
          <p:cNvPr id="9" name="Rectangle 8"/>
          <p:cNvSpPr/>
          <p:nvPr/>
        </p:nvSpPr>
        <p:spPr bwMode="white">
          <a:xfrm>
            <a:off x="694267" y="1659467"/>
            <a:ext cx="10786533" cy="118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02297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- N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6"/>
          <p:cNvSpPr>
            <a:spLocks noGrp="1"/>
          </p:cNvSpPr>
          <p:nvPr>
            <p:ph sz="quarter" idx="13"/>
          </p:nvPr>
        </p:nvSpPr>
        <p:spPr>
          <a:xfrm>
            <a:off x="495300" y="1602754"/>
            <a:ext cx="11201400" cy="432475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‹Nr.›</a:t>
            </a:fld>
            <a:endParaRPr lang="en-CA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endParaRPr lang="en-CA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805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82452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000" b="1" i="0" baseline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20pt title over</a:t>
            </a:r>
            <a:br>
              <a:rPr lang="en-GB"/>
            </a:br>
            <a:r>
              <a:rPr lang="en-GB"/>
              <a:t>two lines</a:t>
            </a:r>
            <a:endParaRPr lang="en-US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9"/>
          </p:nvPr>
        </p:nvSpPr>
        <p:spPr>
          <a:xfrm>
            <a:off x="3215680" y="6471434"/>
            <a:ext cx="972000" cy="180000"/>
          </a:xfrm>
        </p:spPr>
        <p:txBody>
          <a:bodyPr/>
          <a:lstStyle/>
          <a:p>
            <a:r>
              <a:rPr lang="de-DE"/>
              <a:t>11/06/2019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Company Presentation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0819C4F-6F9C-7648-A544-0DA2467DEFE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29B6B163-5331-458C-B1D0-F48385A11AA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99356" y="1268760"/>
            <a:ext cx="11592000" cy="48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F410EBF-DE15-4381-B2F2-4241E9867B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524" y="692696"/>
            <a:ext cx="10512000" cy="32476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16pt subtitle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2D6977FB-61C3-426A-A69C-4F7C6F8634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6312" y="6291434"/>
            <a:ext cx="4608000" cy="360000"/>
          </a:xfrm>
        </p:spPr>
        <p:txBody>
          <a:bodyPr lIns="0" tIns="0" rIns="0" b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Note / Source</a:t>
            </a:r>
          </a:p>
        </p:txBody>
      </p:sp>
    </p:spTree>
    <p:extLst>
      <p:ext uri="{BB962C8B-B14F-4D97-AF65-F5344CB8AC3E}">
        <p14:creationId xmlns:p14="http://schemas.microsoft.com/office/powerpoint/2010/main" val="138375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Bild link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07B40B5-A5BD-4886-A38A-306D117DE2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479426" y="1557338"/>
            <a:ext cx="5472559" cy="4088670"/>
          </a:xfrm>
          <a:solidFill>
            <a:srgbClr val="DEDF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Click icon to 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3BA800-803F-4BD0-B43F-9695CC03EC3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6" y="422275"/>
            <a:ext cx="9288462" cy="1031875"/>
          </a:xfrm>
        </p:spPr>
        <p:txBody>
          <a:bodyPr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94AE96-4AF2-4E00-A514-7E54E23EA751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224908" y="1557338"/>
            <a:ext cx="5148000" cy="4088670"/>
          </a:xfrm>
        </p:spPr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B67269-B61A-43BB-AFEA-FFF8E0D8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E4A4225-676A-4986-8B08-902D8DCDA1FF}" type="datetime1">
              <a:rPr lang="de-DE" smtClean="0"/>
              <a:t>26.09.2023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C71C13-534B-4015-9806-76DE5E8E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www.business.ewe.de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222454-5DC5-46F6-8376-59CF9079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3F764A7-8C42-49E4-9939-D2852F98075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0599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folie-E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4370169-47F5-4B0E-8794-0C0C7D339C77}"/>
              </a:ext>
            </a:extLst>
          </p:cNvPr>
          <p:cNvSpPr/>
          <p:nvPr userDrawn="1"/>
        </p:nvSpPr>
        <p:spPr>
          <a:xfrm>
            <a:off x="0" y="6804000"/>
            <a:ext cx="12192001" cy="54000"/>
          </a:xfrm>
          <a:prstGeom prst="rect">
            <a:avLst/>
          </a:prstGeom>
          <a:solidFill>
            <a:srgbClr val="009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B434EF1-872D-48E4-B95E-FDD2DCCABE64}"/>
              </a:ext>
            </a:extLst>
          </p:cNvPr>
          <p:cNvSpPr/>
          <p:nvPr userDrawn="1"/>
        </p:nvSpPr>
        <p:spPr>
          <a:xfrm>
            <a:off x="1866" y="592932"/>
            <a:ext cx="12190134" cy="54000"/>
          </a:xfrm>
          <a:prstGeom prst="rect">
            <a:avLst/>
          </a:prstGeom>
          <a:solidFill>
            <a:srgbClr val="004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760119C-602C-4145-A99D-B05773F1AFF9}"/>
              </a:ext>
            </a:extLst>
          </p:cNvPr>
          <p:cNvSpPr txBox="1"/>
          <p:nvPr userDrawn="1"/>
        </p:nvSpPr>
        <p:spPr>
          <a:xfrm>
            <a:off x="1" y="6514014"/>
            <a:ext cx="12191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Unternehmens- und Leistungsvorstellung </a:t>
            </a:r>
            <a:r>
              <a:rPr lang="de-DE"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 Emission Partner GmbH &amp; Co. KG</a:t>
            </a:r>
            <a:endParaRPr lang="de-DE" sz="12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 userDrawn="1"/>
        </p:nvSpPr>
        <p:spPr>
          <a:xfrm>
            <a:off x="11387666" y="112249"/>
            <a:ext cx="69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06112-73E2-48D3-BA30-E2F1CAE95B8C}" type="slidenum">
              <a:rPr lang="de-DE" b="1" smtClean="0">
                <a:solidFill>
                  <a:schemeClr val="accent1"/>
                </a:solidFill>
              </a:rPr>
              <a:pPr algn="ctr"/>
              <a:t>‹Nr.›</a:t>
            </a:fld>
            <a:endParaRPr lang="de-DE" b="1">
              <a:solidFill>
                <a:schemeClr val="accent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6FE14F7-6CCD-4FB3-9378-4E4CFE0732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01" y="108380"/>
            <a:ext cx="1890891" cy="38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562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E4B5A6C-61CF-42A5-A2A5-78741954B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34"/>
            <a:ext cx="12192000" cy="341554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D483171-1BA4-4F5B-BE30-6ACDA49BB872}"/>
              </a:ext>
            </a:extLst>
          </p:cNvPr>
          <p:cNvSpPr/>
          <p:nvPr userDrawn="1"/>
        </p:nvSpPr>
        <p:spPr>
          <a:xfrm>
            <a:off x="0" y="1"/>
            <a:ext cx="13387978" cy="3428279"/>
          </a:xfrm>
          <a:prstGeom prst="rect">
            <a:avLst/>
          </a:prstGeom>
          <a:gradFill flip="none" rotWithShape="1">
            <a:gsLst>
              <a:gs pos="33000">
                <a:schemeClr val="accent1">
                  <a:alpha val="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600387" y="756553"/>
            <a:ext cx="8042594" cy="2280582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lang="de-DE" sz="3628" b="1" i="0" u="none" strike="noStrike" cap="none" baseline="0" smtClean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451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75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54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20216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8675E0-6347-4DAE-891A-49B316467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314A22-9155-4DE9-83CF-FA30A257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15.11.2022 Kommunale Wärmeplanung - Rolle von Wärmenetzen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D47F81-5441-47FB-BD57-53EFF9E62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2900" y="6498000"/>
            <a:ext cx="1030288" cy="360000"/>
          </a:xfrm>
        </p:spPr>
        <p:txBody>
          <a:bodyPr/>
          <a:lstStyle/>
          <a:p>
            <a:fld id="{BDACDC3A-7403-49D7-9E65-82ACF4D2FA36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24BFE056-F5A1-440F-93AE-5424D67442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9026" y="1844675"/>
            <a:ext cx="5364162" cy="399732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861EB5-749E-4651-92DA-FC8CF20B53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1844675"/>
            <a:ext cx="5364162" cy="42846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235511DB-6BE7-4061-98AB-B9D16C73AA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5907" y="6200775"/>
            <a:ext cx="5777281" cy="219075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defRPr sz="800" b="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424169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FBAE40"/>
          </p15:clr>
        </p15:guide>
        <p15:guide id="2" pos="3885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93312" y="1556802"/>
            <a:ext cx="11563328" cy="1470026"/>
          </a:xfrm>
        </p:spPr>
        <p:txBody>
          <a:bodyPr/>
          <a:lstStyle>
            <a:lvl1pPr>
              <a:defRPr b="1">
                <a:latin typeface="Arial Narrow" pitchFamily="34"/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4294967295"/>
          </p:nvPr>
        </p:nvSpPr>
        <p:spPr>
          <a:xfrm>
            <a:off x="293312" y="3284982"/>
            <a:ext cx="11563328" cy="1752603"/>
          </a:xfrm>
        </p:spPr>
        <p:txBody>
          <a:bodyPr/>
          <a:lstStyle>
            <a:lvl1pPr marL="0" indent="0">
              <a:buNone/>
              <a:defRPr>
                <a:latin typeface="Arial Narrow" pitchFamily="34"/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>
          <a:xfrm>
            <a:off x="623392" y="6556248"/>
            <a:ext cx="2844798" cy="30175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A25EDA7-B873-449F-BE26-5F23FC65F822}" type="datetime1">
              <a:rPr lang="de-DE"/>
              <a:pPr lvl="0"/>
              <a:t>26.09.2023</a:t>
            </a:fld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>
          <a:xfrm>
            <a:off x="4179393" y="6556248"/>
            <a:ext cx="3860797" cy="30175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>
          <a:xfrm>
            <a:off x="8751393" y="6556248"/>
            <a:ext cx="2844798" cy="30175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51C5F05-C2C8-487A-A6BF-E5381E2104AC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66876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1BF690C-DDF3-00C3-D68E-815B73114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28"/>
          <a:stretch/>
        </p:blipFill>
        <p:spPr>
          <a:xfrm>
            <a:off x="1" y="1"/>
            <a:ext cx="12191999" cy="3428279"/>
          </a:xfrm>
          <a:prstGeom prst="rect">
            <a:avLst/>
          </a:prstGeom>
        </p:spPr>
      </p:pic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600387" y="756553"/>
            <a:ext cx="8042594" cy="2280582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lang="de-DE" sz="3628" b="1" i="0" u="none" strike="noStrike" cap="none" baseline="0" smtClean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451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52396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 6"/>
          <p:cNvSpPr>
            <a:spLocks noGrp="1"/>
          </p:cNvSpPr>
          <p:nvPr>
            <p:ph type="title" hasCustomPrompt="1"/>
          </p:nvPr>
        </p:nvSpPr>
        <p:spPr>
          <a:xfrm>
            <a:off x="610464" y="146865"/>
            <a:ext cx="10122348" cy="722361"/>
          </a:xfrm>
          <a:prstGeom prst="rect">
            <a:avLst/>
          </a:prstGeom>
        </p:spPr>
        <p:txBody>
          <a:bodyPr vert="horz" lIns="99563" tIns="49781" rIns="99563" bIns="49781" rtlCol="0" anchor="t">
            <a:noAutofit/>
          </a:bodyPr>
          <a:lstStyle>
            <a:lvl1pPr>
              <a:defRPr lang="de-DE" sz="1814">
                <a:solidFill>
                  <a:schemeClr val="accent2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Titelmasterformat durch Klicken bearbeiten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185374EB-F83F-4E13-8F29-D502FA20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820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7515">
          <p15:clr>
            <a:srgbClr val="FBAE40"/>
          </p15:clr>
        </p15:guide>
        <p15:guide id="1" orient="horz" pos="612">
          <p15:clr>
            <a:srgbClr val="FBAE40"/>
          </p15:clr>
        </p15:guide>
        <p15:guide id="2" pos="424">
          <p15:clr>
            <a:srgbClr val="FBAE40"/>
          </p15:clr>
        </p15:guide>
        <p15:guide id="3" orient="horz" pos="192">
          <p15:clr>
            <a:srgbClr val="FBAE40"/>
          </p15:clr>
        </p15:guide>
        <p15:guide id="4" orient="horz" pos="4559">
          <p15:clr>
            <a:srgbClr val="FBAE40"/>
          </p15:clr>
        </p15:guide>
        <p15:guide id="5" pos="805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ABA0464-4B91-FC71-333E-AC887CFA1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b="20438"/>
          <a:stretch/>
        </p:blipFill>
        <p:spPr>
          <a:xfrm>
            <a:off x="1" y="6588748"/>
            <a:ext cx="12191999" cy="2692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B96C85A-0EA1-E508-8678-58C93A470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2"/>
          <a:stretch/>
        </p:blipFill>
        <p:spPr>
          <a:xfrm>
            <a:off x="1" y="0"/>
            <a:ext cx="12191999" cy="1079887"/>
          </a:xfrm>
          <a:prstGeom prst="rect">
            <a:avLst/>
          </a:prstGeom>
        </p:spPr>
      </p:pic>
      <p:sp>
        <p:nvSpPr>
          <p:cNvPr id="18" name="Textplatzhalter 17"/>
          <p:cNvSpPr>
            <a:spLocks noGrp="1"/>
          </p:cNvSpPr>
          <p:nvPr userDrawn="1">
            <p:ph type="body" sz="quarter" idx="10"/>
          </p:nvPr>
        </p:nvSpPr>
        <p:spPr>
          <a:xfrm>
            <a:off x="610464" y="1403853"/>
            <a:ext cx="11037302" cy="4898365"/>
          </a:xfrm>
          <a:prstGeom prst="rect">
            <a:avLst/>
          </a:prstGeom>
        </p:spPr>
        <p:txBody>
          <a:bodyPr lIns="72000"/>
          <a:lstStyle>
            <a:lvl1pPr marL="326820" indent="-326820">
              <a:spcBef>
                <a:spcPts val="0"/>
              </a:spcBef>
              <a:spcAft>
                <a:spcPts val="1088"/>
              </a:spcAft>
              <a:buSzPct val="75000"/>
              <a:buFontTx/>
              <a:buBlip>
                <a:blip r:embed="rId3"/>
              </a:buBlip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5" name="Titel 6"/>
          <p:cNvSpPr>
            <a:spLocks noGrp="1"/>
          </p:cNvSpPr>
          <p:nvPr userDrawn="1">
            <p:ph type="title"/>
          </p:nvPr>
        </p:nvSpPr>
        <p:spPr>
          <a:xfrm>
            <a:off x="609025" y="106162"/>
            <a:ext cx="10123787" cy="869226"/>
          </a:xfrm>
          <a:prstGeom prst="rect">
            <a:avLst/>
          </a:prstGeom>
        </p:spPr>
        <p:txBody>
          <a:bodyPr vert="horz" lIns="99563" tIns="49781" rIns="99563" bIns="49781" rtlCol="0" anchor="ctr">
            <a:noAutofit/>
          </a:bodyPr>
          <a:lstStyle>
            <a:lvl1pPr>
              <a:defRPr lang="de-DE" sz="2539" b="0">
                <a:solidFill>
                  <a:schemeClr val="bg1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Titelmasterformat durch Klicken bearbeiten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9B1ADC2-FFAC-43BE-8FAA-D6E7B76D18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2862"/>
            <a:ext cx="902844" cy="285765"/>
          </a:xfrm>
          <a:prstGeom prst="rect">
            <a:avLst/>
          </a:prstGeom>
        </p:spPr>
      </p:pic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C3CA39E7-ACAD-45DD-BF38-DB436ADF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CEABD93-F48B-4A0B-AAA1-9A10365BD225}"/>
              </a:ext>
            </a:extLst>
          </p:cNvPr>
          <p:cNvSpPr txBox="1"/>
          <p:nvPr userDrawn="1"/>
        </p:nvSpPr>
        <p:spPr>
          <a:xfrm>
            <a:off x="5438599" y="6624519"/>
            <a:ext cx="1351653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48340EB-E9F0-CF67-D976-B6DE30EAF06A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B6433013-A7A7-A686-A960-D5D39E4B5D31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lussdiagramm: Alternativer Prozess 3">
              <a:extLst>
                <a:ext uri="{FF2B5EF4-FFF2-40B4-BE49-F238E27FC236}">
                  <a16:creationId xmlns:a16="http://schemas.microsoft.com/office/drawing/2014/main" id="{D945B1B0-B5C6-CD2E-06D7-4E6305EB0F2C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2CFA7624-5563-24A3-D5EE-EB76BAE37AD8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E80A9990-7F98-247A-777C-E959525D5650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lussdiagramm: Alternativer Prozess 6">
              <a:extLst>
                <a:ext uri="{FF2B5EF4-FFF2-40B4-BE49-F238E27FC236}">
                  <a16:creationId xmlns:a16="http://schemas.microsoft.com/office/drawing/2014/main" id="{2B36BE08-DAD6-A423-0D4E-135C24E4B5F7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F4777515-E68E-B92F-B7E4-B27BB2E32CF3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5561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9" userDrawn="1">
          <p15:clr>
            <a:srgbClr val="FBAE40"/>
          </p15:clr>
        </p15:guide>
        <p15:guide id="2" pos="385" userDrawn="1">
          <p15:clr>
            <a:srgbClr val="FBAE40"/>
          </p15:clr>
        </p15:guide>
        <p15:guide id="3" orient="horz" pos="680" userDrawn="1">
          <p15:clr>
            <a:srgbClr val="FBAE40"/>
          </p15:clr>
        </p15:guide>
        <p15:guide id="4" orient="horz" pos="3976" userDrawn="1">
          <p15:clr>
            <a:srgbClr val="FBAE40"/>
          </p15:clr>
        </p15:guide>
        <p15:guide id="5" pos="7337" userDrawn="1">
          <p15:clr>
            <a:srgbClr val="FBAE40"/>
          </p15:clr>
        </p15:guide>
        <p15:guide id="6" orient="horz" pos="415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7453430-7C55-2D51-CA40-5F17ECBD6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b="20438"/>
          <a:stretch/>
        </p:blipFill>
        <p:spPr>
          <a:xfrm>
            <a:off x="1" y="6588748"/>
            <a:ext cx="12191999" cy="2692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4819A64-256A-9577-74BD-E4B41FF6A7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2"/>
          <a:stretch/>
        </p:blipFill>
        <p:spPr>
          <a:xfrm>
            <a:off x="1" y="0"/>
            <a:ext cx="12191999" cy="1079887"/>
          </a:xfrm>
          <a:prstGeom prst="rect">
            <a:avLst/>
          </a:prstGeom>
        </p:spPr>
      </p:pic>
      <p:sp>
        <p:nvSpPr>
          <p:cNvPr id="18" name="Textplatzhalter 17"/>
          <p:cNvSpPr>
            <a:spLocks noGrp="1"/>
          </p:cNvSpPr>
          <p:nvPr>
            <p:ph type="body" sz="quarter" idx="10"/>
          </p:nvPr>
        </p:nvSpPr>
        <p:spPr>
          <a:xfrm>
            <a:off x="6294689" y="1403853"/>
            <a:ext cx="5341559" cy="4898365"/>
          </a:xfrm>
          <a:prstGeom prst="rect">
            <a:avLst/>
          </a:prstGeom>
        </p:spPr>
        <p:txBody>
          <a:bodyPr lIns="72000"/>
          <a:lstStyle>
            <a:lvl1pPr marL="326820" indent="-326820">
              <a:spcBef>
                <a:spcPts val="0"/>
              </a:spcBef>
              <a:spcAft>
                <a:spcPts val="1088"/>
              </a:spcAft>
              <a:buSzPct val="75000"/>
              <a:buFontTx/>
              <a:buBlip>
                <a:blip r:embed="rId3"/>
              </a:buBlip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615874" y="1403853"/>
            <a:ext cx="5341559" cy="4898365"/>
          </a:xfrm>
          <a:prstGeom prst="rect">
            <a:avLst/>
          </a:prstGeom>
        </p:spPr>
        <p:txBody>
          <a:bodyPr lIns="72000"/>
          <a:lstStyle>
            <a:lvl1pPr marL="326820" indent="-326820">
              <a:spcBef>
                <a:spcPts val="0"/>
              </a:spcBef>
              <a:spcAft>
                <a:spcPts val="1088"/>
              </a:spcAft>
              <a:buSzPct val="75000"/>
              <a:buFontTx/>
              <a:buBlip>
                <a:blip r:embed="rId3"/>
              </a:buBlip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6" name="Titel 6"/>
          <p:cNvSpPr>
            <a:spLocks noGrp="1"/>
          </p:cNvSpPr>
          <p:nvPr>
            <p:ph type="title"/>
          </p:nvPr>
        </p:nvSpPr>
        <p:spPr>
          <a:xfrm>
            <a:off x="609024" y="106162"/>
            <a:ext cx="10254402" cy="869226"/>
          </a:xfrm>
          <a:prstGeom prst="rect">
            <a:avLst/>
          </a:prstGeom>
        </p:spPr>
        <p:txBody>
          <a:bodyPr vert="horz" lIns="99563" tIns="49781" rIns="99563" bIns="49781" rtlCol="0" anchor="ctr">
            <a:noAutofit/>
          </a:bodyPr>
          <a:lstStyle>
            <a:lvl1pPr>
              <a:defRPr lang="de-DE" sz="2539" b="0">
                <a:solidFill>
                  <a:schemeClr val="bg1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Titelmasterformat durch Klicken bearbeiten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C00C99A-377F-49D9-8CA8-CA7A4313AD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2862"/>
            <a:ext cx="902844" cy="285765"/>
          </a:xfrm>
          <a:prstGeom prst="rect">
            <a:avLst/>
          </a:prstGeom>
        </p:spPr>
      </p:pic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3BB43A1C-AEA8-4766-9100-80B485013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A70E90F-12DA-4C57-9020-871C42E3C67C}"/>
              </a:ext>
            </a:extLst>
          </p:cNvPr>
          <p:cNvSpPr txBox="1"/>
          <p:nvPr userDrawn="1"/>
        </p:nvSpPr>
        <p:spPr>
          <a:xfrm>
            <a:off x="5438599" y="6624519"/>
            <a:ext cx="1351653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046FF96-2196-995F-9F0C-5BD994E78BB7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3493C555-795F-E21C-0A39-E260478EBB11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lussdiagramm: Alternativer Prozess 3">
              <a:extLst>
                <a:ext uri="{FF2B5EF4-FFF2-40B4-BE49-F238E27FC236}">
                  <a16:creationId xmlns:a16="http://schemas.microsoft.com/office/drawing/2014/main" id="{F0DA7905-B8F6-1FDB-FAB2-F0DE65F2B8EC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B755BDF1-F29C-C910-61E0-A23617D35D01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E8EC21C0-5EBB-93AD-3121-AC4E35D63487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lussdiagramm: Alternativer Prozess 6">
              <a:extLst>
                <a:ext uri="{FF2B5EF4-FFF2-40B4-BE49-F238E27FC236}">
                  <a16:creationId xmlns:a16="http://schemas.microsoft.com/office/drawing/2014/main" id="{3CEC7084-6239-1DD6-01E5-00FCF5D96527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5F7548EF-B1D2-B64F-15AD-D2EA7C9FEF01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510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79" userDrawn="1">
          <p15:clr>
            <a:srgbClr val="FBAE40"/>
          </p15:clr>
        </p15:guide>
        <p15:guide id="2" pos="385" userDrawn="1">
          <p15:clr>
            <a:srgbClr val="FBAE40"/>
          </p15:clr>
        </p15:guide>
        <p15:guide id="3" orient="horz" pos="680" userDrawn="1">
          <p15:clr>
            <a:srgbClr val="FBAE40"/>
          </p15:clr>
        </p15:guide>
        <p15:guide id="4" orient="horz" pos="3970" userDrawn="1">
          <p15:clr>
            <a:srgbClr val="FBAE40"/>
          </p15:clr>
        </p15:guide>
        <p15:guide id="5" pos="733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z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2F1B9C9-559C-CAD5-5F49-268BFA091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b="20438"/>
          <a:stretch/>
        </p:blipFill>
        <p:spPr>
          <a:xfrm>
            <a:off x="1" y="6588748"/>
            <a:ext cx="12191999" cy="26925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688A5CC-5653-B742-4C8F-FDFD195D1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2"/>
          <a:stretch/>
        </p:blipFill>
        <p:spPr>
          <a:xfrm>
            <a:off x="1" y="0"/>
            <a:ext cx="12191999" cy="1079887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09025" y="117964"/>
            <a:ext cx="9927866" cy="633299"/>
          </a:xfrm>
          <a:prstGeom prst="rect">
            <a:avLst/>
          </a:prstGeom>
        </p:spPr>
        <p:txBody>
          <a:bodyPr vert="horz" lIns="99563" tIns="49781" rIns="99563" bIns="49781" rtlCol="0" anchor="t">
            <a:noAutofit/>
          </a:bodyPr>
          <a:lstStyle>
            <a:lvl1pPr>
              <a:defRPr lang="de-DE" sz="1814">
                <a:solidFill>
                  <a:schemeClr val="bg1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Titelmasterformat durch Klicken bearbeiten</a:t>
            </a:r>
          </a:p>
        </p:txBody>
      </p:sp>
      <p:sp>
        <p:nvSpPr>
          <p:cNvPr id="12" name="Textplatzhalter 17"/>
          <p:cNvSpPr>
            <a:spLocks noGrp="1"/>
          </p:cNvSpPr>
          <p:nvPr>
            <p:ph type="body" sz="quarter" idx="12"/>
          </p:nvPr>
        </p:nvSpPr>
        <p:spPr>
          <a:xfrm>
            <a:off x="6553150" y="4800523"/>
            <a:ext cx="5083098" cy="1501695"/>
          </a:xfrm>
          <a:prstGeom prst="rect">
            <a:avLst/>
          </a:prstGeom>
        </p:spPr>
        <p:txBody>
          <a:bodyPr lIns="0"/>
          <a:lstStyle>
            <a:lvl1pPr marL="2280491" indent="-2280491">
              <a:spcBef>
                <a:spcPts val="0"/>
              </a:spcBef>
              <a:spcAft>
                <a:spcPts val="0"/>
              </a:spcAft>
              <a:buSzPct val="75000"/>
              <a:buFontTx/>
              <a:buNone/>
              <a:defRPr sz="1270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endParaRPr lang="de-DE"/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615875" y="1403853"/>
            <a:ext cx="5480126" cy="4898365"/>
          </a:xfrm>
          <a:prstGeom prst="rect">
            <a:avLst/>
          </a:prstGeom>
        </p:spPr>
        <p:txBody>
          <a:bodyPr lIns="72000"/>
          <a:lstStyle>
            <a:lvl1pPr marL="0" marR="0" indent="0" algn="l" defTabSz="9027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88"/>
              </a:spcAft>
              <a:buClr>
                <a:schemeClr val="tx1"/>
              </a:buClr>
              <a:buSzPct val="75000"/>
              <a:buFontTx/>
              <a:buNone/>
              <a:tabLst/>
              <a:defRPr sz="1451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6553150" y="1403854"/>
            <a:ext cx="5638850" cy="318312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>
              <a:solidFill>
                <a:schemeClr val="bg1"/>
              </a:solidFill>
              <a:latin typeface="TT Norms Pro" panose="020B0103030101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81C6792-303D-4135-9C8C-F88129781B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2862"/>
            <a:ext cx="902844" cy="285765"/>
          </a:xfrm>
          <a:prstGeom prst="rect">
            <a:avLst/>
          </a:prstGeom>
        </p:spPr>
      </p:pic>
      <p:sp>
        <p:nvSpPr>
          <p:cNvPr id="24" name="Foliennummernplatzhalter 5">
            <a:extLst>
              <a:ext uri="{FF2B5EF4-FFF2-40B4-BE49-F238E27FC236}">
                <a16:creationId xmlns:a16="http://schemas.microsoft.com/office/drawing/2014/main" id="{FF8C3762-26CB-4EEC-86E8-5B5FB4D7DA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5E39705-E773-4515-B105-104E2A765D19}"/>
              </a:ext>
            </a:extLst>
          </p:cNvPr>
          <p:cNvSpPr txBox="1"/>
          <p:nvPr userDrawn="1"/>
        </p:nvSpPr>
        <p:spPr>
          <a:xfrm>
            <a:off x="5438599" y="6624519"/>
            <a:ext cx="1351653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F5987C0-0BC8-D507-FC9D-1395E235675B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FAEE629B-358F-5202-824B-DBE10C3FBCD8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lussdiagramm: Alternativer Prozess 3">
              <a:extLst>
                <a:ext uri="{FF2B5EF4-FFF2-40B4-BE49-F238E27FC236}">
                  <a16:creationId xmlns:a16="http://schemas.microsoft.com/office/drawing/2014/main" id="{41A0410A-18FF-E647-935C-341BF87B2D55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FEA0B245-1758-7B8C-2F5B-627C9F24319E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7D868B8E-1C18-FB7A-9082-C3EE79E7DCC0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AE5F4BFA-1ACB-889E-3B11-F1F4B03EB753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ussdiagramm: Alternativer Prozess 8">
              <a:extLst>
                <a:ext uri="{FF2B5EF4-FFF2-40B4-BE49-F238E27FC236}">
                  <a16:creationId xmlns:a16="http://schemas.microsoft.com/office/drawing/2014/main" id="{F9A3636A-8F58-27C3-600E-463227B765ED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110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zQuer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70C6EA4-4D59-AD59-9972-F55F47AEA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b="20438"/>
          <a:stretch/>
        </p:blipFill>
        <p:spPr>
          <a:xfrm>
            <a:off x="1" y="6588748"/>
            <a:ext cx="12191999" cy="26925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06ACE5B-068A-AABB-7186-7DF0DC694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2"/>
          <a:stretch/>
        </p:blipFill>
        <p:spPr>
          <a:xfrm>
            <a:off x="1" y="0"/>
            <a:ext cx="12191999" cy="1079887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09025" y="117964"/>
            <a:ext cx="9927866" cy="633299"/>
          </a:xfrm>
          <a:prstGeom prst="rect">
            <a:avLst/>
          </a:prstGeom>
        </p:spPr>
        <p:txBody>
          <a:bodyPr vert="horz" lIns="99563" tIns="49781" rIns="99563" bIns="49781" rtlCol="0" anchor="t">
            <a:noAutofit/>
          </a:bodyPr>
          <a:lstStyle>
            <a:lvl1pPr>
              <a:defRPr lang="de-DE" sz="1814">
                <a:solidFill>
                  <a:schemeClr val="bg1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Titelmasterformat durch Klicken bearbeiten</a:t>
            </a:r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3222482" y="1403853"/>
            <a:ext cx="8417678" cy="4898365"/>
          </a:xfrm>
          <a:prstGeom prst="rect">
            <a:avLst/>
          </a:prstGeom>
        </p:spPr>
        <p:txBody>
          <a:bodyPr lIns="72000" anchor="ctr"/>
          <a:lstStyle>
            <a:lvl1pPr marL="0" marR="0" indent="0" algn="l" defTabSz="9027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88"/>
              </a:spcAft>
              <a:buClr>
                <a:schemeClr val="tx1"/>
              </a:buClr>
              <a:buSzPct val="75000"/>
              <a:buFontTx/>
              <a:buNone/>
              <a:tabLst/>
              <a:defRPr sz="1632" i="0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-1" y="1399862"/>
            <a:ext cx="2363219" cy="490235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>
              <a:solidFill>
                <a:schemeClr val="bg1"/>
              </a:solidFill>
              <a:latin typeface="TT Norms Pro" panose="020B0103030101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6" name="Textfeld 35"/>
          <p:cNvSpPr txBox="1"/>
          <p:nvPr userDrawn="1"/>
        </p:nvSpPr>
        <p:spPr>
          <a:xfrm>
            <a:off x="5438599" y="6624519"/>
            <a:ext cx="1351653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BD1A53D-9F4A-488C-ACE4-BDEFAE91DF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2862"/>
            <a:ext cx="902844" cy="285765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003C92B-A6DB-61A1-6460-C7AB6B83F65A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E2BF2AC6-BE4D-3047-2432-40C5280D7C7E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lussdiagramm: Alternativer Prozess 3">
              <a:extLst>
                <a:ext uri="{FF2B5EF4-FFF2-40B4-BE49-F238E27FC236}">
                  <a16:creationId xmlns:a16="http://schemas.microsoft.com/office/drawing/2014/main" id="{3DEFA81C-C846-CAA1-FBAD-C5D3B2CA68DE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0737A4EC-8805-3B57-EB69-48E00EC6A968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B56E601C-B95D-B860-1A34-4E55A58D8BFD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9A766CD5-39F6-0FC5-9FDD-162B612AB8E5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ussdiagramm: Alternativer Prozess 8">
              <a:extLst>
                <a:ext uri="{FF2B5EF4-FFF2-40B4-BE49-F238E27FC236}">
                  <a16:creationId xmlns:a16="http://schemas.microsoft.com/office/drawing/2014/main" id="{5E3FD778-D419-7B66-544D-EC74C33C0452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356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, Medi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0"/>
            <a:ext cx="10056440" cy="132238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latin typeface="Lato" panose="020F050202020403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3200" y="1524000"/>
            <a:ext cx="117856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D9C72F-58D6-47B7-A1D0-91C1848CB930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E84308F-39D0-4450-90B9-1243E44A7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2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WEMAG - Unternehmenspräsentation</a:t>
            </a:r>
          </a:p>
        </p:txBody>
      </p:sp>
    </p:spTree>
    <p:extLst>
      <p:ext uri="{BB962C8B-B14F-4D97-AF65-F5344CB8AC3E}">
        <p14:creationId xmlns:p14="http://schemas.microsoft.com/office/powerpoint/2010/main" val="2051032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 6"/>
          <p:cNvSpPr>
            <a:spLocks noGrp="1"/>
          </p:cNvSpPr>
          <p:nvPr>
            <p:ph type="title" hasCustomPrompt="1"/>
          </p:nvPr>
        </p:nvSpPr>
        <p:spPr>
          <a:xfrm>
            <a:off x="610464" y="146865"/>
            <a:ext cx="10122348" cy="722361"/>
          </a:xfrm>
          <a:prstGeom prst="rect">
            <a:avLst/>
          </a:prstGeom>
        </p:spPr>
        <p:txBody>
          <a:bodyPr vert="horz" lIns="99563" tIns="49781" rIns="99563" bIns="49781" rtlCol="0" anchor="t">
            <a:noAutofit/>
          </a:bodyPr>
          <a:lstStyle>
            <a:lvl1pPr>
              <a:defRPr lang="de-DE" sz="1814">
                <a:solidFill>
                  <a:schemeClr val="accent2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Titelmasterformat durch Klicken bearbeiten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185374EB-F83F-4E13-8F29-D502FA20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027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9127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6816" userDrawn="1">
          <p15:clr>
            <a:srgbClr val="FBAE40"/>
          </p15:clr>
        </p15:guide>
        <p15:guide id="1" orient="horz" pos="555" userDrawn="1">
          <p15:clr>
            <a:srgbClr val="FBAE40"/>
          </p15:clr>
        </p15:guide>
        <p15:guide id="2" pos="385" userDrawn="1">
          <p15:clr>
            <a:srgbClr val="FBAE40"/>
          </p15:clr>
        </p15:guide>
        <p15:guide id="3" orient="horz" pos="174" userDrawn="1">
          <p15:clr>
            <a:srgbClr val="FBAE40"/>
          </p15:clr>
        </p15:guide>
        <p15:guide id="4" orient="horz" pos="4135" userDrawn="1">
          <p15:clr>
            <a:srgbClr val="FBAE40"/>
          </p15:clr>
        </p15:guide>
        <p15:guide id="5" pos="730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5" name="Titelplatzhalter 1"/>
          <p:cNvSpPr>
            <a:spLocks noGrp="1"/>
          </p:cNvSpPr>
          <p:nvPr>
            <p:ph type="ctrTitle"/>
          </p:nvPr>
        </p:nvSpPr>
        <p:spPr>
          <a:xfrm>
            <a:off x="1873251" y="2130426"/>
            <a:ext cx="8083549" cy="1470025"/>
          </a:xfrm>
          <a:prstGeom prst="rect">
            <a:avLst/>
          </a:prstGeom>
        </p:spPr>
        <p:txBody>
          <a:bodyPr lIns="0" anchor="ctr" anchorCtr="1"/>
          <a:lstStyle>
            <a:lvl1pPr algn="ctr">
              <a:spcBef>
                <a:spcPct val="40000"/>
              </a:spcBef>
              <a:defRPr sz="3200" smtClean="0">
                <a:latin typeface="Lato" panose="020F0502020204030203" pitchFamily="34" charset="0"/>
                <a:ea typeface="ヒラギノ角ゴ Pro W3" pitchFamily="-110" charset="-128"/>
              </a:defRPr>
            </a:lvl1pPr>
          </a:lstStyle>
          <a:p>
            <a:pPr lvl="0"/>
            <a:r>
              <a:rPr lang="de-DE" altLang="de-DE" noProof="0"/>
              <a:t>Mastertitelformat bearbeiten</a:t>
            </a:r>
          </a:p>
        </p:txBody>
      </p:sp>
      <p:sp>
        <p:nvSpPr>
          <p:cNvPr id="102406" name="Textplatzhalter 2"/>
          <p:cNvSpPr>
            <a:spLocks noGrp="1"/>
          </p:cNvSpPr>
          <p:nvPr>
            <p:ph type="subTitle" idx="1"/>
          </p:nvPr>
        </p:nvSpPr>
        <p:spPr>
          <a:xfrm>
            <a:off x="1873251" y="3716338"/>
            <a:ext cx="8083549" cy="982662"/>
          </a:xfrm>
          <a:prstGeom prst="rect">
            <a:avLst/>
          </a:prstGeom>
        </p:spPr>
        <p:txBody>
          <a:bodyPr lIns="0" anchor="t" anchorCtr="1"/>
          <a:lstStyle>
            <a:lvl1pPr marL="0" indent="0" algn="ctr">
              <a:defRPr b="0" smtClean="0">
                <a:solidFill>
                  <a:schemeClr val="bg1"/>
                </a:solidFill>
                <a:latin typeface="Lato" panose="020F0502020204030203" pitchFamily="34" charset="0"/>
                <a:ea typeface="ヒラギノ角ゴ Pro W3" pitchFamily="-110" charset="-128"/>
              </a:defRPr>
            </a:lvl1pPr>
          </a:lstStyle>
          <a:p>
            <a:pPr lvl="0"/>
            <a:r>
              <a:rPr lang="de-DE" altLang="de-DE" noProof="0"/>
              <a:t>Master-Untertitelformat bearbeiten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7FDE65EC-14B6-46B5-8A6A-C48C30FFF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6800" y="6584951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289B7C50-35B3-412A-99C1-32780F5377C2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56EC6C19-CC31-4257-ADBF-34AE3D014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1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WEMAG - Unternehmenspräsentation</a:t>
            </a:r>
          </a:p>
        </p:txBody>
      </p:sp>
    </p:spTree>
    <p:extLst>
      <p:ext uri="{BB962C8B-B14F-4D97-AF65-F5344CB8AC3E}">
        <p14:creationId xmlns:p14="http://schemas.microsoft.com/office/powerpoint/2010/main" val="3985106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idx="1"/>
          </p:nvPr>
        </p:nvSpPr>
        <p:spPr bwMode="auto">
          <a:xfrm>
            <a:off x="203200" y="1524000"/>
            <a:ext cx="11785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056440" cy="1322388"/>
          </a:xfrm>
          <a:prstGeom prst="rect">
            <a:avLst/>
          </a:prstGeom>
        </p:spPr>
        <p:txBody>
          <a:bodyPr lIns="288000" anchor="ctr" anchorCtr="0"/>
          <a:lstStyle>
            <a:lvl1pPr algn="l">
              <a:defRPr sz="2800">
                <a:latin typeface="Lato" panose="020F050202020403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EA028427-B093-4644-82E9-3D860D88F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6800" y="6584951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289B7C50-35B3-412A-99C1-32780F5377C2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17E7477A-D0D8-413C-8241-4FDEEFA60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1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WEMAG - Unternehmenspräsentation</a:t>
            </a:r>
          </a:p>
        </p:txBody>
      </p:sp>
    </p:spTree>
    <p:extLst>
      <p:ext uri="{BB962C8B-B14F-4D97-AF65-F5344CB8AC3E}">
        <p14:creationId xmlns:p14="http://schemas.microsoft.com/office/powerpoint/2010/main" val="3919642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, Medi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056440" cy="132238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latin typeface="Lato" panose="020F050202020403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3200" y="1524000"/>
            <a:ext cx="117856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D9C72F-58D6-47B7-A1D0-91C1848CB930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E84308F-39D0-4450-90B9-1243E44A7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1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WEMAG - Unternehmenspräsentation</a:t>
            </a:r>
          </a:p>
        </p:txBody>
      </p:sp>
    </p:spTree>
    <p:extLst>
      <p:ext uri="{BB962C8B-B14F-4D97-AF65-F5344CB8AC3E}">
        <p14:creationId xmlns:p14="http://schemas.microsoft.com/office/powerpoint/2010/main" val="1926547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03200" y="1524000"/>
            <a:ext cx="5791200" cy="48768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0"/>
              </a:defRPr>
            </a:lvl1pPr>
            <a:lvl2pPr>
              <a:defRPr sz="2400">
                <a:latin typeface="Lato" panose="020F0502020204030203" pitchFamily="34" charset="0"/>
              </a:defRPr>
            </a:lvl2pPr>
            <a:lvl3pPr>
              <a:defRPr sz="2000">
                <a:latin typeface="Lato" panose="020F0502020204030203" pitchFamily="34" charset="0"/>
              </a:defRPr>
            </a:lvl3pPr>
            <a:lvl4pPr>
              <a:defRPr sz="1800">
                <a:latin typeface="Lato" panose="020F0502020204030203" pitchFamily="34" charset="0"/>
              </a:defRPr>
            </a:lvl4pPr>
            <a:lvl5pPr>
              <a:defRPr sz="1800">
                <a:latin typeface="Lato" panose="020F05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791200" cy="48768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0"/>
              </a:defRPr>
            </a:lvl1pPr>
            <a:lvl2pPr>
              <a:defRPr sz="2400">
                <a:latin typeface="Lato" panose="020F0502020204030203" pitchFamily="34" charset="0"/>
              </a:defRPr>
            </a:lvl2pPr>
            <a:lvl3pPr>
              <a:defRPr sz="2000">
                <a:latin typeface="Lato" panose="020F0502020204030203" pitchFamily="34" charset="0"/>
              </a:defRPr>
            </a:lvl3pPr>
            <a:lvl4pPr>
              <a:defRPr sz="1800">
                <a:latin typeface="Lato" panose="020F0502020204030203" pitchFamily="34" charset="0"/>
              </a:defRPr>
            </a:lvl4pPr>
            <a:lvl5pPr>
              <a:defRPr sz="1800">
                <a:latin typeface="Lato" panose="020F05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3935C4-E53D-49BB-B703-A6A2D0556634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0056440" cy="132238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latin typeface="Lato" panose="020F050202020403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F0B2C58D-61F9-44B6-94EA-0E09229B5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1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WEMAG - Unternehmenspräsentation</a:t>
            </a:r>
          </a:p>
        </p:txBody>
      </p:sp>
    </p:spTree>
    <p:extLst>
      <p:ext uri="{BB962C8B-B14F-4D97-AF65-F5344CB8AC3E}">
        <p14:creationId xmlns:p14="http://schemas.microsoft.com/office/powerpoint/2010/main" val="2523076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blat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9956800" y="6584951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72F03B0F-A34B-40EA-A616-C739D88D89C2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Titelplatzhalter 1"/>
          <p:cNvSpPr>
            <a:spLocks noGrp="1"/>
          </p:cNvSpPr>
          <p:nvPr>
            <p:ph type="ctrTitle"/>
          </p:nvPr>
        </p:nvSpPr>
        <p:spPr>
          <a:xfrm>
            <a:off x="1873251" y="2130426"/>
            <a:ext cx="8083549" cy="1470025"/>
          </a:xfrm>
          <a:prstGeom prst="rect">
            <a:avLst/>
          </a:prstGeom>
        </p:spPr>
        <p:txBody>
          <a:bodyPr lIns="0" anchor="ctr" anchorCtr="1"/>
          <a:lstStyle>
            <a:lvl1pPr>
              <a:spcBef>
                <a:spcPct val="40000"/>
              </a:spcBef>
              <a:defRPr sz="2800" smtClean="0">
                <a:latin typeface="Lato" panose="020F0502020204030203" pitchFamily="34" charset="0"/>
                <a:ea typeface="ヒラギノ角ゴ Pro W3" pitchFamily="-110" charset="-128"/>
              </a:defRPr>
            </a:lvl1pPr>
          </a:lstStyle>
          <a:p>
            <a:pPr lvl="0"/>
            <a:r>
              <a:rPr lang="de-DE" altLang="de-DE" noProof="0"/>
              <a:t>Mastertitelformat bearbeiten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73174CD5-B833-410B-9C07-5D8056D9D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1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WEMAG - Unternehmenspräsentation</a:t>
            </a:r>
          </a:p>
        </p:txBody>
      </p:sp>
    </p:spTree>
    <p:extLst>
      <p:ext uri="{BB962C8B-B14F-4D97-AF65-F5344CB8AC3E}">
        <p14:creationId xmlns:p14="http://schemas.microsoft.com/office/powerpoint/2010/main" val="1133780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F6AF741A-DCA5-4869-8781-3C68E1C73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1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WEMAG - Unternehmenspräsentation</a:t>
            </a:r>
          </a:p>
        </p:txBody>
      </p:sp>
    </p:spTree>
    <p:extLst>
      <p:ext uri="{BB962C8B-B14F-4D97-AF65-F5344CB8AC3E}">
        <p14:creationId xmlns:p14="http://schemas.microsoft.com/office/powerpoint/2010/main" val="4116947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 der Präsent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960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5" name="Titelplatzhalter 1"/>
          <p:cNvSpPr>
            <a:spLocks noGrp="1"/>
          </p:cNvSpPr>
          <p:nvPr>
            <p:ph type="ctrTitle"/>
          </p:nvPr>
        </p:nvSpPr>
        <p:spPr>
          <a:xfrm>
            <a:off x="1873252" y="2130427"/>
            <a:ext cx="8083549" cy="1470025"/>
          </a:xfrm>
          <a:prstGeom prst="rect">
            <a:avLst/>
          </a:prstGeom>
        </p:spPr>
        <p:txBody>
          <a:bodyPr lIns="0" anchor="ctr" anchorCtr="1"/>
          <a:lstStyle>
            <a:lvl1pPr algn="ctr">
              <a:spcBef>
                <a:spcPct val="40000"/>
              </a:spcBef>
              <a:defRPr sz="3200" smtClean="0">
                <a:latin typeface="Lato" panose="020F0502020204030203" pitchFamily="34" charset="0"/>
                <a:ea typeface="ヒラギノ角ゴ Pro W3" pitchFamily="-110" charset="-128"/>
              </a:defRPr>
            </a:lvl1pPr>
          </a:lstStyle>
          <a:p>
            <a:pPr lvl="0"/>
            <a:r>
              <a:rPr lang="de-DE" altLang="de-DE" noProof="0"/>
              <a:t>Mastertitelformat bearbeiten</a:t>
            </a:r>
          </a:p>
        </p:txBody>
      </p:sp>
      <p:sp>
        <p:nvSpPr>
          <p:cNvPr id="102406" name="Textplatzhalter 2"/>
          <p:cNvSpPr>
            <a:spLocks noGrp="1"/>
          </p:cNvSpPr>
          <p:nvPr>
            <p:ph type="subTitle" idx="1"/>
          </p:nvPr>
        </p:nvSpPr>
        <p:spPr>
          <a:xfrm>
            <a:off x="1873252" y="3716338"/>
            <a:ext cx="8083549" cy="982662"/>
          </a:xfrm>
          <a:prstGeom prst="rect">
            <a:avLst/>
          </a:prstGeom>
        </p:spPr>
        <p:txBody>
          <a:bodyPr lIns="0" anchor="t" anchorCtr="1"/>
          <a:lstStyle>
            <a:lvl1pPr marL="0" indent="0" algn="ctr">
              <a:defRPr b="0" smtClean="0">
                <a:solidFill>
                  <a:schemeClr val="bg1"/>
                </a:solidFill>
                <a:latin typeface="Lato" panose="020F0502020204030203" pitchFamily="34" charset="0"/>
                <a:ea typeface="ヒラギノ角ゴ Pro W3" pitchFamily="-110" charset="-128"/>
              </a:defRPr>
            </a:lvl1pPr>
          </a:lstStyle>
          <a:p>
            <a:pPr lvl="0"/>
            <a:r>
              <a:rPr lang="de-DE" altLang="de-DE" noProof="0"/>
              <a:t>Master-Untertitelformat bearbeiten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7FDE65EC-14B6-46B5-8A6A-C48C30FFF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6800" y="6584952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289B7C50-35B3-412A-99C1-32780F5377C2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56EC6C19-CC31-4257-ADBF-34AE3D014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2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Flexibilisierung - Ein Schlüsselprojekt der Energiewende 17.11.21 Rostock</a:t>
            </a:r>
          </a:p>
        </p:txBody>
      </p:sp>
    </p:spTree>
    <p:extLst>
      <p:ext uri="{BB962C8B-B14F-4D97-AF65-F5344CB8AC3E}">
        <p14:creationId xmlns:p14="http://schemas.microsoft.com/office/powerpoint/2010/main" val="2310540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idx="1"/>
          </p:nvPr>
        </p:nvSpPr>
        <p:spPr bwMode="auto">
          <a:xfrm>
            <a:off x="203200" y="1524000"/>
            <a:ext cx="11785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" y="0"/>
            <a:ext cx="10056440" cy="1322388"/>
          </a:xfrm>
          <a:prstGeom prst="rect">
            <a:avLst/>
          </a:prstGeom>
        </p:spPr>
        <p:txBody>
          <a:bodyPr lIns="288000" anchor="ctr" anchorCtr="0"/>
          <a:lstStyle>
            <a:lvl1pPr algn="l">
              <a:defRPr sz="2800">
                <a:latin typeface="Lato" panose="020F050202020403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EA028427-B093-4644-82E9-3D860D88F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6800" y="6584952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289B7C50-35B3-412A-99C1-32780F5377C2}" type="slidenum">
              <a:rPr lang="de-DE" altLang="de-DE" smtClean="0"/>
              <a:pPr/>
              <a:t>‹Nr.›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17E7477A-D0D8-413C-8241-4FDEEFA60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2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Flexibilisierung - Ein Schlüsselprojekt der Energiewende 17.11.21 Rostock</a:t>
            </a:r>
          </a:p>
        </p:txBody>
      </p:sp>
    </p:spTree>
    <p:extLst>
      <p:ext uri="{BB962C8B-B14F-4D97-AF65-F5344CB8AC3E}">
        <p14:creationId xmlns:p14="http://schemas.microsoft.com/office/powerpoint/2010/main" val="2165952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, Medi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0"/>
            <a:ext cx="10056440" cy="132238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latin typeface="Lato" panose="020F050202020403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3200" y="1524000"/>
            <a:ext cx="11785600" cy="4876800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D9C72F-58D6-47B7-A1D0-91C1848CB930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E84308F-39D0-4450-90B9-1243E44A7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2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Flexibilisierung - Ein Schlüsselprojekt der Energiewende 17.11.21 Rostock</a:t>
            </a:r>
          </a:p>
        </p:txBody>
      </p:sp>
    </p:spTree>
    <p:extLst>
      <p:ext uri="{BB962C8B-B14F-4D97-AF65-F5344CB8AC3E}">
        <p14:creationId xmlns:p14="http://schemas.microsoft.com/office/powerpoint/2010/main" val="24711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03200" y="1524000"/>
            <a:ext cx="5791200" cy="48768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0"/>
              </a:defRPr>
            </a:lvl1pPr>
            <a:lvl2pPr>
              <a:defRPr sz="2400">
                <a:latin typeface="Lato" panose="020F0502020204030203" pitchFamily="34" charset="0"/>
              </a:defRPr>
            </a:lvl2pPr>
            <a:lvl3pPr>
              <a:defRPr sz="2000">
                <a:latin typeface="Lato" panose="020F0502020204030203" pitchFamily="34" charset="0"/>
              </a:defRPr>
            </a:lvl3pPr>
            <a:lvl4pPr>
              <a:defRPr sz="1800">
                <a:latin typeface="Lato" panose="020F0502020204030203" pitchFamily="34" charset="0"/>
              </a:defRPr>
            </a:lvl4pPr>
            <a:lvl5pPr>
              <a:defRPr sz="1800">
                <a:latin typeface="Lato" panose="020F05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1" y="1524000"/>
            <a:ext cx="5791200" cy="48768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0"/>
              </a:defRPr>
            </a:lvl1pPr>
            <a:lvl2pPr>
              <a:defRPr sz="2400">
                <a:latin typeface="Lato" panose="020F0502020204030203" pitchFamily="34" charset="0"/>
              </a:defRPr>
            </a:lvl2pPr>
            <a:lvl3pPr>
              <a:defRPr sz="2000">
                <a:latin typeface="Lato" panose="020F0502020204030203" pitchFamily="34" charset="0"/>
              </a:defRPr>
            </a:lvl3pPr>
            <a:lvl4pPr>
              <a:defRPr sz="1800">
                <a:latin typeface="Lato" panose="020F0502020204030203" pitchFamily="34" charset="0"/>
              </a:defRPr>
            </a:lvl4pPr>
            <a:lvl5pPr>
              <a:defRPr sz="1800">
                <a:latin typeface="Lato" panose="020F050202020403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3935C4-E53D-49BB-B703-A6A2D0556634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" y="0"/>
            <a:ext cx="10056440" cy="1322388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latin typeface="Lato" panose="020F0502020204030203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F0B2C58D-61F9-44B6-94EA-0E09229B5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2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Flexibilisierung - Ein Schlüsselprojekt der Energiewende 17.11.21 Rostock</a:t>
            </a:r>
          </a:p>
        </p:txBody>
      </p:sp>
    </p:spTree>
    <p:extLst>
      <p:ext uri="{BB962C8B-B14F-4D97-AF65-F5344CB8AC3E}">
        <p14:creationId xmlns:p14="http://schemas.microsoft.com/office/powerpoint/2010/main" val="1433060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blat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9956800" y="6584952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72F03B0F-A34B-40EA-A616-C739D88D89C2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6" name="Titelplatzhalter 1"/>
          <p:cNvSpPr>
            <a:spLocks noGrp="1"/>
          </p:cNvSpPr>
          <p:nvPr>
            <p:ph type="ctrTitle"/>
          </p:nvPr>
        </p:nvSpPr>
        <p:spPr>
          <a:xfrm>
            <a:off x="1873252" y="2130427"/>
            <a:ext cx="8083549" cy="1470025"/>
          </a:xfrm>
          <a:prstGeom prst="rect">
            <a:avLst/>
          </a:prstGeom>
        </p:spPr>
        <p:txBody>
          <a:bodyPr lIns="0" anchor="ctr" anchorCtr="1"/>
          <a:lstStyle>
            <a:lvl1pPr>
              <a:spcBef>
                <a:spcPct val="40000"/>
              </a:spcBef>
              <a:defRPr sz="2800" smtClean="0">
                <a:latin typeface="Lato" panose="020F0502020204030203" pitchFamily="34" charset="0"/>
                <a:ea typeface="ヒラギノ角ゴ Pro W3" pitchFamily="-110" charset="-128"/>
              </a:defRPr>
            </a:lvl1pPr>
          </a:lstStyle>
          <a:p>
            <a:pPr lvl="0"/>
            <a:r>
              <a:rPr lang="de-DE" altLang="de-DE" noProof="0"/>
              <a:t>Mastertitelformat bearbeiten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73174CD5-B833-410B-9C07-5D8056D9D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2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Flexibilisierung - Ein Schlüsselprojekt der Energiewende 17.11.21 Rostock</a:t>
            </a:r>
          </a:p>
        </p:txBody>
      </p:sp>
    </p:spTree>
    <p:extLst>
      <p:ext uri="{BB962C8B-B14F-4D97-AF65-F5344CB8AC3E}">
        <p14:creationId xmlns:p14="http://schemas.microsoft.com/office/powerpoint/2010/main" val="4093324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F6AF741A-DCA5-4869-8781-3C68E1C73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2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Flexibilisierung - Ein Schlüsselprojekt der Energiewende 17.11.21 Rostock</a:t>
            </a:r>
          </a:p>
        </p:txBody>
      </p:sp>
    </p:spTree>
    <p:extLst>
      <p:ext uri="{BB962C8B-B14F-4D97-AF65-F5344CB8AC3E}">
        <p14:creationId xmlns:p14="http://schemas.microsoft.com/office/powerpoint/2010/main" val="418695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 der Präsent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21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FCD97DF-8717-482C-B9CC-EB80035028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t="4415" r="1139" b="82288"/>
          <a:stretch/>
        </p:blipFill>
        <p:spPr>
          <a:xfrm>
            <a:off x="0" y="0"/>
            <a:ext cx="12192001" cy="10815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8CB175D-1AF9-4788-B502-07B0A490B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" t="94251" r="872" b="2246"/>
          <a:stretch/>
        </p:blipFill>
        <p:spPr>
          <a:xfrm>
            <a:off x="-1" y="6588748"/>
            <a:ext cx="12192001" cy="284942"/>
          </a:xfrm>
          <a:prstGeom prst="rect">
            <a:avLst/>
          </a:prstGeom>
        </p:spPr>
      </p:pic>
      <p:sp>
        <p:nvSpPr>
          <p:cNvPr id="18" name="Textplatzhalter 17"/>
          <p:cNvSpPr>
            <a:spLocks noGrp="1"/>
          </p:cNvSpPr>
          <p:nvPr userDrawn="1">
            <p:ph type="body" sz="quarter" idx="10"/>
          </p:nvPr>
        </p:nvSpPr>
        <p:spPr>
          <a:xfrm>
            <a:off x="610464" y="1403853"/>
            <a:ext cx="11037302" cy="4898365"/>
          </a:xfrm>
          <a:prstGeom prst="rect">
            <a:avLst/>
          </a:prstGeom>
        </p:spPr>
        <p:txBody>
          <a:bodyPr lIns="72000"/>
          <a:lstStyle>
            <a:lvl1pPr marL="326820" indent="-326820">
              <a:spcBef>
                <a:spcPts val="0"/>
              </a:spcBef>
              <a:spcAft>
                <a:spcPts val="1088"/>
              </a:spcAft>
              <a:buSzPct val="75000"/>
              <a:buFontTx/>
              <a:buBlip>
                <a:blip r:embed="rId4"/>
              </a:buBlip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5" name="Titel 6"/>
          <p:cNvSpPr>
            <a:spLocks noGrp="1"/>
          </p:cNvSpPr>
          <p:nvPr userDrawn="1">
            <p:ph type="title"/>
          </p:nvPr>
        </p:nvSpPr>
        <p:spPr>
          <a:xfrm>
            <a:off x="609025" y="106162"/>
            <a:ext cx="10123787" cy="869226"/>
          </a:xfrm>
          <a:prstGeom prst="rect">
            <a:avLst/>
          </a:prstGeom>
        </p:spPr>
        <p:txBody>
          <a:bodyPr vert="horz" lIns="99563" tIns="49781" rIns="99563" bIns="49781" rtlCol="0" anchor="ctr">
            <a:noAutofit/>
          </a:bodyPr>
          <a:lstStyle>
            <a:lvl1pPr>
              <a:defRPr lang="de-DE" sz="2539" b="0">
                <a:solidFill>
                  <a:schemeClr val="bg1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Titelmasterformat durch Klicken bearbeiten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9B1ADC2-FFAC-43BE-8FAA-D6E7B76D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2862"/>
            <a:ext cx="902844" cy="285765"/>
          </a:xfrm>
          <a:prstGeom prst="rect">
            <a:avLst/>
          </a:prstGeom>
        </p:spPr>
      </p:pic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C3CA39E7-ACAD-45DD-BF38-DB436ADF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CEABD93-F48B-4A0B-AAA1-9A10365BD225}"/>
              </a:ext>
            </a:extLst>
          </p:cNvPr>
          <p:cNvSpPr txBox="1"/>
          <p:nvPr userDrawn="1"/>
        </p:nvSpPr>
        <p:spPr>
          <a:xfrm>
            <a:off x="5340339" y="6624519"/>
            <a:ext cx="1481496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2021 SK Verbundenergie AG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DEF4829-AAD9-4087-851A-FEF6651445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16" r="3197" b="17865"/>
          <a:stretch/>
        </p:blipFill>
        <p:spPr>
          <a:xfrm>
            <a:off x="11255270" y="6619381"/>
            <a:ext cx="936731" cy="238619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0163D57-CDF8-490C-94AB-03A7AA1692E2}"/>
              </a:ext>
            </a:extLst>
          </p:cNvPr>
          <p:cNvSpPr/>
          <p:nvPr userDrawn="1"/>
        </p:nvSpPr>
        <p:spPr>
          <a:xfrm>
            <a:off x="-14913" y="6161734"/>
            <a:ext cx="12192000" cy="46076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02566">
              <a:lnSpc>
                <a:spcPct val="80000"/>
              </a:lnSpc>
            </a:pPr>
            <a:r>
              <a:rPr lang="de-DE" sz="1451">
                <a:solidFill>
                  <a:schemeClr val="tx1"/>
                </a:solidFill>
                <a:latin typeface="TT Norms Pro ExtraLight" panose="020B0103030101020204" pitchFamily="34" charset="0"/>
                <a:cs typeface="Arial" panose="020B0604020202020204" pitchFamily="34" charset="0"/>
              </a:rPr>
              <a:t>Flexibilisierung – Ein Schlüsselprojekt der Energiewende</a:t>
            </a:r>
            <a:br>
              <a:rPr lang="de-DE" sz="1451">
                <a:solidFill>
                  <a:schemeClr val="tx1"/>
                </a:solidFill>
                <a:latin typeface="TT Norms Pro ExtraLight" panose="020B0103030101020204" pitchFamily="34" charset="0"/>
                <a:cs typeface="Arial" panose="020B0604020202020204" pitchFamily="34" charset="0"/>
              </a:rPr>
            </a:br>
            <a:r>
              <a:rPr lang="de-DE" sz="1451">
                <a:solidFill>
                  <a:schemeClr val="tx1"/>
                </a:solidFill>
                <a:latin typeface="TT Norms Pro ExtraLight" panose="020B0103030101020204" pitchFamily="34" charset="0"/>
                <a:cs typeface="Arial" panose="020B0604020202020204" pitchFamily="34" charset="0"/>
              </a:rPr>
              <a:t> </a:t>
            </a:r>
            <a:r>
              <a:rPr lang="de-DE" sz="1088">
                <a:solidFill>
                  <a:schemeClr val="tx1"/>
                </a:solidFill>
                <a:latin typeface="TT Norms Pro ExtraLight" panose="020B0103030101020204" pitchFamily="34" charset="0"/>
                <a:cs typeface="Arial" panose="020B0604020202020204" pitchFamily="34" charset="0"/>
              </a:rPr>
              <a:t>17.11.2021  Rostock</a:t>
            </a:r>
            <a:endParaRPr lang="de-DE" sz="1451">
              <a:solidFill>
                <a:schemeClr val="tx1"/>
              </a:solidFill>
              <a:latin typeface="TT Norms Pro ExtraLight" panose="020B0103030101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99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9">
          <p15:clr>
            <a:srgbClr val="FBAE40"/>
          </p15:clr>
        </p15:guide>
        <p15:guide id="2" pos="424">
          <p15:clr>
            <a:srgbClr val="FBAE40"/>
          </p15:clr>
        </p15:guide>
        <p15:guide id="3" orient="horz" pos="750">
          <p15:clr>
            <a:srgbClr val="FBAE40"/>
          </p15:clr>
        </p15:guide>
        <p15:guide id="4" orient="horz" pos="4384">
          <p15:clr>
            <a:srgbClr val="FBAE40"/>
          </p15:clr>
        </p15:guide>
        <p15:guide id="5" pos="8090">
          <p15:clr>
            <a:srgbClr val="FBAE40"/>
          </p15:clr>
        </p15:guide>
        <p15:guide id="6" orient="horz" pos="457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CUBE Engin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46667" y="2749550"/>
            <a:ext cx="10634133" cy="122280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504F5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10" name="Bild 1" descr="Balken 254x6 3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1"/>
            <a:ext cx="12216000" cy="2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6829088" y="4162857"/>
            <a:ext cx="4651712" cy="1405659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>
                <a:solidFill>
                  <a:srgbClr val="504F5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50" y="4180073"/>
            <a:ext cx="5746965" cy="175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6520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2800" y="1579419"/>
            <a:ext cx="10481733" cy="45442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6364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95867" y="1714501"/>
            <a:ext cx="5164667" cy="40449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714501"/>
            <a:ext cx="5249333" cy="40449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01253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83067" y="1714501"/>
            <a:ext cx="3264000" cy="40449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4406800" y="1714501"/>
            <a:ext cx="3264000" cy="40449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>
          <a:xfrm>
            <a:off x="7996667" y="1714501"/>
            <a:ext cx="3264000" cy="40449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2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10106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half" idx="10"/>
          </p:nvPr>
        </p:nvSpPr>
        <p:spPr>
          <a:xfrm>
            <a:off x="846667" y="1549401"/>
            <a:ext cx="4011084" cy="482600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0000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5867" y="1714500"/>
            <a:ext cx="9431867" cy="109220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11"/>
          </p:nvPr>
        </p:nvSpPr>
        <p:spPr>
          <a:xfrm>
            <a:off x="846667" y="2997201"/>
            <a:ext cx="4011084" cy="398844"/>
          </a:xfrm>
        </p:spPr>
        <p:txBody>
          <a:bodyPr/>
          <a:lstStyle>
            <a:lvl1pPr marL="0" indent="0">
              <a:buNone/>
              <a:defRPr sz="14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6" name="Bild 5" descr="Pitkogramme cyan pp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76" y="4837674"/>
            <a:ext cx="10372357" cy="625815"/>
          </a:xfrm>
          <a:prstGeom prst="rect">
            <a:avLst/>
          </a:prstGeom>
        </p:spPr>
      </p:pic>
      <p:pic>
        <p:nvPicPr>
          <p:cNvPr id="5" name="Bild 5" descr="Pitkogramme cyan pp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76" y="4837674"/>
            <a:ext cx="10372357" cy="62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9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547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91053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14111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5867" y="1727199"/>
            <a:ext cx="5200651" cy="660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7" y="1738313"/>
            <a:ext cx="50673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1"/>
          </p:nvPr>
        </p:nvSpPr>
        <p:spPr>
          <a:xfrm>
            <a:off x="795867" y="2539999"/>
            <a:ext cx="5164667" cy="3340102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540000"/>
            <a:ext cx="5063067" cy="3340101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795867" y="3175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09691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533" y="274638"/>
            <a:ext cx="10574867" cy="1143000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007534" y="1412875"/>
            <a:ext cx="5185833" cy="47132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96568" y="1412875"/>
            <a:ext cx="5185833" cy="47132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46176168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2800" y="1708151"/>
            <a:ext cx="10481733" cy="391160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49319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92497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95867" y="1714501"/>
            <a:ext cx="5164667" cy="404495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714501"/>
            <a:ext cx="5249333" cy="404495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4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42018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hal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83067" y="1714501"/>
            <a:ext cx="3264000" cy="4044951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1"/>
          </p:nvPr>
        </p:nvSpPr>
        <p:spPr>
          <a:xfrm>
            <a:off x="4406800" y="1714501"/>
            <a:ext cx="3264000" cy="4044951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>
          <a:xfrm>
            <a:off x="7996667" y="1714501"/>
            <a:ext cx="3264000" cy="4044951"/>
          </a:xfrm>
        </p:spPr>
        <p:txBody>
          <a:bodyPr/>
          <a:lstStyle>
            <a:lvl1pPr>
              <a:defRPr sz="2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2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6445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half" idx="10"/>
          </p:nvPr>
        </p:nvSpPr>
        <p:spPr>
          <a:xfrm>
            <a:off x="846667" y="1549401"/>
            <a:ext cx="4011084" cy="482600"/>
          </a:xfrm>
        </p:spPr>
        <p:txBody>
          <a:bodyPr/>
          <a:lstStyle>
            <a:lvl1pPr marL="0" indent="0">
              <a:buNone/>
              <a:defRPr sz="14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10982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8831" y="6620595"/>
            <a:ext cx="2844800" cy="221109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BBD00F7C-0902-874F-8502-D5153BAAD1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798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617" y="1644653"/>
            <a:ext cx="10590004" cy="4062413"/>
          </a:xfrm>
        </p:spPr>
        <p:txBody>
          <a:bodyPr/>
          <a:lstStyle>
            <a:lvl5pPr>
              <a:defRPr spc="-75" baseline="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DBAD0C-7FB6-4652-87AA-A678753B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3496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7036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23690219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ild volle Br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349" y="260648"/>
            <a:ext cx="11949547" cy="576064"/>
          </a:xfrm>
        </p:spPr>
        <p:txBody>
          <a:bodyPr anchor="ctr">
            <a:noAutofit/>
          </a:bodyPr>
          <a:lstStyle>
            <a:lvl1pPr algn="l">
              <a:defRPr sz="2000" cap="none"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218562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opfzeile Natur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79D1D62C-944A-41C7-9A50-659631DBD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1474" y="6437317"/>
            <a:ext cx="7485589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8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B898BE4F-5014-4EF4-9AB6-7DF89A99F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1510" y="6437317"/>
            <a:ext cx="979805" cy="364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37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BD00F7C-0902-874F-8502-D5153BAAD1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27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6">
          <p15:clr>
            <a:srgbClr val="FBAE40"/>
          </p15:clr>
        </p15:guide>
        <p15:guide id="2" pos="3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ellenplatzhalter 4"/>
          <p:cNvSpPr>
            <a:spLocks noGrp="1"/>
          </p:cNvSpPr>
          <p:nvPr>
            <p:ph type="tbl" sz="quarter" idx="11"/>
          </p:nvPr>
        </p:nvSpPr>
        <p:spPr>
          <a:xfrm>
            <a:off x="480489" y="1808167"/>
            <a:ext cx="11184465" cy="3852863"/>
          </a:xfrm>
        </p:spPr>
        <p:txBody>
          <a:bodyPr lIns="0">
            <a:normAutofit/>
          </a:bodyPr>
          <a:lstStyle>
            <a:lvl1pPr marL="0" indent="0">
              <a:buNone/>
              <a:defRPr sz="1440">
                <a:latin typeface="+mn-lt"/>
              </a:defRPr>
            </a:lvl1pPr>
          </a:lstStyle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96600" y="6309453"/>
            <a:ext cx="1295400" cy="729527"/>
          </a:xfrm>
          <a:prstGeom prst="rect">
            <a:avLst/>
          </a:prstGeom>
        </p:spPr>
        <p:txBody>
          <a:bodyPr vert="horz" lIns="0" tIns="0" rIns="360000" bIns="284400" rtlCol="0" anchor="b" anchorCtr="0"/>
          <a:lstStyle>
            <a:lvl1pPr algn="r">
              <a:lnSpc>
                <a:spcPts val="1350"/>
              </a:lnSpc>
              <a:defRPr sz="990" b="1" i="0">
                <a:solidFill>
                  <a:schemeClr val="accent2"/>
                </a:solidFill>
                <a:latin typeface="+mj-lt"/>
                <a:cs typeface="+mn-cs"/>
              </a:defRPr>
            </a:lvl1pPr>
          </a:lstStyle>
          <a:p>
            <a:fld id="{BBD00F7C-0902-874F-8502-D5153BAAD16C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480487" y="244687"/>
            <a:ext cx="9455149" cy="1143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/>
            </a:lvl1pPr>
          </a:lstStyle>
          <a:p>
            <a:r>
              <a:rPr lang="de-DE"/>
              <a:t>Titelmasterformat durch Klicken bearbeiten (max. zwei Zeilen)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80484" y="6309451"/>
            <a:ext cx="10416117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lang="de-DE" dirty="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267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elfolie dt neu V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5" descr="Puzzleteile-alle.png">
            <a:extLst>
              <a:ext uri="{FF2B5EF4-FFF2-40B4-BE49-F238E27FC236}">
                <a16:creationId xmlns:a16="http://schemas.microsoft.com/office/drawing/2014/main" id="{28426C1F-9AA1-49C7-AD24-B123E1FEF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4296517"/>
            <a:ext cx="3617956" cy="3600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7215" y="2060848"/>
            <a:ext cx="10465164" cy="143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rgbClr val="0082B0"/>
                </a:solidFill>
                <a:latin typeface="+mj-lt"/>
              </a:defRPr>
            </a:lvl1pPr>
          </a:lstStyle>
          <a:p>
            <a:pPr lvl="0"/>
            <a:r>
              <a:rPr lang="de-DE"/>
              <a:t>Titel Vortrag</a:t>
            </a:r>
          </a:p>
        </p:txBody>
      </p:sp>
      <p:pic>
        <p:nvPicPr>
          <p:cNvPr id="2" name="Bild 3" descr="Fachverband Biogas-Logo-CMYK.eps">
            <a:extLst>
              <a:ext uri="{FF2B5EF4-FFF2-40B4-BE49-F238E27FC236}">
                <a16:creationId xmlns:a16="http://schemas.microsoft.com/office/drawing/2014/main" id="{49D033F0-0FD2-4C77-8FDD-1761829A3C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52" y="188642"/>
            <a:ext cx="2702644" cy="107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591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31372" y="6400800"/>
            <a:ext cx="2976331" cy="457200"/>
          </a:xfrm>
          <a:ln/>
        </p:spPr>
        <p:txBody>
          <a:bodyPr/>
          <a:lstStyle>
            <a:lvl1pPr>
              <a:defRPr>
                <a:solidFill>
                  <a:srgbClr val="0082B0"/>
                </a:solidFill>
              </a:defRPr>
            </a:lvl1pPr>
          </a:lstStyle>
          <a:p>
            <a:pPr>
              <a:defRPr/>
            </a:pPr>
            <a:r>
              <a:rPr lang="de-DE"/>
              <a:t>Manuel Maciejczyk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algn="r">
              <a:defRPr>
                <a:solidFill>
                  <a:srgbClr val="0082B0"/>
                </a:solidFill>
              </a:defRPr>
            </a:lvl1pPr>
          </a:lstStyle>
          <a:p>
            <a:pPr>
              <a:defRPr/>
            </a:pPr>
            <a:fld id="{12AF9BAD-775A-4C64-ACE3-76CB4F6FA34E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29167" y="1556792"/>
            <a:ext cx="11178119" cy="4536504"/>
          </a:xfrm>
          <a:prstGeom prst="rect">
            <a:avLst/>
          </a:prstGeom>
        </p:spPr>
        <p:txBody>
          <a:bodyPr/>
          <a:lstStyle>
            <a:lvl1pPr marL="268288" indent="-268288">
              <a:buClr>
                <a:srgbClr val="007FAC"/>
              </a:buClr>
              <a:buFont typeface="Arial" pitchFamily="34" charset="0"/>
              <a:buChar char="•"/>
              <a:defRPr b="0">
                <a:solidFill>
                  <a:srgbClr val="0082B0"/>
                </a:solidFill>
              </a:defRPr>
            </a:lvl1pPr>
            <a:lvl2pPr marL="742950" indent="-285750">
              <a:buClrTx/>
              <a:buFont typeface="Arial"/>
              <a:buChar char="•"/>
              <a:defRPr sz="1800">
                <a:solidFill>
                  <a:srgbClr val="0082B0"/>
                </a:solidFill>
              </a:defRPr>
            </a:lvl2pPr>
            <a:lvl3pPr marL="1143000" indent="-228600">
              <a:buClrTx/>
              <a:buFont typeface="Arial"/>
              <a:buChar char="•"/>
              <a:defRPr sz="1800">
                <a:solidFill>
                  <a:srgbClr val="0082B0"/>
                </a:solidFill>
              </a:defRPr>
            </a:lvl3pPr>
            <a:lvl4pPr marL="1600200" indent="-228600">
              <a:buClrTx/>
              <a:buFont typeface="Arial"/>
              <a:buChar char="•"/>
              <a:defRPr sz="1800">
                <a:solidFill>
                  <a:srgbClr val="0082B0"/>
                </a:solidFill>
              </a:defRPr>
            </a:lvl4pPr>
            <a:lvl5pPr marL="2057400" indent="-228600">
              <a:buClrTx/>
              <a:buFont typeface="Arial"/>
              <a:buChar char="•"/>
              <a:defRPr sz="1800">
                <a:solidFill>
                  <a:srgbClr val="0082B0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529169" y="228600"/>
            <a:ext cx="7871089" cy="1143000"/>
          </a:xfrm>
        </p:spPr>
        <p:txBody>
          <a:bodyPr anchor="ctr"/>
          <a:lstStyle>
            <a:lvl1pPr>
              <a:defRPr lang="de-DE" sz="2800" b="1" kern="1200" dirty="0">
                <a:solidFill>
                  <a:srgbClr val="0082B0"/>
                </a:solidFill>
                <a:latin typeface="+mj-lt"/>
                <a:ea typeface="ＭＳ Ｐゴシック" pitchFamily="1" charset="-128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58501" y="6399609"/>
            <a:ext cx="5280587" cy="457200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735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2DD455-C5B9-8E41-883C-7D646D8DBD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706582"/>
            <a:ext cx="10515600" cy="2852737"/>
          </a:xfrm>
        </p:spPr>
        <p:txBody>
          <a:bodyPr anchor="b">
            <a:normAutofit/>
          </a:bodyPr>
          <a:lstStyle>
            <a:lvl1pPr>
              <a:defRPr lang="de-DE" sz="2400" kern="1200" dirty="0">
                <a:solidFill>
                  <a:srgbClr val="FFC000"/>
                </a:solidFill>
                <a:latin typeface="Helvetica Neue Light"/>
                <a:ea typeface="+mn-ea"/>
                <a:cs typeface="+mn-cs"/>
              </a:defRPr>
            </a:lvl1pPr>
          </a:lstStyle>
          <a:p>
            <a:r>
              <a:rPr lang="de-DE"/>
              <a:t>MASTERFORMAT BEARBEITEN</a:t>
            </a:r>
          </a:p>
        </p:txBody>
      </p:sp>
      <p:cxnSp>
        <p:nvCxnSpPr>
          <p:cNvPr id="8" name="Gerade Verbindung 6">
            <a:extLst>
              <a:ext uri="{FF2B5EF4-FFF2-40B4-BE49-F238E27FC236}">
                <a16:creationId xmlns:a16="http://schemas.microsoft.com/office/drawing/2014/main" id="{88BD4ED0-1018-4683-B475-2338C71FF5E0}"/>
              </a:ext>
            </a:extLst>
          </p:cNvPr>
          <p:cNvCxnSpPr>
            <a:cxnSpLocks/>
          </p:cNvCxnSpPr>
          <p:nvPr/>
        </p:nvCxnSpPr>
        <p:spPr>
          <a:xfrm>
            <a:off x="1" y="5689041"/>
            <a:ext cx="12258675" cy="4395"/>
          </a:xfrm>
          <a:prstGeom prst="line">
            <a:avLst/>
          </a:prstGeom>
          <a:noFill/>
          <a:ln w="127000" cap="flat">
            <a:solidFill>
              <a:srgbClr val="92D05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40535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ft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1168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000" b="1" i="0" baseline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9622D63-7AC0-4E17-8987-86E51951605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96640" y="1340768"/>
            <a:ext cx="7524000" cy="410435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/>
              <a:t>Click Icon </a:t>
            </a:r>
            <a:r>
              <a:rPr lang="de-AT" err="1"/>
              <a:t>to</a:t>
            </a:r>
            <a:r>
              <a:rPr lang="de-AT"/>
              <a:t> </a:t>
            </a:r>
            <a:r>
              <a:rPr lang="de-AT" err="1"/>
              <a:t>insert</a:t>
            </a:r>
            <a:r>
              <a:rPr lang="de-AT"/>
              <a:t> </a:t>
            </a:r>
            <a:r>
              <a:rPr lang="de-AT" err="1"/>
              <a:t>image</a:t>
            </a:r>
            <a:endParaRPr lang="de-AT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D391636-191A-6E4C-9691-F846DEA3F7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9356" y="1268760"/>
            <a:ext cx="3780000" cy="4176365"/>
          </a:xfrm>
        </p:spPr>
        <p:txBody>
          <a:bodyPr numCol="1" spcCol="0"/>
          <a:lstStyle>
            <a:lvl1pPr>
              <a:defRPr b="1" i="0">
                <a:solidFill>
                  <a:srgbClr val="242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42E56"/>
                </a:solidFill>
              </a:defRPr>
            </a:lvl2pPr>
            <a:lvl3pPr>
              <a:defRPr>
                <a:solidFill>
                  <a:srgbClr val="242E56"/>
                </a:solidFill>
              </a:defRPr>
            </a:lvl3pPr>
            <a:lvl4pPr>
              <a:defRPr>
                <a:solidFill>
                  <a:srgbClr val="242E56"/>
                </a:solidFill>
              </a:defRPr>
            </a:lvl4pPr>
            <a:lvl5pPr>
              <a:defRPr>
                <a:solidFill>
                  <a:srgbClr val="242E56"/>
                </a:solidFill>
              </a:defRPr>
            </a:lvl5pPr>
          </a:lstStyle>
          <a:p>
            <a:pPr lvl="0"/>
            <a:r>
              <a:rPr lang="en-GB" noProof="0"/>
              <a:t>Title goes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0819C4F-6F9C-7648-A544-0DA2467DEFE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Foliennummernplatzhalter 10">
            <a:extLst>
              <a:ext uri="{FF2B5EF4-FFF2-40B4-BE49-F238E27FC236}">
                <a16:creationId xmlns:a16="http://schemas.microsoft.com/office/drawing/2014/main" id="{66D9DCEB-B693-0743-9F68-9F6A1623A5EE}"/>
              </a:ext>
            </a:extLst>
          </p:cNvPr>
          <p:cNvSpPr txBox="1">
            <a:spLocks/>
          </p:cNvSpPr>
          <p:nvPr/>
        </p:nvSpPr>
        <p:spPr>
          <a:xfrm>
            <a:off x="11244572" y="6471434"/>
            <a:ext cx="570953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819C4F-6F9C-7648-A544-0DA2467DEFE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17EB695-257F-5344-A188-939F094910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524" y="894999"/>
            <a:ext cx="10512000" cy="32476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16pt subtitle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6F9C8E02-8F0B-AB4D-8F7E-3F78A916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6" y="234000"/>
            <a:ext cx="10512000" cy="612000"/>
          </a:xfrm>
          <a:prstGeom prst="rect">
            <a:avLst/>
          </a:prstGeom>
        </p:spPr>
        <p:txBody>
          <a:bodyPr vert="horz" lIns="72000" tIns="0" rIns="72000" bIns="0" rtlCol="0" anchor="b">
            <a:noAutofit/>
          </a:bodyPr>
          <a:lstStyle>
            <a:lvl1pPr>
              <a:defRPr>
                <a:solidFill>
                  <a:srgbClr val="242E56"/>
                </a:solidFill>
              </a:defRPr>
            </a:lvl1pPr>
          </a:lstStyle>
          <a:p>
            <a:r>
              <a:rPr lang="en-GB"/>
              <a:t>28pt title over</a:t>
            </a:r>
            <a:endParaRPr lang="en-GB" noProof="0"/>
          </a:p>
        </p:txBody>
      </p:sp>
      <p:sp>
        <p:nvSpPr>
          <p:cNvPr id="19" name="Datumsplatzhalter 8">
            <a:extLst>
              <a:ext uri="{FF2B5EF4-FFF2-40B4-BE49-F238E27FC236}">
                <a16:creationId xmlns:a16="http://schemas.microsoft.com/office/drawing/2014/main" id="{EAA2AD67-A24C-E94C-914A-CBE968CD1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0056" y="6471434"/>
            <a:ext cx="972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Datum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04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FooterSimple" hidden="1"/>
          <p:cNvSpPr txBox="1"/>
          <p:nvPr>
            <p:custDataLst>
              <p:tags r:id="rId1"/>
            </p:custDataLst>
          </p:nvPr>
        </p:nvSpPr>
        <p:spPr>
          <a:xfrm rot="16200000">
            <a:off x="10561320" y="5117885"/>
            <a:ext cx="2743200" cy="9695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Jenbacher reman project_full documentation_16JAug19_v5.pptx</a:t>
            </a:r>
          </a:p>
        </p:txBody>
      </p:sp>
    </p:spTree>
    <p:extLst>
      <p:ext uri="{BB962C8B-B14F-4D97-AF65-F5344CB8AC3E}">
        <p14:creationId xmlns:p14="http://schemas.microsoft.com/office/powerpoint/2010/main" val="12588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33539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000" b="1" i="0" baseline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20pt title over</a:t>
            </a:r>
            <a:br>
              <a:rPr lang="en-GB"/>
            </a:br>
            <a:r>
              <a:rPr lang="en-GB"/>
              <a:t>two lines</a:t>
            </a:r>
            <a:endParaRPr 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11/06/2019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5"/>
          </p:nvPr>
        </p:nvSpPr>
        <p:spPr>
          <a:xfrm>
            <a:off x="8952000" y="6471434"/>
            <a:ext cx="2160000" cy="18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Company Presentation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0819C4F-6F9C-7648-A544-0DA2467DEFE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2EE1724E-5346-4B8F-AFB8-7D7392E85B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524" y="692696"/>
            <a:ext cx="10512000" cy="32476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16pt subtitle</a:t>
            </a:r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E263954A-F0F0-4942-B4E6-82446601EC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6312" y="6291434"/>
            <a:ext cx="4608000" cy="360000"/>
          </a:xfrm>
        </p:spPr>
        <p:txBody>
          <a:bodyPr lIns="0" tIns="0" rIns="0" b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Note / Source</a:t>
            </a:r>
          </a:p>
        </p:txBody>
      </p:sp>
    </p:spTree>
    <p:extLst>
      <p:ext uri="{BB962C8B-B14F-4D97-AF65-F5344CB8AC3E}">
        <p14:creationId xmlns:p14="http://schemas.microsoft.com/office/powerpoint/2010/main" val="6672038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6A5BD-C011-4A45-AA3A-201790FB7F2B}" type="slidenum">
              <a:rPr lang="en-CA" smtClean="0"/>
              <a:pPr/>
              <a:t>‹Nr.›</a:t>
            </a:fld>
            <a:endParaRPr lang="en-CA"/>
          </a:p>
        </p:txBody>
      </p:sp>
      <p:sp>
        <p:nvSpPr>
          <p:cNvPr id="9" name="Rectangle 8"/>
          <p:cNvSpPr/>
          <p:nvPr/>
        </p:nvSpPr>
        <p:spPr bwMode="white">
          <a:xfrm>
            <a:off x="694267" y="1659467"/>
            <a:ext cx="10786533" cy="118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510063"/>
            <a:ext cx="112014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26727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- No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6"/>
          <p:cNvSpPr>
            <a:spLocks noGrp="1"/>
          </p:cNvSpPr>
          <p:nvPr>
            <p:ph sz="quarter" idx="13"/>
          </p:nvPr>
        </p:nvSpPr>
        <p:spPr>
          <a:xfrm>
            <a:off x="495300" y="1602754"/>
            <a:ext cx="11201400" cy="432475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1032" y="6432462"/>
            <a:ext cx="329636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0E6A5BD-C011-4A45-AA3A-201790FB7F2B}" type="slidenum">
              <a:rPr lang="en-CA" smtClean="0"/>
              <a:pPr/>
              <a:t>‹Nr.›</a:t>
            </a:fld>
            <a:endParaRPr lang="en-CA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98624" y="6432462"/>
            <a:ext cx="1671207" cy="1828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accent2"/>
                </a:solidFill>
              </a:defRPr>
            </a:lvl1pPr>
          </a:lstStyle>
          <a:p>
            <a:endParaRPr lang="en-CA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1269205" y="6432462"/>
            <a:ext cx="3229587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725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82452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2000" b="1" i="0" baseline="0"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20pt title over</a:t>
            </a:r>
            <a:br>
              <a:rPr lang="en-GB"/>
            </a:br>
            <a:r>
              <a:rPr lang="en-GB"/>
              <a:t>two lines</a:t>
            </a:r>
            <a:endParaRPr lang="en-US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9"/>
          </p:nvPr>
        </p:nvSpPr>
        <p:spPr>
          <a:xfrm>
            <a:off x="3215680" y="6471434"/>
            <a:ext cx="972000" cy="180000"/>
          </a:xfrm>
        </p:spPr>
        <p:txBody>
          <a:bodyPr/>
          <a:lstStyle/>
          <a:p>
            <a:r>
              <a:rPr lang="de-DE"/>
              <a:t>11/06/2019</a:t>
            </a:r>
            <a:endParaRPr lang="en-US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Company Presentation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0819C4F-6F9C-7648-A544-0DA2467DEFE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29B6B163-5331-458C-B1D0-F48385A11AA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99356" y="1268760"/>
            <a:ext cx="11592000" cy="489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F410EBF-DE15-4381-B2F2-4241E9867B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524" y="692696"/>
            <a:ext cx="10512000" cy="324761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noProof="0"/>
              <a:t>16pt subtitle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2D6977FB-61C3-426A-A69C-4F7C6F8634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96312" y="6291434"/>
            <a:ext cx="4608000" cy="360000"/>
          </a:xfrm>
        </p:spPr>
        <p:txBody>
          <a:bodyPr lIns="0" tIns="0" rIns="0" bIns="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Note / Source</a:t>
            </a:r>
          </a:p>
        </p:txBody>
      </p:sp>
    </p:spTree>
    <p:extLst>
      <p:ext uri="{BB962C8B-B14F-4D97-AF65-F5344CB8AC3E}">
        <p14:creationId xmlns:p14="http://schemas.microsoft.com/office/powerpoint/2010/main" val="323734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- 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EF938A0-F62F-4FF2-84ED-78AE8A1AE10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6574981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EF938A0-F62F-4FF2-84ED-78AE8A1AE1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4597289-CC02-4ABE-97E8-EB5A48D0D1D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marL="0" lvl="0" indent="0" algn="l"/>
            <a:endParaRPr lang="en-GB" sz="2000" b="0" i="0" baseline="0">
              <a:latin typeface="RR Pioneer Bold" panose="020B0803050201040103" pitchFamily="34" charset="0"/>
              <a:ea typeface="+mj-ea"/>
              <a:cs typeface="+mj-cs"/>
              <a:sym typeface="RR Pioneer Bold" panose="020B08030502010401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C7A7FB-8B59-479B-9C7E-6E290AD871CF}"/>
              </a:ext>
            </a:extLst>
          </p:cNvPr>
          <p:cNvSpPr/>
          <p:nvPr/>
        </p:nvSpPr>
        <p:spPr bwMode="gray">
          <a:xfrm>
            <a:off x="3024719" y="0"/>
            <a:ext cx="916728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CCD6EA-BB28-4340-9222-016A7826198C}"/>
              </a:ext>
            </a:extLst>
          </p:cNvPr>
          <p:cNvSpPr/>
          <p:nvPr/>
        </p:nvSpPr>
        <p:spPr bwMode="gray">
          <a:xfrm>
            <a:off x="0" y="0"/>
            <a:ext cx="3024717" cy="6858000"/>
          </a:xfrm>
          <a:prstGeom prst="rect">
            <a:avLst/>
          </a:prstGeom>
          <a:solidFill>
            <a:srgbClr val="EFE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2E701-D78D-4E2B-9D61-E3900BDDA30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1801" y="1316566"/>
            <a:ext cx="2382196" cy="100753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7D9880-554E-45C7-83E0-EC09477727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7626815" y="4888625"/>
            <a:ext cx="988941" cy="900841"/>
          </a:xfrm>
        </p:spPr>
        <p:txBody>
          <a:bodyPr anchor="ctr"/>
          <a:lstStyle>
            <a:lvl1pPr>
              <a:defRPr lang="en-US" sz="4267" kern="3200" spc="533" baseline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RR Pioneer Light Condensed" panose="020B0604020202020204" charset="0"/>
                <a:ea typeface="+mn-ea"/>
                <a:cs typeface="+mn-cs"/>
              </a:defRPr>
            </a:lvl1pPr>
          </a:lstStyle>
          <a:p>
            <a:pPr marL="0" lv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GB"/>
              <a:t>XX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88AB411-D9AC-424F-8738-FD57B838F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752211" y="5067513"/>
            <a:ext cx="3007989" cy="864000"/>
          </a:xfr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133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en-GB"/>
              <a:t>Subject title</a:t>
            </a:r>
          </a:p>
          <a:p>
            <a:pPr lvl="1"/>
            <a:r>
              <a:rPr lang="en-GB"/>
              <a:t>Presenter name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4771DC4-E117-4DE8-A55F-2A16D3BB9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626815" y="1122254"/>
            <a:ext cx="988941" cy="900841"/>
          </a:xfrm>
        </p:spPr>
        <p:txBody>
          <a:bodyPr anchor="ctr"/>
          <a:lstStyle>
            <a:lvl1pPr>
              <a:defRPr lang="en-US" sz="4267" kern="3200" spc="533" baseline="0" dirty="0" smtClean="0">
                <a:solidFill>
                  <a:schemeClr val="accent5"/>
                </a:solidFill>
                <a:latin typeface="RR Pioneer Light Condensed" panose="020B0604020202020204" charset="0"/>
                <a:ea typeface="+mn-ea"/>
                <a:cs typeface="+mn-cs"/>
              </a:defRPr>
            </a:lvl1pPr>
          </a:lstStyle>
          <a:p>
            <a:pPr marL="0" lv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GB"/>
              <a:t>XX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E1631D3-F5F9-4C77-8507-70B8F07FFC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752211" y="1316564"/>
            <a:ext cx="3007989" cy="864000"/>
          </a:xfr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133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en-GB"/>
              <a:t>Subject title</a:t>
            </a:r>
          </a:p>
          <a:p>
            <a:pPr lvl="1"/>
            <a:r>
              <a:rPr lang="en-GB"/>
              <a:t>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2D17A43-801A-42B2-BD50-BE86F211CF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626815" y="2374721"/>
            <a:ext cx="988941" cy="900841"/>
          </a:xfrm>
        </p:spPr>
        <p:txBody>
          <a:bodyPr anchor="ctr"/>
          <a:lstStyle>
            <a:lvl1pPr>
              <a:defRPr lang="en-US" sz="4267" kern="3200" spc="533" baseline="0" dirty="0" smtClean="0">
                <a:solidFill>
                  <a:schemeClr val="accent6"/>
                </a:solidFill>
                <a:latin typeface="RR Pioneer Light Condensed" panose="020B0604020202020204" charset="0"/>
                <a:ea typeface="+mn-ea"/>
                <a:cs typeface="+mn-cs"/>
              </a:defRPr>
            </a:lvl1pPr>
          </a:lstStyle>
          <a:p>
            <a:pPr marL="0" lv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GB"/>
              <a:t>XX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CCFE74B-0E21-44BD-94F7-3B042DA920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752211" y="2566880"/>
            <a:ext cx="3007989" cy="864000"/>
          </a:xfr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133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en-GB"/>
              <a:t>Subject title</a:t>
            </a:r>
          </a:p>
          <a:p>
            <a:pPr lvl="1"/>
            <a:r>
              <a:rPr lang="en-GB"/>
              <a:t>Presenter name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48D47B5-0318-4F8E-A6E2-158F81C55F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626815" y="3635847"/>
            <a:ext cx="988941" cy="900841"/>
          </a:xfrm>
        </p:spPr>
        <p:txBody>
          <a:bodyPr anchor="ctr"/>
          <a:lstStyle>
            <a:lvl1pPr>
              <a:defRPr lang="en-US" sz="4267" kern="3200" spc="533" baseline="0" dirty="0" smtClean="0">
                <a:solidFill>
                  <a:schemeClr val="bg2"/>
                </a:solidFill>
                <a:latin typeface="RR Pioneer Light Condensed" panose="020B0604020202020204" charset="0"/>
                <a:ea typeface="+mn-ea"/>
                <a:cs typeface="+mn-cs"/>
              </a:defRPr>
            </a:lvl1pPr>
          </a:lstStyle>
          <a:p>
            <a:pPr marL="0" lv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GB"/>
              <a:t>XX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E96B62C-7002-4955-BF37-AEC90CF5AA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8752211" y="3817196"/>
            <a:ext cx="3007989" cy="864000"/>
          </a:xfr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133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en-GB"/>
              <a:t>Subject title</a:t>
            </a:r>
          </a:p>
          <a:p>
            <a:pPr lvl="1"/>
            <a:r>
              <a:rPr lang="en-GB"/>
              <a:t>Presenter name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DD7DFAB-A06B-46B7-85DF-F46CAB756C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315631" y="4888625"/>
            <a:ext cx="988941" cy="900841"/>
          </a:xfrm>
        </p:spPr>
        <p:txBody>
          <a:bodyPr anchor="ctr"/>
          <a:lstStyle>
            <a:lvl1pPr>
              <a:defRPr lang="en-US" sz="4267" kern="3200" spc="533" baseline="0" dirty="0" smtClean="0">
                <a:solidFill>
                  <a:schemeClr val="accent4"/>
                </a:solidFill>
                <a:latin typeface="RR Pioneer Light Condensed" panose="020B0604020202020204" charset="0"/>
                <a:ea typeface="+mn-ea"/>
                <a:cs typeface="+mn-cs"/>
              </a:defRPr>
            </a:lvl1pPr>
          </a:lstStyle>
          <a:p>
            <a:pPr marL="0" lv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GB"/>
              <a:t>XX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4018DA5C-031C-4034-BCF6-031B3E16F6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441027" y="5067513"/>
            <a:ext cx="3007989" cy="864000"/>
          </a:xfr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133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en-GB"/>
              <a:t>Subject title</a:t>
            </a:r>
          </a:p>
          <a:p>
            <a:pPr lvl="1"/>
            <a:r>
              <a:rPr lang="en-GB"/>
              <a:t>Presenter name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B516F99E-720D-4346-97B1-C8FF42D2B8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315631" y="1122254"/>
            <a:ext cx="988941" cy="900841"/>
          </a:xfrm>
        </p:spPr>
        <p:txBody>
          <a:bodyPr anchor="ctr"/>
          <a:lstStyle>
            <a:lvl1pPr>
              <a:defRPr lang="en-US" sz="4267" kern="3200" spc="533" baseline="0" dirty="0" smtClean="0">
                <a:solidFill>
                  <a:schemeClr val="accent1"/>
                </a:solidFill>
                <a:latin typeface="RR Pioneer Light Condensed" panose="020B0604020202020204" charset="0"/>
                <a:ea typeface="+mn-ea"/>
                <a:cs typeface="+mn-cs"/>
              </a:defRPr>
            </a:lvl1pPr>
          </a:lstStyle>
          <a:p>
            <a:pPr marL="0" lv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GB"/>
              <a:t>XX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A1A9E04-5D02-4892-90FB-785AA1DE74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41027" y="1316564"/>
            <a:ext cx="3007989" cy="864000"/>
          </a:xfr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133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en-GB"/>
              <a:t>Subject title</a:t>
            </a:r>
          </a:p>
          <a:p>
            <a:pPr lvl="1"/>
            <a:r>
              <a:rPr lang="en-GB"/>
              <a:t>Presenter name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68141342-2F1D-42F8-9D5F-5B61E8AA19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315631" y="2374721"/>
            <a:ext cx="988941" cy="900841"/>
          </a:xfrm>
        </p:spPr>
        <p:txBody>
          <a:bodyPr anchor="ctr"/>
          <a:lstStyle>
            <a:lvl1pPr>
              <a:defRPr lang="en-US" sz="4267" kern="3200" spc="533" baseline="0" dirty="0" smtClean="0">
                <a:solidFill>
                  <a:schemeClr val="accent2"/>
                </a:solidFill>
                <a:latin typeface="RR Pioneer Light Condensed" panose="020B0604020202020204" charset="0"/>
                <a:ea typeface="+mn-ea"/>
                <a:cs typeface="+mn-cs"/>
              </a:defRPr>
            </a:lvl1pPr>
          </a:lstStyle>
          <a:p>
            <a:pPr marL="0" lv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GB"/>
              <a:t>XX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4E26143F-D108-4325-A4CD-4629153D41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4441027" y="2566880"/>
            <a:ext cx="3007989" cy="864000"/>
          </a:xfr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133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en-GB"/>
              <a:t>Subject title</a:t>
            </a:r>
          </a:p>
          <a:p>
            <a:pPr lvl="1"/>
            <a:r>
              <a:rPr lang="en-GB"/>
              <a:t>Presenter name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3B303868-C659-4FFA-A219-527DFE08437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3315631" y="3635847"/>
            <a:ext cx="988941" cy="900841"/>
          </a:xfrm>
        </p:spPr>
        <p:txBody>
          <a:bodyPr anchor="ctr"/>
          <a:lstStyle>
            <a:lvl1pPr>
              <a:defRPr lang="en-US" sz="4267" kern="3200" spc="533" baseline="0" dirty="0" smtClean="0">
                <a:solidFill>
                  <a:schemeClr val="accent3"/>
                </a:solidFill>
                <a:latin typeface="RR Pioneer Light Condensed" panose="020B0604020202020204" charset="0"/>
                <a:ea typeface="+mn-ea"/>
                <a:cs typeface="+mn-cs"/>
              </a:defRPr>
            </a:lvl1pPr>
          </a:lstStyle>
          <a:p>
            <a:pPr marL="0" lv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en-GB"/>
              <a:t>XX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BAC00976-3726-4347-BC17-08C4EF81AE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441027" y="3817196"/>
            <a:ext cx="3007989" cy="864000"/>
          </a:xfr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defRPr sz="2133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133">
                <a:solidFill>
                  <a:schemeClr val="accent1"/>
                </a:solidFill>
                <a:latin typeface="+mn-lt"/>
              </a:defRPr>
            </a:lvl2pPr>
          </a:lstStyle>
          <a:p>
            <a:pPr lvl="0"/>
            <a:r>
              <a:rPr lang="en-GB"/>
              <a:t>Subject title</a:t>
            </a:r>
          </a:p>
          <a:p>
            <a:pPr lvl="1"/>
            <a:r>
              <a:rPr lang="en-GB"/>
              <a:t>Presenter name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87C262-861B-4818-B26B-2680DBED37F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 bwMode="gray"/>
        <p:txBody>
          <a:bodyPr/>
          <a:lstStyle/>
          <a:p>
            <a:r>
              <a:rPr lang="en-GB"/>
              <a:t>Private © 2020 Rolls-Royce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8FE96B-331B-4461-8DE2-4AF52B1F275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 bwMode="gray"/>
        <p:txBody>
          <a:bodyPr/>
          <a:lstStyle/>
          <a:p>
            <a:fld id="{6D11FE4E-4FB7-451D-AC48-A0B381E4258D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793BDF1A-F594-4237-A80D-62155EF6358F}"/>
              </a:ext>
            </a:extLst>
          </p:cNvPr>
          <p:cNvCxnSpPr/>
          <p:nvPr/>
        </p:nvCxnSpPr>
        <p:spPr bwMode="gray">
          <a:xfrm>
            <a:off x="11760200" y="6356351"/>
            <a:ext cx="0" cy="1926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AA07565B-6E53-4C83-90BF-1599F3FA72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1" y="309034"/>
            <a:ext cx="425241" cy="69486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70F8A39-5537-4523-9607-1CE64F69C6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4028" y="6264039"/>
            <a:ext cx="1276800" cy="296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Bild links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07B40B5-A5BD-4886-A38A-306D117DE2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gray">
          <a:xfrm>
            <a:off x="479426" y="1557338"/>
            <a:ext cx="5472559" cy="4088670"/>
          </a:xfrm>
          <a:solidFill>
            <a:srgbClr val="DEDFDF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Click icon to 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3BA800-803F-4BD0-B43F-9695CC03EC3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6" y="422275"/>
            <a:ext cx="9288462" cy="1031875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94AE96-4AF2-4E00-A514-7E54E23EA751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6224908" y="1557338"/>
            <a:ext cx="5148000" cy="4088670"/>
          </a:xfrm>
        </p:spPr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B67269-B61A-43BB-AFEA-FFF8E0D8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E4A4225-676A-4986-8B08-902D8DCDA1FF}" type="datetime1">
              <a:rPr lang="de-DE" smtClean="0"/>
              <a:t>26.09.2023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C71C13-534B-4015-9806-76DE5E8E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/>
              <a:t>www.business.ewe.de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222454-5DC5-46F6-8376-59CF9079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D3F764A7-8C42-49E4-9939-D2852F98075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70078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und Bild |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479378" y="1556792"/>
            <a:ext cx="5400724" cy="4608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pPr defTabSz="685800"/>
            <a:r>
              <a:rPr lang="de-DE">
                <a:solidFill>
                  <a:srgbClr val="56524B"/>
                </a:solidFill>
              </a:rPr>
              <a:t>17.02.2022</a:t>
            </a:r>
            <a:endParaRPr lang="de-DE" dirty="0">
              <a:solidFill>
                <a:srgbClr val="56524B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pPr defTabSz="685800"/>
            <a:r>
              <a:rPr lang="de-DE">
                <a:solidFill>
                  <a:srgbClr val="56524B"/>
                </a:solidFill>
              </a:rPr>
              <a:t>Zertifizierungsprozess nach VDE-AR-N 4110 </a:t>
            </a:r>
            <a:endParaRPr lang="de-DE" dirty="0">
              <a:solidFill>
                <a:srgbClr val="56524B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pPr defTabSz="685800"/>
            <a:fld id="{8FF9B0DE-3FEB-4AA0-B465-B80EF7C1333D}" type="slidenum">
              <a:rPr lang="de-DE" smtClean="0">
                <a:solidFill>
                  <a:srgbClr val="56524B"/>
                </a:solidFill>
              </a:rPr>
              <a:pPr defTabSz="685800"/>
              <a:t>‹Nr.›</a:t>
            </a:fld>
            <a:endParaRPr lang="de-DE" dirty="0">
              <a:solidFill>
                <a:srgbClr val="56524B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79376" y="6237312"/>
            <a:ext cx="5400000" cy="144016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75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75" b="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Fußnote/Quellenangabe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479376" y="764704"/>
            <a:ext cx="9720000" cy="28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 dirty="0"/>
              <a:t>Untertitel der Folie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/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E940BF82-E0C3-4EE4-A7BC-16883E58AE7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311902" y="1556792"/>
            <a:ext cx="5880100" cy="4609058"/>
          </a:xfrm>
          <a:solidFill>
            <a:schemeClr val="bg2"/>
          </a:solidFill>
        </p:spPr>
        <p:txBody>
          <a:bodyPr b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750" b="0"/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336973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black">
          <a:xfrm>
            <a:off x="479376" y="1556792"/>
            <a:ext cx="11232000" cy="4608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79376" y="6237328"/>
            <a:ext cx="11232000" cy="144000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75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75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75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 dirty="0"/>
              <a:t>Fußnote/Quellenangabe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479376" y="764704"/>
            <a:ext cx="9720000" cy="28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 dirty="0"/>
              <a:t>Untertitel der Folie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/>
            </a:lvl1pPr>
          </a:lstStyle>
          <a:p>
            <a:r>
              <a:rPr lang="de-DE" dirty="0"/>
              <a:t>Folientitel</a:t>
            </a:r>
          </a:p>
        </p:txBody>
      </p:sp>
    </p:spTree>
    <p:extLst>
      <p:ext uri="{BB962C8B-B14F-4D97-AF65-F5344CB8AC3E}">
        <p14:creationId xmlns:p14="http://schemas.microsoft.com/office/powerpoint/2010/main" val="2312864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folie-E-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4370169-47F5-4B0E-8794-0C0C7D339C77}"/>
              </a:ext>
            </a:extLst>
          </p:cNvPr>
          <p:cNvSpPr/>
          <p:nvPr userDrawn="1"/>
        </p:nvSpPr>
        <p:spPr>
          <a:xfrm>
            <a:off x="0" y="6804000"/>
            <a:ext cx="12192001" cy="54000"/>
          </a:xfrm>
          <a:prstGeom prst="rect">
            <a:avLst/>
          </a:prstGeom>
          <a:solidFill>
            <a:srgbClr val="009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B434EF1-872D-48E4-B95E-FDD2DCCABE64}"/>
              </a:ext>
            </a:extLst>
          </p:cNvPr>
          <p:cNvSpPr/>
          <p:nvPr userDrawn="1"/>
        </p:nvSpPr>
        <p:spPr>
          <a:xfrm>
            <a:off x="1866" y="592932"/>
            <a:ext cx="12190134" cy="54000"/>
          </a:xfrm>
          <a:prstGeom prst="rect">
            <a:avLst/>
          </a:prstGeom>
          <a:solidFill>
            <a:srgbClr val="004A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760119C-602C-4145-A99D-B05773F1AFF9}"/>
              </a:ext>
            </a:extLst>
          </p:cNvPr>
          <p:cNvSpPr txBox="1"/>
          <p:nvPr userDrawn="1"/>
        </p:nvSpPr>
        <p:spPr>
          <a:xfrm>
            <a:off x="1" y="6514014"/>
            <a:ext cx="12191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Unternehmens- und Leistungsvorstellung 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 Emission Partner GmbH &amp; Co. KG</a:t>
            </a:r>
            <a:endParaRPr lang="de-DE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 userDrawn="1"/>
        </p:nvSpPr>
        <p:spPr>
          <a:xfrm>
            <a:off x="11387666" y="112249"/>
            <a:ext cx="694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06112-73E2-48D3-BA30-E2F1CAE95B8C}" type="slidenum">
              <a:rPr lang="de-DE" b="1" smtClean="0">
                <a:solidFill>
                  <a:schemeClr val="accent1"/>
                </a:solidFill>
              </a:rPr>
              <a:pPr algn="ctr"/>
              <a:t>‹Nr.›</a:t>
            </a:fld>
            <a:endParaRPr lang="de-DE" b="1" dirty="0">
              <a:solidFill>
                <a:schemeClr val="accent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6FE14F7-6CCD-4FB3-9378-4E4CFE0732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01" y="108380"/>
            <a:ext cx="1890891" cy="38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59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E4B5A6C-61CF-42A5-A2A5-78741954B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34"/>
            <a:ext cx="12192000" cy="341554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D483171-1BA4-4F5B-BE30-6ACDA49BB872}"/>
              </a:ext>
            </a:extLst>
          </p:cNvPr>
          <p:cNvSpPr/>
          <p:nvPr userDrawn="1"/>
        </p:nvSpPr>
        <p:spPr>
          <a:xfrm>
            <a:off x="0" y="1"/>
            <a:ext cx="13387978" cy="3428279"/>
          </a:xfrm>
          <a:prstGeom prst="rect">
            <a:avLst/>
          </a:prstGeom>
          <a:gradFill flip="none" rotWithShape="1">
            <a:gsLst>
              <a:gs pos="33000">
                <a:schemeClr val="accent1">
                  <a:alpha val="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600387" y="756553"/>
            <a:ext cx="8042594" cy="2280582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lang="de-DE" sz="3628" b="1" i="0" u="none" strike="noStrike" cap="none" baseline="0" smtClean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451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17433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54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E0C6A0C-7B34-4B04-BDDC-C71E692D6C88}" type="datetimeFigureOut">
              <a:rPr lang="de-AT" smtClean="0"/>
              <a:pPr/>
              <a:t>26.09.2023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B327F48-105F-4879-BDAD-70367C80BE57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5181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1950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8675E0-6347-4DAE-891A-49B316467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314A22-9155-4DE9-83CF-FA30A257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15.11.2022 Kommunale Wärmeplanung - Rolle von Wärmenetzen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D47F81-5441-47FB-BD57-53EFF9E62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2900" y="6498000"/>
            <a:ext cx="1030288" cy="360000"/>
          </a:xfrm>
        </p:spPr>
        <p:txBody>
          <a:bodyPr/>
          <a:lstStyle/>
          <a:p>
            <a:fld id="{BDACDC3A-7403-49D7-9E65-82ACF4D2FA36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24BFE056-F5A1-440F-93AE-5424D67442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9026" y="1844675"/>
            <a:ext cx="5364162" cy="3997325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861EB5-749E-4651-92DA-FC8CF20B53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1844675"/>
            <a:ext cx="5364162" cy="42846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235511DB-6BE7-4061-98AB-B9D16C73AA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5907" y="6200775"/>
            <a:ext cx="5777281" cy="219075"/>
          </a:xfrm>
        </p:spPr>
        <p:txBody>
          <a:bodyPr anchor="b"/>
          <a:lstStyle>
            <a:lvl1pPr algn="r">
              <a:lnSpc>
                <a:spcPct val="100000"/>
              </a:lnSpc>
              <a:spcBef>
                <a:spcPts val="0"/>
              </a:spcBef>
              <a:defRPr sz="800" b="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DE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1927081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FBAE40"/>
          </p15:clr>
        </p15:guide>
        <p15:guide id="2" pos="3885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93312" y="1556802"/>
            <a:ext cx="11563328" cy="1470026"/>
          </a:xfrm>
        </p:spPr>
        <p:txBody>
          <a:bodyPr/>
          <a:lstStyle>
            <a:lvl1pPr>
              <a:defRPr b="1">
                <a:latin typeface="Arial Narrow" pitchFamily="34"/>
              </a:defRPr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4294967295"/>
          </p:nvPr>
        </p:nvSpPr>
        <p:spPr>
          <a:xfrm>
            <a:off x="293312" y="3284982"/>
            <a:ext cx="11563328" cy="1752603"/>
          </a:xfrm>
        </p:spPr>
        <p:txBody>
          <a:bodyPr/>
          <a:lstStyle>
            <a:lvl1pPr marL="0" indent="0">
              <a:buNone/>
              <a:defRPr>
                <a:latin typeface="Arial Narrow" pitchFamily="34"/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>
          <a:xfrm>
            <a:off x="623392" y="6556248"/>
            <a:ext cx="2844798" cy="30175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A25EDA7-B873-449F-BE26-5F23FC65F822}" type="datetime1">
              <a:rPr lang="de-DE"/>
              <a:pPr lvl="0"/>
              <a:t>26.09.2023</a:t>
            </a:fld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>
          <a:xfrm>
            <a:off x="4179393" y="6556248"/>
            <a:ext cx="3860797" cy="30175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>
          <a:xfrm>
            <a:off x="8751393" y="6556248"/>
            <a:ext cx="2844798" cy="30175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51C5F05-C2C8-487A-A6BF-E5381E2104AC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121726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7317" y="1597601"/>
            <a:ext cx="4434640" cy="44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5046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1242773" y="578367"/>
            <a:ext cx="10970043" cy="5760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333" b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2828" indent="0">
              <a:buFontTx/>
              <a:buNone/>
              <a:defRPr sz="2667"/>
            </a:lvl2pPr>
            <a:lvl3pPr marL="594768" indent="0">
              <a:buFontTx/>
              <a:buNone/>
              <a:defRPr sz="2667"/>
            </a:lvl3pPr>
            <a:lvl4pPr marL="842412" indent="0">
              <a:buFontTx/>
              <a:buNone/>
              <a:defRPr sz="2667"/>
            </a:lvl4pPr>
            <a:lvl5pPr marL="1189537" indent="0">
              <a:buFontTx/>
              <a:buNone/>
              <a:defRPr sz="26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r>
              <a:rPr lang="de-DE" sz="3333" dirty="0">
                <a:latin typeface="Calibri" panose="020F0502020204030204" pitchFamily="34" charset="0"/>
              </a:rPr>
              <a:t>Füge deine ÜBERSCHRIFT hier ein</a:t>
            </a:r>
          </a:p>
        </p:txBody>
      </p:sp>
    </p:spTree>
    <p:extLst>
      <p:ext uri="{BB962C8B-B14F-4D97-AF65-F5344CB8AC3E}">
        <p14:creationId xmlns:p14="http://schemas.microsoft.com/office/powerpoint/2010/main" val="30786012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CB824D3-82A9-4CD7-B1FC-A943B0F3DF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83FD525-DAAB-4520-9145-01A838F860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0" b="6222"/>
            <a:stretch/>
          </p:blipFill>
          <p:spPr>
            <a:xfrm flipH="1">
              <a:off x="0" y="0"/>
              <a:ext cx="9144000" cy="5142458"/>
            </a:xfrm>
            <a:prstGeom prst="rect">
              <a:avLst/>
            </a:prstGeom>
          </p:spPr>
        </p:pic>
        <p:sp>
          <p:nvSpPr>
            <p:cNvPr id="7" name="Rechteck: eine Ecke abgerundet 6">
              <a:extLst>
                <a:ext uri="{FF2B5EF4-FFF2-40B4-BE49-F238E27FC236}">
                  <a16:creationId xmlns:a16="http://schemas.microsoft.com/office/drawing/2014/main" id="{2B3DC4B7-5837-4FA9-92DA-D1F0A30A64B1}"/>
                </a:ext>
              </a:extLst>
            </p:cNvPr>
            <p:cNvSpPr/>
            <p:nvPr userDrawn="1"/>
          </p:nvSpPr>
          <p:spPr>
            <a:xfrm>
              <a:off x="0" y="3075806"/>
              <a:ext cx="8604448" cy="2067694"/>
            </a:xfrm>
            <a:prstGeom prst="round1Rect">
              <a:avLst>
                <a:gd name="adj" fmla="val 16977"/>
              </a:avLst>
            </a:prstGeom>
            <a:gradFill flip="none" rotWithShape="1">
              <a:gsLst>
                <a:gs pos="0">
                  <a:srgbClr val="198128"/>
                </a:gs>
                <a:gs pos="100000">
                  <a:srgbClr val="09621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11" name="Rechteck: eine Ecke abgerundet 10">
              <a:extLst>
                <a:ext uri="{FF2B5EF4-FFF2-40B4-BE49-F238E27FC236}">
                  <a16:creationId xmlns:a16="http://schemas.microsoft.com/office/drawing/2014/main" id="{93F05F47-F0C7-4A59-BEED-2551CCE71D51}"/>
                </a:ext>
              </a:extLst>
            </p:cNvPr>
            <p:cNvSpPr/>
            <p:nvPr userDrawn="1"/>
          </p:nvSpPr>
          <p:spPr>
            <a:xfrm>
              <a:off x="0" y="4637533"/>
              <a:ext cx="3635896" cy="505967"/>
            </a:xfrm>
            <a:prstGeom prst="round1Rect">
              <a:avLst>
                <a:gd name="adj" fmla="val 43155"/>
              </a:avLst>
            </a:prstGeom>
            <a:gradFill flip="none" rotWithShape="1">
              <a:gsLst>
                <a:gs pos="0">
                  <a:srgbClr val="B1B3B4"/>
                </a:gs>
                <a:gs pos="100000">
                  <a:srgbClr val="B1B3B4"/>
                </a:gs>
                <a:gs pos="50000">
                  <a:srgbClr val="B1B3B4"/>
                </a:gs>
                <a:gs pos="75000">
                  <a:srgbClr val="ECEDED"/>
                </a:gs>
                <a:gs pos="25000">
                  <a:srgbClr val="ECEDED"/>
                </a:gs>
              </a:gsLst>
              <a:lin ang="2400000" scaled="0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>
                  <a:solidFill>
                    <a:srgbClr val="09621E"/>
                  </a:solidFill>
                  <a:latin typeface="Noto Sans" panose="020B0502040504020204" pitchFamily="34" charset="0"/>
                  <a:ea typeface="Noto Sans" panose="020B0502040504020204" pitchFamily="34" charset="0"/>
                </a:rPr>
                <a:t>2G. Kraft-Wärme-Kopplung.</a:t>
              </a:r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A0C51F8-F262-4BEF-A40C-B71844470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0"/>
              <a:ext cx="1691680" cy="1379703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0C83B05-7C83-46B1-A46E-254270ECFB58}"/>
                </a:ext>
              </a:extLst>
            </p:cNvPr>
            <p:cNvSpPr txBox="1"/>
            <p:nvPr userDrawn="1"/>
          </p:nvSpPr>
          <p:spPr>
            <a:xfrm>
              <a:off x="3851920" y="324965"/>
              <a:ext cx="388843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>
                  <a:solidFill>
                    <a:srgbClr val="09621E"/>
                  </a:solidFill>
                  <a:latin typeface="Noto Sans" panose="020B0502040504020204" pitchFamily="34" charset="0"/>
                  <a:ea typeface="Noto Sans" panose="020B0502040504020204" pitchFamily="34" charset="0"/>
                </a:rPr>
                <a:t>We Care for a Better Future.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4509352"/>
            <a:ext cx="10896533" cy="317435"/>
          </a:xfrm>
          <a:prstGeom prst="rect">
            <a:avLst/>
          </a:prstGeom>
        </p:spPr>
        <p:txBody>
          <a:bodyPr lIns="504000" rIns="0" anchor="t">
            <a:normAutofit/>
          </a:bodyPr>
          <a:lstStyle>
            <a:lvl1pPr algn="l">
              <a:defRPr sz="5333" b="1">
                <a:solidFill>
                  <a:schemeClr val="bg1"/>
                </a:solidFill>
                <a:latin typeface="Noto Sans" pitchFamily="34" charset="0"/>
                <a:ea typeface="Noto Sans" pitchFamily="34" charset="0"/>
              </a:defRPr>
            </a:lvl1pPr>
          </a:lstStyle>
          <a:p>
            <a:r>
              <a:rPr lang="de-DE"/>
              <a:t>2G. </a:t>
            </a:r>
            <a:r>
              <a:rPr lang="de-DE" err="1"/>
              <a:t>Powerpoint</a:t>
            </a:r>
            <a:r>
              <a:rPr lang="de-DE"/>
              <a:t>-Vorlage.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0" y="5295779"/>
            <a:ext cx="10896533" cy="899364"/>
          </a:xfrm>
          <a:prstGeom prst="rect">
            <a:avLst/>
          </a:prstGeom>
        </p:spPr>
        <p:txBody>
          <a:bodyPr lIns="504000" r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667">
                <a:solidFill>
                  <a:schemeClr val="bg1"/>
                </a:solidFill>
                <a:latin typeface="Noto Sans" pitchFamily="34" charset="0"/>
                <a:ea typeface="Noto Sans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Hier steht eine </a:t>
            </a:r>
            <a:r>
              <a:rPr lang="de-DE" err="1"/>
              <a:t>Subline</a:t>
            </a:r>
            <a:r>
              <a:rPr lang="de-DE"/>
              <a:t>. Oder auch nicht.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016213" y="6381328"/>
            <a:ext cx="2880320" cy="365125"/>
          </a:xfrm>
        </p:spPr>
        <p:txBody>
          <a:bodyPr rIns="0" anchor="t"/>
          <a:lstStyle>
            <a:lvl1pPr algn="r">
              <a:defRPr sz="1600">
                <a:solidFill>
                  <a:schemeClr val="bg1"/>
                </a:solidFill>
                <a:latin typeface="Noto Sans" pitchFamily="34" charset="0"/>
                <a:ea typeface="Noto Sans" pitchFamily="34" charset="0"/>
              </a:defRPr>
            </a:lvl1pPr>
          </a:lstStyle>
          <a:p>
            <a:fld id="{45F17C11-8465-435E-85FC-2712520AD89A}" type="datetime1">
              <a:rPr lang="de-DE" smtClean="0"/>
              <a:pPr/>
              <a:t>26.09.2023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1267565" y="5913322"/>
            <a:ext cx="1081087" cy="2869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67" b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</a:defRPr>
            </a:lvl1pPr>
          </a:lstStyle>
          <a:p>
            <a:pPr lvl="0"/>
            <a:r>
              <a:rPr lang="de-DE"/>
              <a:t>Dokumenten-ID</a:t>
            </a:r>
          </a:p>
        </p:txBody>
      </p:sp>
    </p:spTree>
    <p:extLst>
      <p:ext uri="{BB962C8B-B14F-4D97-AF65-F5344CB8AC3E}">
        <p14:creationId xmlns:p14="http://schemas.microsoft.com/office/powerpoint/2010/main" val="5040168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ste_2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274637"/>
            <a:ext cx="9936427" cy="562075"/>
          </a:xfrm>
          <a:prstGeom prst="rect">
            <a:avLst/>
          </a:prstGeom>
        </p:spPr>
        <p:txBody>
          <a:bodyPr lIns="504000" rIns="0" anchor="t">
            <a:normAutofit/>
          </a:bodyPr>
          <a:lstStyle>
            <a:lvl1pPr algn="l">
              <a:defRPr sz="2000" b="0">
                <a:solidFill>
                  <a:srgbClr val="58585A"/>
                </a:solidFill>
                <a:latin typeface="Noto Sans" pitchFamily="34" charset="0"/>
                <a:ea typeface="Noto Sans" pitchFamily="34" charset="0"/>
              </a:defRPr>
            </a:lvl1pPr>
          </a:lstStyle>
          <a:p>
            <a:r>
              <a:rPr lang="de-DE"/>
              <a:t>Rubrik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0" y="908720"/>
            <a:ext cx="9936427" cy="576064"/>
          </a:xfrm>
          <a:prstGeom prst="rect">
            <a:avLst/>
          </a:prstGeom>
        </p:spPr>
        <p:txBody>
          <a:bodyPr lIns="504000" rIns="0">
            <a:normAutofit/>
          </a:bodyPr>
          <a:lstStyle>
            <a:lvl1pPr marL="0" indent="0">
              <a:buNone/>
              <a:defRPr sz="3333" b="1">
                <a:solidFill>
                  <a:srgbClr val="09621E"/>
                </a:solidFill>
                <a:latin typeface="Noto Sans" pitchFamily="34" charset="0"/>
                <a:ea typeface="Noto Sans" pitchFamily="34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Hier steht eine Headline.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720000" y="6356351"/>
            <a:ext cx="2844800" cy="365125"/>
          </a:xfrm>
        </p:spPr>
        <p:txBody>
          <a:bodyPr lIns="0"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BDCA4FE-8A32-4E1A-979E-1E65ACF92573}" type="datetime1">
              <a:rPr lang="de-DE" smtClean="0"/>
              <a:pPr/>
              <a:t>26.09.2023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88800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6823FB8-4AF3-4FA2-BA3E-138F21304E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719403" y="1700808"/>
            <a:ext cx="10944619" cy="442535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457189" indent="-457189">
              <a:spcAft>
                <a:spcPts val="800"/>
              </a:spcAft>
              <a:buFont typeface="Arial" panose="020B0604020202020204" pitchFamily="34" charset="0"/>
              <a:buChar char="•"/>
              <a:defRPr sz="2667" baseline="0">
                <a:solidFill>
                  <a:srgbClr val="58585A"/>
                </a:solidFill>
                <a:latin typeface="Noto Sans" pitchFamily="34" charset="0"/>
                <a:ea typeface="Noto Sans" pitchFamily="34" charset="0"/>
              </a:defRPr>
            </a:lvl1pPr>
            <a:lvl2pPr marL="990575" indent="-380990">
              <a:spcAft>
                <a:spcPts val="800"/>
              </a:spcAft>
              <a:buFont typeface="Arial" pitchFamily="34" charset="0"/>
              <a:buChar char="•"/>
              <a:defRPr sz="2667" baseline="0">
                <a:solidFill>
                  <a:srgbClr val="58585A"/>
                </a:solidFill>
                <a:latin typeface="Noto Sans" pitchFamily="34" charset="0"/>
                <a:ea typeface="Noto Sans" pitchFamily="34" charset="0"/>
              </a:defRPr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Listenpunkte 1. Ebene</a:t>
            </a:r>
          </a:p>
          <a:p>
            <a:pPr lvl="1"/>
            <a:r>
              <a:rPr lang="de-DE"/>
              <a:t>Listenpunkte 2. Ebene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847861" y="6356351"/>
            <a:ext cx="2976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2G. Kraft-Wärme-Kopplung.</a:t>
            </a:r>
          </a:p>
        </p:txBody>
      </p:sp>
      <p:pic>
        <p:nvPicPr>
          <p:cNvPr id="1026" name="Picture 2" descr="C:\Users\j.efker\Desktop\Präsentation 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2" y="-29634"/>
            <a:ext cx="12223751" cy="69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5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e_2G">
    <p:bg>
      <p:bgPr>
        <a:gradFill flip="none" rotWithShape="1">
          <a:gsLst>
            <a:gs pos="0">
              <a:srgbClr val="198128"/>
            </a:gs>
            <a:gs pos="100000">
              <a:srgbClr val="09621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C507054-E009-4ADA-9766-F89C76DD65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5" y="1488280"/>
            <a:ext cx="10177131" cy="482612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0" y="908720"/>
            <a:ext cx="9936427" cy="576064"/>
          </a:xfrm>
          <a:prstGeom prst="rect">
            <a:avLst/>
          </a:prstGeom>
        </p:spPr>
        <p:txBody>
          <a:bodyPr lIns="504000" rIns="0">
            <a:normAutofit/>
          </a:bodyPr>
          <a:lstStyle>
            <a:lvl1pPr marL="0" indent="0">
              <a:buNone/>
              <a:defRPr sz="3333" b="1">
                <a:solidFill>
                  <a:schemeClr val="bg1"/>
                </a:solidFill>
                <a:latin typeface="Noto Sans" pitchFamily="34" charset="0"/>
                <a:ea typeface="Noto Sans" pitchFamily="34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Vielen Dank für die Aufmerksamkeit!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19403" y="5949280"/>
            <a:ext cx="672074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 b="1"/>
              <a:t>Referent</a:t>
            </a:r>
            <a:r>
              <a:rPr lang="de-DE"/>
              <a:t> |Telefon | E-Mail</a:t>
            </a:r>
            <a:br>
              <a:rPr lang="de-DE"/>
            </a:br>
            <a:r>
              <a:rPr lang="de-DE"/>
              <a:t>Organisationseinheit | Anschrift | Postleitzahl | Ort | </a:t>
            </a:r>
            <a:r>
              <a:rPr lang="de-DE" b="1"/>
              <a:t>www.2-g.de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3F096BD-FF01-46F8-B314-21516CFD6F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437" y="1"/>
            <a:ext cx="2159563" cy="176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414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 txBox="1">
            <a:spLocks/>
          </p:cNvSpPr>
          <p:nvPr userDrawn="1"/>
        </p:nvSpPr>
        <p:spPr>
          <a:xfrm>
            <a:off x="9702477" y="5704038"/>
            <a:ext cx="2489524" cy="9791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95363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e-DE" sz="2800" b="1" i="0" u="none" strike="noStrike" kern="1200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7845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5690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3535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91380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89225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87070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84916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982761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088" b="0" dirty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SK Verbundenergie AG</a:t>
            </a:r>
            <a:br>
              <a:rPr lang="de-DE" sz="1088" b="0" dirty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</a:br>
            <a:r>
              <a:rPr lang="de-DE" sz="1088" b="0" dirty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Dr.-Leo-Ritter-Str. 4</a:t>
            </a:r>
            <a:br>
              <a:rPr lang="de-DE" sz="1088" b="0" dirty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</a:br>
            <a:r>
              <a:rPr lang="de-DE" sz="1088" b="0" dirty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93049 Regensburg</a:t>
            </a:r>
          </a:p>
          <a:p>
            <a:pPr algn="l"/>
            <a:r>
              <a:rPr lang="de-DE" sz="1088" b="0" dirty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www.skve.de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916339" y="1929589"/>
            <a:ext cx="6987871" cy="195931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lang="de-DE" sz="2902" b="0" i="0" u="none" strike="noStrike" cap="all" baseline="0">
                <a:solidFill>
                  <a:schemeClr val="bg1"/>
                </a:solidFill>
                <a:latin typeface="TT Norms Pro" panose="020B0103030101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e-DE" dirty="0"/>
              <a:t>Titelmasterformat durch Klicken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A42A87C-1963-4806-A316-9B92AA57F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021" y="5090272"/>
            <a:ext cx="1843418" cy="58347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C5A90A5-D7F2-4349-9ABD-58DB17B60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433289"/>
            <a:ext cx="1667257" cy="4247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30944A4-B126-51A0-838B-D6381D03D6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1" name="Grafik 10" descr="Ein Bild, das Text, ClipArt, Vektorgrafiken enthält.&#10;&#10;Automatisch generierte Beschreibung">
            <a:extLst>
              <a:ext uri="{FF2B5EF4-FFF2-40B4-BE49-F238E27FC236}">
                <a16:creationId xmlns:a16="http://schemas.microsoft.com/office/drawing/2014/main" id="{1A58E1ED-48AD-0E68-BE07-FD31BEF284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7" y="4943673"/>
            <a:ext cx="2161328" cy="684095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4E6EB0D-F503-EA4A-0437-B794EA29677F}"/>
              </a:ext>
            </a:extLst>
          </p:cNvPr>
          <p:cNvGrpSpPr/>
          <p:nvPr userDrawn="1"/>
        </p:nvGrpSpPr>
        <p:grpSpPr>
          <a:xfrm>
            <a:off x="1140547" y="5739392"/>
            <a:ext cx="11063692" cy="180276"/>
            <a:chOff x="675490" y="2979311"/>
            <a:chExt cx="9710355" cy="158217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7D54F3D0-E097-594B-D00C-E68B20486361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FE4F424E-A55C-38C7-80D0-A3F2C9E74977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ussdiagramm: Alternativer Prozess 9">
              <a:extLst>
                <a:ext uri="{FF2B5EF4-FFF2-40B4-BE49-F238E27FC236}">
                  <a16:creationId xmlns:a16="http://schemas.microsoft.com/office/drawing/2014/main" id="{49BC34A4-CB2A-C348-62DF-175E34CE64E0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lussdiagramm: Alternativer Prozess 11">
              <a:extLst>
                <a:ext uri="{FF2B5EF4-FFF2-40B4-BE49-F238E27FC236}">
                  <a16:creationId xmlns:a16="http://schemas.microsoft.com/office/drawing/2014/main" id="{E5EFF1F2-9E78-15C1-07EC-770BE943097B}"/>
                </a:ext>
              </a:extLst>
            </p:cNvPr>
            <p:cNvSpPr/>
            <p:nvPr/>
          </p:nvSpPr>
          <p:spPr>
            <a:xfrm>
              <a:off x="9457778" y="2979311"/>
              <a:ext cx="928067" cy="158217"/>
            </a:xfrm>
            <a:custGeom>
              <a:avLst/>
              <a:gdLst>
                <a:gd name="connsiteX0" fmla="*/ 0 w 1152415"/>
                <a:gd name="connsiteY0" fmla="*/ 30151 h 180903"/>
                <a:gd name="connsiteX1" fmla="*/ 30151 w 1152415"/>
                <a:gd name="connsiteY1" fmla="*/ 0 h 180903"/>
                <a:gd name="connsiteX2" fmla="*/ 1122265 w 1152415"/>
                <a:gd name="connsiteY2" fmla="*/ 0 h 180903"/>
                <a:gd name="connsiteX3" fmla="*/ 1152416 w 1152415"/>
                <a:gd name="connsiteY3" fmla="*/ 30151 h 180903"/>
                <a:gd name="connsiteX4" fmla="*/ 1152415 w 1152415"/>
                <a:gd name="connsiteY4" fmla="*/ 150753 h 180903"/>
                <a:gd name="connsiteX5" fmla="*/ 1122264 w 1152415"/>
                <a:gd name="connsiteY5" fmla="*/ 180904 h 180903"/>
                <a:gd name="connsiteX6" fmla="*/ 30151 w 1152415"/>
                <a:gd name="connsiteY6" fmla="*/ 180903 h 180903"/>
                <a:gd name="connsiteX7" fmla="*/ 0 w 1152415"/>
                <a:gd name="connsiteY7" fmla="*/ 150752 h 180903"/>
                <a:gd name="connsiteX8" fmla="*/ 0 w 1152415"/>
                <a:gd name="connsiteY8" fmla="*/ 30151 h 180903"/>
                <a:gd name="connsiteX0" fmla="*/ 0 w 1153996"/>
                <a:gd name="connsiteY0" fmla="*/ 36407 h 187160"/>
                <a:gd name="connsiteX1" fmla="*/ 30151 w 1153996"/>
                <a:gd name="connsiteY1" fmla="*/ 6256 h 187160"/>
                <a:gd name="connsiteX2" fmla="*/ 1122265 w 1153996"/>
                <a:gd name="connsiteY2" fmla="*/ 6256 h 187160"/>
                <a:gd name="connsiteX3" fmla="*/ 1150035 w 1153996"/>
                <a:gd name="connsiteY3" fmla="*/ 7832 h 187160"/>
                <a:gd name="connsiteX4" fmla="*/ 1152415 w 1153996"/>
                <a:gd name="connsiteY4" fmla="*/ 157009 h 187160"/>
                <a:gd name="connsiteX5" fmla="*/ 1122264 w 1153996"/>
                <a:gd name="connsiteY5" fmla="*/ 187160 h 187160"/>
                <a:gd name="connsiteX6" fmla="*/ 30151 w 1153996"/>
                <a:gd name="connsiteY6" fmla="*/ 187159 h 187160"/>
                <a:gd name="connsiteX7" fmla="*/ 0 w 1153996"/>
                <a:gd name="connsiteY7" fmla="*/ 157008 h 187160"/>
                <a:gd name="connsiteX8" fmla="*/ 0 w 1153996"/>
                <a:gd name="connsiteY8" fmla="*/ 36407 h 187160"/>
                <a:gd name="connsiteX0" fmla="*/ 0 w 1157982"/>
                <a:gd name="connsiteY0" fmla="*/ 40165 h 190918"/>
                <a:gd name="connsiteX1" fmla="*/ 30151 w 1157982"/>
                <a:gd name="connsiteY1" fmla="*/ 10014 h 190918"/>
                <a:gd name="connsiteX2" fmla="*/ 1150840 w 1157982"/>
                <a:gd name="connsiteY2" fmla="*/ 10014 h 190918"/>
                <a:gd name="connsiteX3" fmla="*/ 1150035 w 1157982"/>
                <a:gd name="connsiteY3" fmla="*/ 11590 h 190918"/>
                <a:gd name="connsiteX4" fmla="*/ 1152415 w 1157982"/>
                <a:gd name="connsiteY4" fmla="*/ 160767 h 190918"/>
                <a:gd name="connsiteX5" fmla="*/ 1122264 w 1157982"/>
                <a:gd name="connsiteY5" fmla="*/ 190918 h 190918"/>
                <a:gd name="connsiteX6" fmla="*/ 30151 w 1157982"/>
                <a:gd name="connsiteY6" fmla="*/ 190917 h 190918"/>
                <a:gd name="connsiteX7" fmla="*/ 0 w 1157982"/>
                <a:gd name="connsiteY7" fmla="*/ 160766 h 190918"/>
                <a:gd name="connsiteX8" fmla="*/ 0 w 1157982"/>
                <a:gd name="connsiteY8" fmla="*/ 40165 h 190918"/>
                <a:gd name="connsiteX0" fmla="*/ 0 w 1157982"/>
                <a:gd name="connsiteY0" fmla="*/ 40165 h 190917"/>
                <a:gd name="connsiteX1" fmla="*/ 30151 w 1157982"/>
                <a:gd name="connsiteY1" fmla="*/ 10014 h 190917"/>
                <a:gd name="connsiteX2" fmla="*/ 1150840 w 1157982"/>
                <a:gd name="connsiteY2" fmla="*/ 10014 h 190917"/>
                <a:gd name="connsiteX3" fmla="*/ 1150035 w 1157982"/>
                <a:gd name="connsiteY3" fmla="*/ 11590 h 190917"/>
                <a:gd name="connsiteX4" fmla="*/ 1152415 w 1157982"/>
                <a:gd name="connsiteY4" fmla="*/ 160767 h 190917"/>
                <a:gd name="connsiteX5" fmla="*/ 1148458 w 1157982"/>
                <a:gd name="connsiteY5" fmla="*/ 188537 h 190917"/>
                <a:gd name="connsiteX6" fmla="*/ 30151 w 1157982"/>
                <a:gd name="connsiteY6" fmla="*/ 190917 h 190917"/>
                <a:gd name="connsiteX7" fmla="*/ 0 w 1157982"/>
                <a:gd name="connsiteY7" fmla="*/ 160766 h 190917"/>
                <a:gd name="connsiteX8" fmla="*/ 0 w 1157982"/>
                <a:gd name="connsiteY8" fmla="*/ 40165 h 190917"/>
                <a:gd name="connsiteX0" fmla="*/ 0 w 1157982"/>
                <a:gd name="connsiteY0" fmla="*/ 41751 h 198764"/>
                <a:gd name="connsiteX1" fmla="*/ 30151 w 1157982"/>
                <a:gd name="connsiteY1" fmla="*/ 11600 h 198764"/>
                <a:gd name="connsiteX2" fmla="*/ 1150840 w 1157982"/>
                <a:gd name="connsiteY2" fmla="*/ 11600 h 198764"/>
                <a:gd name="connsiteX3" fmla="*/ 1150035 w 1157982"/>
                <a:gd name="connsiteY3" fmla="*/ 13176 h 198764"/>
                <a:gd name="connsiteX4" fmla="*/ 1152415 w 1157982"/>
                <a:gd name="connsiteY4" fmla="*/ 183785 h 198764"/>
                <a:gd name="connsiteX5" fmla="*/ 1148458 w 1157982"/>
                <a:gd name="connsiteY5" fmla="*/ 190123 h 198764"/>
                <a:gd name="connsiteX6" fmla="*/ 30151 w 1157982"/>
                <a:gd name="connsiteY6" fmla="*/ 192503 h 198764"/>
                <a:gd name="connsiteX7" fmla="*/ 0 w 1157982"/>
                <a:gd name="connsiteY7" fmla="*/ 162352 h 198764"/>
                <a:gd name="connsiteX8" fmla="*/ 0 w 1157982"/>
                <a:gd name="connsiteY8" fmla="*/ 41751 h 19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982" h="198764">
                  <a:moveTo>
                    <a:pt x="0" y="41751"/>
                  </a:moveTo>
                  <a:cubicBezTo>
                    <a:pt x="0" y="25099"/>
                    <a:pt x="13499" y="11600"/>
                    <a:pt x="30151" y="11600"/>
                  </a:cubicBezTo>
                  <a:lnTo>
                    <a:pt x="1150840" y="11600"/>
                  </a:lnTo>
                  <a:cubicBezTo>
                    <a:pt x="1167492" y="11600"/>
                    <a:pt x="1149773" y="-15521"/>
                    <a:pt x="1150035" y="13176"/>
                  </a:cubicBezTo>
                  <a:cubicBezTo>
                    <a:pt x="1150297" y="41873"/>
                    <a:pt x="1152678" y="154294"/>
                    <a:pt x="1152415" y="183785"/>
                  </a:cubicBezTo>
                  <a:cubicBezTo>
                    <a:pt x="1152152" y="213276"/>
                    <a:pt x="1165110" y="190123"/>
                    <a:pt x="1148458" y="190123"/>
                  </a:cubicBezTo>
                  <a:lnTo>
                    <a:pt x="30151" y="192503"/>
                  </a:lnTo>
                  <a:cubicBezTo>
                    <a:pt x="13499" y="192503"/>
                    <a:pt x="0" y="179004"/>
                    <a:pt x="0" y="162352"/>
                  </a:cubicBezTo>
                  <a:lnTo>
                    <a:pt x="0" y="417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lussdiagramm: Alternativer Prozess 12">
              <a:extLst>
                <a:ext uri="{FF2B5EF4-FFF2-40B4-BE49-F238E27FC236}">
                  <a16:creationId xmlns:a16="http://schemas.microsoft.com/office/drawing/2014/main" id="{D81270CD-3995-EFD5-DAAC-1BF224850CA5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lussdiagramm: Alternativer Prozess 13">
              <a:extLst>
                <a:ext uri="{FF2B5EF4-FFF2-40B4-BE49-F238E27FC236}">
                  <a16:creationId xmlns:a16="http://schemas.microsoft.com/office/drawing/2014/main" id="{3D21EC13-65A1-868D-92C5-42386DF609EF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487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2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1BF690C-DDF3-00C3-D68E-815B73114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28"/>
          <a:stretch/>
        </p:blipFill>
        <p:spPr>
          <a:xfrm>
            <a:off x="1" y="1"/>
            <a:ext cx="12191999" cy="3428279"/>
          </a:xfrm>
          <a:prstGeom prst="rect">
            <a:avLst/>
          </a:prstGeom>
        </p:spPr>
      </p:pic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600387" y="756553"/>
            <a:ext cx="8042594" cy="2280582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lang="de-DE" sz="3628" b="1" i="0" u="none" strike="noStrike" cap="none" baseline="0" smtClean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451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6488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54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ABA0464-4B91-FC71-333E-AC887CFA1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b="20438"/>
          <a:stretch/>
        </p:blipFill>
        <p:spPr>
          <a:xfrm>
            <a:off x="1" y="6588748"/>
            <a:ext cx="12191999" cy="2692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B96C85A-0EA1-E508-8678-58C93A470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2"/>
          <a:stretch/>
        </p:blipFill>
        <p:spPr>
          <a:xfrm>
            <a:off x="1" y="0"/>
            <a:ext cx="12191999" cy="1079887"/>
          </a:xfrm>
          <a:prstGeom prst="rect">
            <a:avLst/>
          </a:prstGeom>
        </p:spPr>
      </p:pic>
      <p:sp>
        <p:nvSpPr>
          <p:cNvPr id="18" name="Textplatzhalter 17"/>
          <p:cNvSpPr>
            <a:spLocks noGrp="1"/>
          </p:cNvSpPr>
          <p:nvPr userDrawn="1">
            <p:ph type="body" sz="quarter" idx="10"/>
          </p:nvPr>
        </p:nvSpPr>
        <p:spPr>
          <a:xfrm>
            <a:off x="610464" y="1403853"/>
            <a:ext cx="11037302" cy="4898365"/>
          </a:xfrm>
          <a:prstGeom prst="rect">
            <a:avLst/>
          </a:prstGeom>
        </p:spPr>
        <p:txBody>
          <a:bodyPr lIns="72000"/>
          <a:lstStyle>
            <a:lvl1pPr marL="326820" indent="-326820">
              <a:spcBef>
                <a:spcPts val="0"/>
              </a:spcBef>
              <a:spcAft>
                <a:spcPts val="1088"/>
              </a:spcAft>
              <a:buSzPct val="75000"/>
              <a:buFontTx/>
              <a:buBlip>
                <a:blip r:embed="rId3"/>
              </a:buBlip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5" name="Titel 6"/>
          <p:cNvSpPr>
            <a:spLocks noGrp="1"/>
          </p:cNvSpPr>
          <p:nvPr userDrawn="1">
            <p:ph type="title"/>
          </p:nvPr>
        </p:nvSpPr>
        <p:spPr>
          <a:xfrm>
            <a:off x="609025" y="106162"/>
            <a:ext cx="10123787" cy="869226"/>
          </a:xfrm>
          <a:prstGeom prst="rect">
            <a:avLst/>
          </a:prstGeom>
        </p:spPr>
        <p:txBody>
          <a:bodyPr vert="horz" lIns="99563" tIns="49781" rIns="99563" bIns="49781" rtlCol="0" anchor="ctr">
            <a:noAutofit/>
          </a:bodyPr>
          <a:lstStyle>
            <a:lvl1pPr>
              <a:defRPr lang="de-DE" sz="2539" b="0">
                <a:solidFill>
                  <a:schemeClr val="bg1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Titelmasterformat durch Klicken bearbeiten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9B1ADC2-FFAC-43BE-8FAA-D6E7B76D18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2862"/>
            <a:ext cx="902844" cy="285765"/>
          </a:xfrm>
          <a:prstGeom prst="rect">
            <a:avLst/>
          </a:prstGeom>
        </p:spPr>
      </p:pic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C3CA39E7-ACAD-45DD-BF38-DB436ADF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CEABD93-F48B-4A0B-AAA1-9A10365BD225}"/>
              </a:ext>
            </a:extLst>
          </p:cNvPr>
          <p:cNvSpPr txBox="1"/>
          <p:nvPr userDrawn="1"/>
        </p:nvSpPr>
        <p:spPr>
          <a:xfrm>
            <a:off x="5364860" y="6624519"/>
            <a:ext cx="1499129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 dirty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48340EB-E9F0-CF67-D976-B6DE30EAF06A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B6433013-A7A7-A686-A960-D5D39E4B5D31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lussdiagramm: Alternativer Prozess 3">
              <a:extLst>
                <a:ext uri="{FF2B5EF4-FFF2-40B4-BE49-F238E27FC236}">
                  <a16:creationId xmlns:a16="http://schemas.microsoft.com/office/drawing/2014/main" id="{D945B1B0-B5C6-CD2E-06D7-4E6305EB0F2C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2CFA7624-5563-24A3-D5EE-EB76BAE37AD8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E80A9990-7F98-247A-777C-E959525D5650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lussdiagramm: Alternativer Prozess 6">
              <a:extLst>
                <a:ext uri="{FF2B5EF4-FFF2-40B4-BE49-F238E27FC236}">
                  <a16:creationId xmlns:a16="http://schemas.microsoft.com/office/drawing/2014/main" id="{2B36BE08-DAD6-A423-0D4E-135C24E4B5F7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F4777515-E68E-B92F-B7E4-B27BB2E32CF3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5682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9">
          <p15:clr>
            <a:srgbClr val="FBAE40"/>
          </p15:clr>
        </p15:guide>
        <p15:guide id="2" pos="424">
          <p15:clr>
            <a:srgbClr val="FBAE40"/>
          </p15:clr>
        </p15:guide>
        <p15:guide id="3" orient="horz" pos="750">
          <p15:clr>
            <a:srgbClr val="FBAE40"/>
          </p15:clr>
        </p15:guide>
        <p15:guide id="4" orient="horz" pos="4384">
          <p15:clr>
            <a:srgbClr val="FBAE40"/>
          </p15:clr>
        </p15:guide>
        <p15:guide id="5" pos="8090">
          <p15:clr>
            <a:srgbClr val="FBAE40"/>
          </p15:clr>
        </p15:guide>
        <p15:guide id="6" orient="horz" pos="4576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7453430-7C55-2D51-CA40-5F17ECBD6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b="20438"/>
          <a:stretch/>
        </p:blipFill>
        <p:spPr>
          <a:xfrm>
            <a:off x="1" y="6588748"/>
            <a:ext cx="12191999" cy="2692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4819A64-256A-9577-74BD-E4B41FF6A7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2"/>
          <a:stretch/>
        </p:blipFill>
        <p:spPr>
          <a:xfrm>
            <a:off x="1" y="0"/>
            <a:ext cx="12191999" cy="1079887"/>
          </a:xfrm>
          <a:prstGeom prst="rect">
            <a:avLst/>
          </a:prstGeom>
        </p:spPr>
      </p:pic>
      <p:sp>
        <p:nvSpPr>
          <p:cNvPr id="18" name="Textplatzhalter 17"/>
          <p:cNvSpPr>
            <a:spLocks noGrp="1"/>
          </p:cNvSpPr>
          <p:nvPr>
            <p:ph type="body" sz="quarter" idx="10"/>
          </p:nvPr>
        </p:nvSpPr>
        <p:spPr>
          <a:xfrm>
            <a:off x="6294689" y="1403853"/>
            <a:ext cx="5341559" cy="4898365"/>
          </a:xfrm>
          <a:prstGeom prst="rect">
            <a:avLst/>
          </a:prstGeom>
        </p:spPr>
        <p:txBody>
          <a:bodyPr lIns="72000"/>
          <a:lstStyle>
            <a:lvl1pPr marL="326820" indent="-326820">
              <a:spcBef>
                <a:spcPts val="0"/>
              </a:spcBef>
              <a:spcAft>
                <a:spcPts val="1088"/>
              </a:spcAft>
              <a:buSzPct val="75000"/>
              <a:buFontTx/>
              <a:buBlip>
                <a:blip r:embed="rId3"/>
              </a:buBlip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615874" y="1403853"/>
            <a:ext cx="5341559" cy="4898365"/>
          </a:xfrm>
          <a:prstGeom prst="rect">
            <a:avLst/>
          </a:prstGeom>
        </p:spPr>
        <p:txBody>
          <a:bodyPr lIns="72000"/>
          <a:lstStyle>
            <a:lvl1pPr marL="326820" indent="-326820">
              <a:spcBef>
                <a:spcPts val="0"/>
              </a:spcBef>
              <a:spcAft>
                <a:spcPts val="1088"/>
              </a:spcAft>
              <a:buSzPct val="75000"/>
              <a:buFontTx/>
              <a:buBlip>
                <a:blip r:embed="rId3"/>
              </a:buBlip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6" name="Titel 6"/>
          <p:cNvSpPr>
            <a:spLocks noGrp="1"/>
          </p:cNvSpPr>
          <p:nvPr>
            <p:ph type="title"/>
          </p:nvPr>
        </p:nvSpPr>
        <p:spPr>
          <a:xfrm>
            <a:off x="609024" y="106162"/>
            <a:ext cx="10254402" cy="869226"/>
          </a:xfrm>
          <a:prstGeom prst="rect">
            <a:avLst/>
          </a:prstGeom>
        </p:spPr>
        <p:txBody>
          <a:bodyPr vert="horz" lIns="99563" tIns="49781" rIns="99563" bIns="49781" rtlCol="0" anchor="ctr">
            <a:noAutofit/>
          </a:bodyPr>
          <a:lstStyle>
            <a:lvl1pPr>
              <a:defRPr lang="de-DE" sz="2539" b="0">
                <a:solidFill>
                  <a:schemeClr val="bg1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Titelmasterformat durch Klicken bearbeiten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C00C99A-377F-49D9-8CA8-CA7A4313AD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2862"/>
            <a:ext cx="902844" cy="285765"/>
          </a:xfrm>
          <a:prstGeom prst="rect">
            <a:avLst/>
          </a:prstGeom>
        </p:spPr>
      </p:pic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3BB43A1C-AEA8-4766-9100-80B485013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A70E90F-12DA-4C57-9020-871C42E3C67C}"/>
              </a:ext>
            </a:extLst>
          </p:cNvPr>
          <p:cNvSpPr txBox="1"/>
          <p:nvPr userDrawn="1"/>
        </p:nvSpPr>
        <p:spPr>
          <a:xfrm>
            <a:off x="5364860" y="6624519"/>
            <a:ext cx="1499129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 dirty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046FF96-2196-995F-9F0C-5BD994E78BB7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3493C555-795F-E21C-0A39-E260478EBB11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lussdiagramm: Alternativer Prozess 3">
              <a:extLst>
                <a:ext uri="{FF2B5EF4-FFF2-40B4-BE49-F238E27FC236}">
                  <a16:creationId xmlns:a16="http://schemas.microsoft.com/office/drawing/2014/main" id="{F0DA7905-B8F6-1FDB-FAB2-F0DE65F2B8EC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B755BDF1-F29C-C910-61E0-A23617D35D01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E8EC21C0-5EBB-93AD-3121-AC4E35D63487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lussdiagramm: Alternativer Prozess 6">
              <a:extLst>
                <a:ext uri="{FF2B5EF4-FFF2-40B4-BE49-F238E27FC236}">
                  <a16:creationId xmlns:a16="http://schemas.microsoft.com/office/drawing/2014/main" id="{3CEC7084-6239-1DD6-01E5-00FCF5D96527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5F7548EF-B1D2-B64F-15AD-D2EA7C9FEF01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997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9">
          <p15:clr>
            <a:srgbClr val="FBAE40"/>
          </p15:clr>
        </p15:guide>
        <p15:guide id="2" pos="424">
          <p15:clr>
            <a:srgbClr val="FBAE40"/>
          </p15:clr>
        </p15:guide>
        <p15:guide id="3" orient="horz" pos="750">
          <p15:clr>
            <a:srgbClr val="FBAE40"/>
          </p15:clr>
        </p15:guide>
        <p15:guide id="4" orient="horz" pos="4377">
          <p15:clr>
            <a:srgbClr val="FBAE40"/>
          </p15:clr>
        </p15:guide>
        <p15:guide id="5" pos="809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 6"/>
          <p:cNvSpPr>
            <a:spLocks noGrp="1"/>
          </p:cNvSpPr>
          <p:nvPr>
            <p:ph type="title" hasCustomPrompt="1"/>
          </p:nvPr>
        </p:nvSpPr>
        <p:spPr>
          <a:xfrm>
            <a:off x="610464" y="146865"/>
            <a:ext cx="10122348" cy="722361"/>
          </a:xfrm>
          <a:prstGeom prst="rect">
            <a:avLst/>
          </a:prstGeom>
        </p:spPr>
        <p:txBody>
          <a:bodyPr vert="horz" lIns="99563" tIns="49781" rIns="99563" bIns="49781" rtlCol="0" anchor="t">
            <a:noAutofit/>
          </a:bodyPr>
          <a:lstStyle>
            <a:lvl1pPr>
              <a:defRPr lang="de-DE" sz="1814">
                <a:solidFill>
                  <a:schemeClr val="accent2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185374EB-F83F-4E13-8F29-D502FA20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3139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7515">
          <p15:clr>
            <a:srgbClr val="FBAE40"/>
          </p15:clr>
        </p15:guide>
        <p15:guide id="1" orient="horz" pos="612">
          <p15:clr>
            <a:srgbClr val="FBAE40"/>
          </p15:clr>
        </p15:guide>
        <p15:guide id="2" pos="424">
          <p15:clr>
            <a:srgbClr val="FBAE40"/>
          </p15:clr>
        </p15:guide>
        <p15:guide id="3" orient="horz" pos="192">
          <p15:clr>
            <a:srgbClr val="FBAE40"/>
          </p15:clr>
        </p15:guide>
        <p15:guide id="4" orient="horz" pos="4559">
          <p15:clr>
            <a:srgbClr val="FBAE40"/>
          </p15:clr>
        </p15:guide>
        <p15:guide id="5" pos="8055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z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2F1B9C9-559C-CAD5-5F49-268BFA091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b="20438"/>
          <a:stretch/>
        </p:blipFill>
        <p:spPr>
          <a:xfrm>
            <a:off x="1" y="6588748"/>
            <a:ext cx="12191999" cy="26925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688A5CC-5653-B742-4C8F-FDFD195D1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2"/>
          <a:stretch/>
        </p:blipFill>
        <p:spPr>
          <a:xfrm>
            <a:off x="1" y="0"/>
            <a:ext cx="12191999" cy="1079887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09025" y="117964"/>
            <a:ext cx="9927866" cy="633299"/>
          </a:xfrm>
          <a:prstGeom prst="rect">
            <a:avLst/>
          </a:prstGeom>
        </p:spPr>
        <p:txBody>
          <a:bodyPr vert="horz" lIns="99563" tIns="49781" rIns="99563" bIns="49781" rtlCol="0" anchor="t">
            <a:noAutofit/>
          </a:bodyPr>
          <a:lstStyle>
            <a:lvl1pPr>
              <a:defRPr lang="de-DE" sz="1814">
                <a:solidFill>
                  <a:schemeClr val="bg1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12" name="Textplatzhalter 17"/>
          <p:cNvSpPr>
            <a:spLocks noGrp="1"/>
          </p:cNvSpPr>
          <p:nvPr>
            <p:ph type="body" sz="quarter" idx="12"/>
          </p:nvPr>
        </p:nvSpPr>
        <p:spPr>
          <a:xfrm>
            <a:off x="6553150" y="4800523"/>
            <a:ext cx="5083098" cy="1501695"/>
          </a:xfrm>
          <a:prstGeom prst="rect">
            <a:avLst/>
          </a:prstGeom>
        </p:spPr>
        <p:txBody>
          <a:bodyPr lIns="0"/>
          <a:lstStyle>
            <a:lvl1pPr marL="2280491" indent="-2280491">
              <a:spcBef>
                <a:spcPts val="0"/>
              </a:spcBef>
              <a:spcAft>
                <a:spcPts val="0"/>
              </a:spcAft>
              <a:buSzPct val="75000"/>
              <a:buFontTx/>
              <a:buNone/>
              <a:defRPr sz="1270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endParaRPr lang="de-DE" dirty="0"/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615875" y="1403853"/>
            <a:ext cx="5480126" cy="4898365"/>
          </a:xfrm>
          <a:prstGeom prst="rect">
            <a:avLst/>
          </a:prstGeom>
        </p:spPr>
        <p:txBody>
          <a:bodyPr lIns="72000"/>
          <a:lstStyle>
            <a:lvl1pPr marL="0" marR="0" indent="0" algn="l" defTabSz="9027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88"/>
              </a:spcAft>
              <a:buClr>
                <a:schemeClr val="tx1"/>
              </a:buClr>
              <a:buSzPct val="75000"/>
              <a:buFontTx/>
              <a:buNone/>
              <a:tabLst/>
              <a:defRPr sz="1451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6553150" y="1403854"/>
            <a:ext cx="5638850" cy="318312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 dirty="0">
              <a:solidFill>
                <a:schemeClr val="bg1"/>
              </a:solidFill>
              <a:latin typeface="TT Norms Pro" panose="020B0103030101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81C6792-303D-4135-9C8C-F88129781B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2862"/>
            <a:ext cx="902844" cy="285765"/>
          </a:xfrm>
          <a:prstGeom prst="rect">
            <a:avLst/>
          </a:prstGeom>
        </p:spPr>
      </p:pic>
      <p:sp>
        <p:nvSpPr>
          <p:cNvPr id="24" name="Foliennummernplatzhalter 5">
            <a:extLst>
              <a:ext uri="{FF2B5EF4-FFF2-40B4-BE49-F238E27FC236}">
                <a16:creationId xmlns:a16="http://schemas.microsoft.com/office/drawing/2014/main" id="{FF8C3762-26CB-4EEC-86E8-5B5FB4D7DA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5E39705-E773-4515-B105-104E2A765D19}"/>
              </a:ext>
            </a:extLst>
          </p:cNvPr>
          <p:cNvSpPr txBox="1"/>
          <p:nvPr userDrawn="1"/>
        </p:nvSpPr>
        <p:spPr>
          <a:xfrm>
            <a:off x="5364860" y="6624519"/>
            <a:ext cx="1499129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 dirty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F5987C0-0BC8-D507-FC9D-1395E235675B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FAEE629B-358F-5202-824B-DBE10C3FBCD8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lussdiagramm: Alternativer Prozess 3">
              <a:extLst>
                <a:ext uri="{FF2B5EF4-FFF2-40B4-BE49-F238E27FC236}">
                  <a16:creationId xmlns:a16="http://schemas.microsoft.com/office/drawing/2014/main" id="{41A0410A-18FF-E647-935C-341BF87B2D55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FEA0B245-1758-7B8C-2F5B-627C9F24319E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7D868B8E-1C18-FB7A-9082-C3EE79E7DCC0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AE5F4BFA-1ACB-889E-3B11-F1F4B03EB753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ussdiagramm: Alternativer Prozess 8">
              <a:extLst>
                <a:ext uri="{FF2B5EF4-FFF2-40B4-BE49-F238E27FC236}">
                  <a16:creationId xmlns:a16="http://schemas.microsoft.com/office/drawing/2014/main" id="{F9A3636A-8F58-27C3-600E-463227B765ED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9967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zQuer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70C6EA4-4D59-AD59-9972-F55F47AEA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b="20438"/>
          <a:stretch/>
        </p:blipFill>
        <p:spPr>
          <a:xfrm>
            <a:off x="1" y="6588748"/>
            <a:ext cx="12191999" cy="26925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06ACE5B-068A-AABB-7186-7DF0DC694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2"/>
          <a:stretch/>
        </p:blipFill>
        <p:spPr>
          <a:xfrm>
            <a:off x="1" y="0"/>
            <a:ext cx="12191999" cy="1079887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09025" y="117964"/>
            <a:ext cx="9927866" cy="633299"/>
          </a:xfrm>
          <a:prstGeom prst="rect">
            <a:avLst/>
          </a:prstGeom>
        </p:spPr>
        <p:txBody>
          <a:bodyPr vert="horz" lIns="99563" tIns="49781" rIns="99563" bIns="49781" rtlCol="0" anchor="t">
            <a:noAutofit/>
          </a:bodyPr>
          <a:lstStyle>
            <a:lvl1pPr>
              <a:defRPr lang="de-DE" sz="1814">
                <a:solidFill>
                  <a:schemeClr val="bg1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 dirty="0"/>
              <a:t>Titelmasterformat durch Klicken bearbeiten</a:t>
            </a:r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3222482" y="1403853"/>
            <a:ext cx="8417678" cy="4898365"/>
          </a:xfrm>
          <a:prstGeom prst="rect">
            <a:avLst/>
          </a:prstGeom>
        </p:spPr>
        <p:txBody>
          <a:bodyPr lIns="72000" anchor="ctr"/>
          <a:lstStyle>
            <a:lvl1pPr marL="0" marR="0" indent="0" algn="l" defTabSz="9027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88"/>
              </a:spcAft>
              <a:buClr>
                <a:schemeClr val="tx1"/>
              </a:buClr>
              <a:buSzPct val="75000"/>
              <a:buFontTx/>
              <a:buNone/>
              <a:tabLst/>
              <a:defRPr sz="1632" i="0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endParaRPr lang="de-DE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-1" y="1399862"/>
            <a:ext cx="2363219" cy="490235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 dirty="0">
              <a:solidFill>
                <a:schemeClr val="bg1"/>
              </a:solidFill>
              <a:latin typeface="TT Norms Pro" panose="020B0103030101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 dirty="0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36" name="Textfeld 35"/>
          <p:cNvSpPr txBox="1"/>
          <p:nvPr userDrawn="1"/>
        </p:nvSpPr>
        <p:spPr>
          <a:xfrm>
            <a:off x="5364860" y="6624519"/>
            <a:ext cx="1499129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 dirty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BD1A53D-9F4A-488C-ACE4-BDEFAE91DF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2862"/>
            <a:ext cx="902844" cy="285765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003C92B-A6DB-61A1-6460-C7AB6B83F65A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E2BF2AC6-BE4D-3047-2432-40C5280D7C7E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lussdiagramm: Alternativer Prozess 3">
              <a:extLst>
                <a:ext uri="{FF2B5EF4-FFF2-40B4-BE49-F238E27FC236}">
                  <a16:creationId xmlns:a16="http://schemas.microsoft.com/office/drawing/2014/main" id="{3DEFA81C-C846-CAA1-FBAD-C5D3B2CA68DE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0737A4EC-8805-3B57-EB69-48E00EC6A968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B56E601C-B95D-B860-1A34-4E55A58D8BFD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9A766CD5-39F6-0FC5-9FDD-162B612AB8E5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ussdiagramm: Alternativer Prozess 8">
              <a:extLst>
                <a:ext uri="{FF2B5EF4-FFF2-40B4-BE49-F238E27FC236}">
                  <a16:creationId xmlns:a16="http://schemas.microsoft.com/office/drawing/2014/main" id="{5E3FD778-D419-7B66-544D-EC74C33C0452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05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 txBox="1">
            <a:spLocks/>
          </p:cNvSpPr>
          <p:nvPr userDrawn="1"/>
        </p:nvSpPr>
        <p:spPr>
          <a:xfrm>
            <a:off x="9702477" y="5704038"/>
            <a:ext cx="2489524" cy="9791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95363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e-DE" sz="2800" b="1" i="0" u="none" strike="noStrike" kern="1200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7845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5690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3535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91380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89225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87070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84916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982761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088" b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SK Verbundenergie AG</a:t>
            </a:r>
            <a:br>
              <a:rPr lang="de-DE" sz="1088" b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</a:br>
            <a:r>
              <a:rPr lang="de-DE" sz="1088" b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Dr.-Leo-Ritter-Str. 4</a:t>
            </a:r>
            <a:br>
              <a:rPr lang="de-DE" sz="1088" b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</a:br>
            <a:r>
              <a:rPr lang="de-DE" sz="1088" b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93049 Regensburg</a:t>
            </a:r>
          </a:p>
          <a:p>
            <a:pPr algn="l"/>
            <a:r>
              <a:rPr lang="de-DE" sz="1088" b="0">
                <a:solidFill>
                  <a:schemeClr val="accent2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www.skve.de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916339" y="1929589"/>
            <a:ext cx="6987871" cy="195931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lang="de-DE" sz="2902" b="0" i="0" u="none" strike="noStrike" cap="all" baseline="0">
                <a:solidFill>
                  <a:schemeClr val="bg1"/>
                </a:solidFill>
                <a:latin typeface="TT Norms Pro" panose="020B0103030101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de-DE"/>
              <a:t>Titelmasterformat durch Klicken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A42A87C-1963-4806-A316-9B92AA57F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021" y="5090272"/>
            <a:ext cx="1843418" cy="58347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C5A90A5-D7F2-4349-9ABD-58DB17B60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433289"/>
            <a:ext cx="1667257" cy="4247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30944A4-B126-51A0-838B-D6381D03D6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1" name="Grafik 10" descr="Ein Bild, das Text, ClipArt, Vektorgrafiken enthält.&#10;&#10;Automatisch generierte Beschreibung">
            <a:extLst>
              <a:ext uri="{FF2B5EF4-FFF2-40B4-BE49-F238E27FC236}">
                <a16:creationId xmlns:a16="http://schemas.microsoft.com/office/drawing/2014/main" id="{1A58E1ED-48AD-0E68-BE07-FD31BEF284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7" y="4943673"/>
            <a:ext cx="2161328" cy="684095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4E6EB0D-F503-EA4A-0437-B794EA29677F}"/>
              </a:ext>
            </a:extLst>
          </p:cNvPr>
          <p:cNvGrpSpPr/>
          <p:nvPr userDrawn="1"/>
        </p:nvGrpSpPr>
        <p:grpSpPr>
          <a:xfrm>
            <a:off x="1140547" y="5739392"/>
            <a:ext cx="11063692" cy="180276"/>
            <a:chOff x="675490" y="2979311"/>
            <a:chExt cx="9710355" cy="158217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7D54F3D0-E097-594B-D00C-E68B20486361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FE4F424E-A55C-38C7-80D0-A3F2C9E74977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ussdiagramm: Alternativer Prozess 9">
              <a:extLst>
                <a:ext uri="{FF2B5EF4-FFF2-40B4-BE49-F238E27FC236}">
                  <a16:creationId xmlns:a16="http://schemas.microsoft.com/office/drawing/2014/main" id="{49BC34A4-CB2A-C348-62DF-175E34CE64E0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lussdiagramm: Alternativer Prozess 11">
              <a:extLst>
                <a:ext uri="{FF2B5EF4-FFF2-40B4-BE49-F238E27FC236}">
                  <a16:creationId xmlns:a16="http://schemas.microsoft.com/office/drawing/2014/main" id="{E5EFF1F2-9E78-15C1-07EC-770BE943097B}"/>
                </a:ext>
              </a:extLst>
            </p:cNvPr>
            <p:cNvSpPr/>
            <p:nvPr/>
          </p:nvSpPr>
          <p:spPr>
            <a:xfrm>
              <a:off x="9457778" y="2979311"/>
              <a:ext cx="928067" cy="158217"/>
            </a:xfrm>
            <a:custGeom>
              <a:avLst/>
              <a:gdLst>
                <a:gd name="connsiteX0" fmla="*/ 0 w 1152415"/>
                <a:gd name="connsiteY0" fmla="*/ 30151 h 180903"/>
                <a:gd name="connsiteX1" fmla="*/ 30151 w 1152415"/>
                <a:gd name="connsiteY1" fmla="*/ 0 h 180903"/>
                <a:gd name="connsiteX2" fmla="*/ 1122265 w 1152415"/>
                <a:gd name="connsiteY2" fmla="*/ 0 h 180903"/>
                <a:gd name="connsiteX3" fmla="*/ 1152416 w 1152415"/>
                <a:gd name="connsiteY3" fmla="*/ 30151 h 180903"/>
                <a:gd name="connsiteX4" fmla="*/ 1152415 w 1152415"/>
                <a:gd name="connsiteY4" fmla="*/ 150753 h 180903"/>
                <a:gd name="connsiteX5" fmla="*/ 1122264 w 1152415"/>
                <a:gd name="connsiteY5" fmla="*/ 180904 h 180903"/>
                <a:gd name="connsiteX6" fmla="*/ 30151 w 1152415"/>
                <a:gd name="connsiteY6" fmla="*/ 180903 h 180903"/>
                <a:gd name="connsiteX7" fmla="*/ 0 w 1152415"/>
                <a:gd name="connsiteY7" fmla="*/ 150752 h 180903"/>
                <a:gd name="connsiteX8" fmla="*/ 0 w 1152415"/>
                <a:gd name="connsiteY8" fmla="*/ 30151 h 180903"/>
                <a:gd name="connsiteX0" fmla="*/ 0 w 1153996"/>
                <a:gd name="connsiteY0" fmla="*/ 36407 h 187160"/>
                <a:gd name="connsiteX1" fmla="*/ 30151 w 1153996"/>
                <a:gd name="connsiteY1" fmla="*/ 6256 h 187160"/>
                <a:gd name="connsiteX2" fmla="*/ 1122265 w 1153996"/>
                <a:gd name="connsiteY2" fmla="*/ 6256 h 187160"/>
                <a:gd name="connsiteX3" fmla="*/ 1150035 w 1153996"/>
                <a:gd name="connsiteY3" fmla="*/ 7832 h 187160"/>
                <a:gd name="connsiteX4" fmla="*/ 1152415 w 1153996"/>
                <a:gd name="connsiteY4" fmla="*/ 157009 h 187160"/>
                <a:gd name="connsiteX5" fmla="*/ 1122264 w 1153996"/>
                <a:gd name="connsiteY5" fmla="*/ 187160 h 187160"/>
                <a:gd name="connsiteX6" fmla="*/ 30151 w 1153996"/>
                <a:gd name="connsiteY6" fmla="*/ 187159 h 187160"/>
                <a:gd name="connsiteX7" fmla="*/ 0 w 1153996"/>
                <a:gd name="connsiteY7" fmla="*/ 157008 h 187160"/>
                <a:gd name="connsiteX8" fmla="*/ 0 w 1153996"/>
                <a:gd name="connsiteY8" fmla="*/ 36407 h 187160"/>
                <a:gd name="connsiteX0" fmla="*/ 0 w 1157982"/>
                <a:gd name="connsiteY0" fmla="*/ 40165 h 190918"/>
                <a:gd name="connsiteX1" fmla="*/ 30151 w 1157982"/>
                <a:gd name="connsiteY1" fmla="*/ 10014 h 190918"/>
                <a:gd name="connsiteX2" fmla="*/ 1150840 w 1157982"/>
                <a:gd name="connsiteY2" fmla="*/ 10014 h 190918"/>
                <a:gd name="connsiteX3" fmla="*/ 1150035 w 1157982"/>
                <a:gd name="connsiteY3" fmla="*/ 11590 h 190918"/>
                <a:gd name="connsiteX4" fmla="*/ 1152415 w 1157982"/>
                <a:gd name="connsiteY4" fmla="*/ 160767 h 190918"/>
                <a:gd name="connsiteX5" fmla="*/ 1122264 w 1157982"/>
                <a:gd name="connsiteY5" fmla="*/ 190918 h 190918"/>
                <a:gd name="connsiteX6" fmla="*/ 30151 w 1157982"/>
                <a:gd name="connsiteY6" fmla="*/ 190917 h 190918"/>
                <a:gd name="connsiteX7" fmla="*/ 0 w 1157982"/>
                <a:gd name="connsiteY7" fmla="*/ 160766 h 190918"/>
                <a:gd name="connsiteX8" fmla="*/ 0 w 1157982"/>
                <a:gd name="connsiteY8" fmla="*/ 40165 h 190918"/>
                <a:gd name="connsiteX0" fmla="*/ 0 w 1157982"/>
                <a:gd name="connsiteY0" fmla="*/ 40165 h 190917"/>
                <a:gd name="connsiteX1" fmla="*/ 30151 w 1157982"/>
                <a:gd name="connsiteY1" fmla="*/ 10014 h 190917"/>
                <a:gd name="connsiteX2" fmla="*/ 1150840 w 1157982"/>
                <a:gd name="connsiteY2" fmla="*/ 10014 h 190917"/>
                <a:gd name="connsiteX3" fmla="*/ 1150035 w 1157982"/>
                <a:gd name="connsiteY3" fmla="*/ 11590 h 190917"/>
                <a:gd name="connsiteX4" fmla="*/ 1152415 w 1157982"/>
                <a:gd name="connsiteY4" fmla="*/ 160767 h 190917"/>
                <a:gd name="connsiteX5" fmla="*/ 1148458 w 1157982"/>
                <a:gd name="connsiteY5" fmla="*/ 188537 h 190917"/>
                <a:gd name="connsiteX6" fmla="*/ 30151 w 1157982"/>
                <a:gd name="connsiteY6" fmla="*/ 190917 h 190917"/>
                <a:gd name="connsiteX7" fmla="*/ 0 w 1157982"/>
                <a:gd name="connsiteY7" fmla="*/ 160766 h 190917"/>
                <a:gd name="connsiteX8" fmla="*/ 0 w 1157982"/>
                <a:gd name="connsiteY8" fmla="*/ 40165 h 190917"/>
                <a:gd name="connsiteX0" fmla="*/ 0 w 1157982"/>
                <a:gd name="connsiteY0" fmla="*/ 41751 h 198764"/>
                <a:gd name="connsiteX1" fmla="*/ 30151 w 1157982"/>
                <a:gd name="connsiteY1" fmla="*/ 11600 h 198764"/>
                <a:gd name="connsiteX2" fmla="*/ 1150840 w 1157982"/>
                <a:gd name="connsiteY2" fmla="*/ 11600 h 198764"/>
                <a:gd name="connsiteX3" fmla="*/ 1150035 w 1157982"/>
                <a:gd name="connsiteY3" fmla="*/ 13176 h 198764"/>
                <a:gd name="connsiteX4" fmla="*/ 1152415 w 1157982"/>
                <a:gd name="connsiteY4" fmla="*/ 183785 h 198764"/>
                <a:gd name="connsiteX5" fmla="*/ 1148458 w 1157982"/>
                <a:gd name="connsiteY5" fmla="*/ 190123 h 198764"/>
                <a:gd name="connsiteX6" fmla="*/ 30151 w 1157982"/>
                <a:gd name="connsiteY6" fmla="*/ 192503 h 198764"/>
                <a:gd name="connsiteX7" fmla="*/ 0 w 1157982"/>
                <a:gd name="connsiteY7" fmla="*/ 162352 h 198764"/>
                <a:gd name="connsiteX8" fmla="*/ 0 w 1157982"/>
                <a:gd name="connsiteY8" fmla="*/ 41751 h 19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982" h="198764">
                  <a:moveTo>
                    <a:pt x="0" y="41751"/>
                  </a:moveTo>
                  <a:cubicBezTo>
                    <a:pt x="0" y="25099"/>
                    <a:pt x="13499" y="11600"/>
                    <a:pt x="30151" y="11600"/>
                  </a:cubicBezTo>
                  <a:lnTo>
                    <a:pt x="1150840" y="11600"/>
                  </a:lnTo>
                  <a:cubicBezTo>
                    <a:pt x="1167492" y="11600"/>
                    <a:pt x="1149773" y="-15521"/>
                    <a:pt x="1150035" y="13176"/>
                  </a:cubicBezTo>
                  <a:cubicBezTo>
                    <a:pt x="1150297" y="41873"/>
                    <a:pt x="1152678" y="154294"/>
                    <a:pt x="1152415" y="183785"/>
                  </a:cubicBezTo>
                  <a:cubicBezTo>
                    <a:pt x="1152152" y="213276"/>
                    <a:pt x="1165110" y="190123"/>
                    <a:pt x="1148458" y="190123"/>
                  </a:cubicBezTo>
                  <a:lnTo>
                    <a:pt x="30151" y="192503"/>
                  </a:lnTo>
                  <a:cubicBezTo>
                    <a:pt x="13499" y="192503"/>
                    <a:pt x="0" y="179004"/>
                    <a:pt x="0" y="162352"/>
                  </a:cubicBezTo>
                  <a:lnTo>
                    <a:pt x="0" y="417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lussdiagramm: Alternativer Prozess 12">
              <a:extLst>
                <a:ext uri="{FF2B5EF4-FFF2-40B4-BE49-F238E27FC236}">
                  <a16:creationId xmlns:a16="http://schemas.microsoft.com/office/drawing/2014/main" id="{D81270CD-3995-EFD5-DAAC-1BF224850CA5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lussdiagramm: Alternativer Prozess 13">
              <a:extLst>
                <a:ext uri="{FF2B5EF4-FFF2-40B4-BE49-F238E27FC236}">
                  <a16:creationId xmlns:a16="http://schemas.microsoft.com/office/drawing/2014/main" id="{3D21EC13-65A1-868D-92C5-42386DF609EF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475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2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1BF690C-DDF3-00C3-D68E-815B73114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28"/>
          <a:stretch/>
        </p:blipFill>
        <p:spPr>
          <a:xfrm>
            <a:off x="1" y="1"/>
            <a:ext cx="12191999" cy="3428279"/>
          </a:xfrm>
          <a:prstGeom prst="rect">
            <a:avLst/>
          </a:prstGeom>
        </p:spPr>
      </p:pic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600387" y="756553"/>
            <a:ext cx="8042594" cy="2280582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lang="de-DE" sz="3628" b="1" i="0" u="none" strike="noStrike" cap="none" baseline="0" smtClean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451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33584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54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ABA0464-4B91-FC71-333E-AC887CFA1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b="20438"/>
          <a:stretch/>
        </p:blipFill>
        <p:spPr>
          <a:xfrm>
            <a:off x="1" y="6588748"/>
            <a:ext cx="12191999" cy="2692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B96C85A-0EA1-E508-8678-58C93A470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2"/>
          <a:stretch/>
        </p:blipFill>
        <p:spPr>
          <a:xfrm>
            <a:off x="1" y="0"/>
            <a:ext cx="12191999" cy="1079887"/>
          </a:xfrm>
          <a:prstGeom prst="rect">
            <a:avLst/>
          </a:prstGeom>
        </p:spPr>
      </p:pic>
      <p:sp>
        <p:nvSpPr>
          <p:cNvPr id="18" name="Textplatzhalter 17"/>
          <p:cNvSpPr>
            <a:spLocks noGrp="1"/>
          </p:cNvSpPr>
          <p:nvPr userDrawn="1">
            <p:ph type="body" sz="quarter" idx="10"/>
          </p:nvPr>
        </p:nvSpPr>
        <p:spPr>
          <a:xfrm>
            <a:off x="610464" y="1403853"/>
            <a:ext cx="11037302" cy="4898365"/>
          </a:xfrm>
          <a:prstGeom prst="rect">
            <a:avLst/>
          </a:prstGeom>
        </p:spPr>
        <p:txBody>
          <a:bodyPr lIns="72000"/>
          <a:lstStyle>
            <a:lvl1pPr marL="326820" indent="-326820">
              <a:spcBef>
                <a:spcPts val="0"/>
              </a:spcBef>
              <a:spcAft>
                <a:spcPts val="1088"/>
              </a:spcAft>
              <a:buSzPct val="75000"/>
              <a:buFontTx/>
              <a:buBlip>
                <a:blip r:embed="rId3"/>
              </a:buBlip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5" name="Titel 6"/>
          <p:cNvSpPr>
            <a:spLocks noGrp="1"/>
          </p:cNvSpPr>
          <p:nvPr userDrawn="1">
            <p:ph type="title"/>
          </p:nvPr>
        </p:nvSpPr>
        <p:spPr>
          <a:xfrm>
            <a:off x="609025" y="106162"/>
            <a:ext cx="10123787" cy="869226"/>
          </a:xfrm>
          <a:prstGeom prst="rect">
            <a:avLst/>
          </a:prstGeom>
        </p:spPr>
        <p:txBody>
          <a:bodyPr vert="horz" lIns="99563" tIns="49781" rIns="99563" bIns="49781" rtlCol="0" anchor="ctr">
            <a:noAutofit/>
          </a:bodyPr>
          <a:lstStyle>
            <a:lvl1pPr>
              <a:defRPr lang="de-DE" sz="2539" b="0">
                <a:solidFill>
                  <a:schemeClr val="bg1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Titelmasterformat durch Klicken bearbeiten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9B1ADC2-FFAC-43BE-8FAA-D6E7B76D18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2862"/>
            <a:ext cx="902844" cy="285765"/>
          </a:xfrm>
          <a:prstGeom prst="rect">
            <a:avLst/>
          </a:prstGeom>
        </p:spPr>
      </p:pic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C3CA39E7-ACAD-45DD-BF38-DB436ADF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CEABD93-F48B-4A0B-AAA1-9A10365BD225}"/>
              </a:ext>
            </a:extLst>
          </p:cNvPr>
          <p:cNvSpPr txBox="1"/>
          <p:nvPr userDrawn="1"/>
        </p:nvSpPr>
        <p:spPr>
          <a:xfrm>
            <a:off x="5364860" y="6624519"/>
            <a:ext cx="1499129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48340EB-E9F0-CF67-D976-B6DE30EAF06A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B6433013-A7A7-A686-A960-D5D39E4B5D31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lussdiagramm: Alternativer Prozess 3">
              <a:extLst>
                <a:ext uri="{FF2B5EF4-FFF2-40B4-BE49-F238E27FC236}">
                  <a16:creationId xmlns:a16="http://schemas.microsoft.com/office/drawing/2014/main" id="{D945B1B0-B5C6-CD2E-06D7-4E6305EB0F2C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2CFA7624-5563-24A3-D5EE-EB76BAE37AD8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E80A9990-7F98-247A-777C-E959525D5650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lussdiagramm: Alternativer Prozess 6">
              <a:extLst>
                <a:ext uri="{FF2B5EF4-FFF2-40B4-BE49-F238E27FC236}">
                  <a16:creationId xmlns:a16="http://schemas.microsoft.com/office/drawing/2014/main" id="{2B36BE08-DAD6-A423-0D4E-135C24E4B5F7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F4777515-E68E-B92F-B7E4-B27BB2E32CF3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523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9">
          <p15:clr>
            <a:srgbClr val="FBAE40"/>
          </p15:clr>
        </p15:guide>
        <p15:guide id="2" pos="424">
          <p15:clr>
            <a:srgbClr val="FBAE40"/>
          </p15:clr>
        </p15:guide>
        <p15:guide id="3" orient="horz" pos="750">
          <p15:clr>
            <a:srgbClr val="FBAE40"/>
          </p15:clr>
        </p15:guide>
        <p15:guide id="4" orient="horz" pos="4384">
          <p15:clr>
            <a:srgbClr val="FBAE40"/>
          </p15:clr>
        </p15:guide>
        <p15:guide id="5" pos="8090">
          <p15:clr>
            <a:srgbClr val="FBAE40"/>
          </p15:clr>
        </p15:guide>
        <p15:guide id="6" orient="horz" pos="4576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7453430-7C55-2D51-CA40-5F17ECBD6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b="20438"/>
          <a:stretch/>
        </p:blipFill>
        <p:spPr>
          <a:xfrm>
            <a:off x="1" y="6588748"/>
            <a:ext cx="12191999" cy="2692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4819A64-256A-9577-74BD-E4B41FF6A7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2"/>
          <a:stretch/>
        </p:blipFill>
        <p:spPr>
          <a:xfrm>
            <a:off x="1" y="0"/>
            <a:ext cx="12191999" cy="1079887"/>
          </a:xfrm>
          <a:prstGeom prst="rect">
            <a:avLst/>
          </a:prstGeom>
        </p:spPr>
      </p:pic>
      <p:sp>
        <p:nvSpPr>
          <p:cNvPr id="18" name="Textplatzhalter 17"/>
          <p:cNvSpPr>
            <a:spLocks noGrp="1"/>
          </p:cNvSpPr>
          <p:nvPr>
            <p:ph type="body" sz="quarter" idx="10"/>
          </p:nvPr>
        </p:nvSpPr>
        <p:spPr>
          <a:xfrm>
            <a:off x="6294689" y="1403853"/>
            <a:ext cx="5341559" cy="4898365"/>
          </a:xfrm>
          <a:prstGeom prst="rect">
            <a:avLst/>
          </a:prstGeom>
        </p:spPr>
        <p:txBody>
          <a:bodyPr lIns="72000"/>
          <a:lstStyle>
            <a:lvl1pPr marL="326820" indent="-326820">
              <a:spcBef>
                <a:spcPts val="0"/>
              </a:spcBef>
              <a:spcAft>
                <a:spcPts val="1088"/>
              </a:spcAft>
              <a:buSzPct val="75000"/>
              <a:buFontTx/>
              <a:buBlip>
                <a:blip r:embed="rId3"/>
              </a:buBlip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615874" y="1403853"/>
            <a:ext cx="5341559" cy="4898365"/>
          </a:xfrm>
          <a:prstGeom prst="rect">
            <a:avLst/>
          </a:prstGeom>
        </p:spPr>
        <p:txBody>
          <a:bodyPr lIns="72000"/>
          <a:lstStyle>
            <a:lvl1pPr marL="326820" indent="-326820">
              <a:spcBef>
                <a:spcPts val="0"/>
              </a:spcBef>
              <a:spcAft>
                <a:spcPts val="1088"/>
              </a:spcAft>
              <a:buSzPct val="75000"/>
              <a:buFontTx/>
              <a:buBlip>
                <a:blip r:embed="rId3"/>
              </a:buBlip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46" name="Titel 6"/>
          <p:cNvSpPr>
            <a:spLocks noGrp="1"/>
          </p:cNvSpPr>
          <p:nvPr>
            <p:ph type="title"/>
          </p:nvPr>
        </p:nvSpPr>
        <p:spPr>
          <a:xfrm>
            <a:off x="609024" y="106162"/>
            <a:ext cx="10254402" cy="869226"/>
          </a:xfrm>
          <a:prstGeom prst="rect">
            <a:avLst/>
          </a:prstGeom>
        </p:spPr>
        <p:txBody>
          <a:bodyPr vert="horz" lIns="99563" tIns="49781" rIns="99563" bIns="49781" rtlCol="0" anchor="ctr">
            <a:noAutofit/>
          </a:bodyPr>
          <a:lstStyle>
            <a:lvl1pPr>
              <a:defRPr lang="de-DE" sz="2539" b="0">
                <a:solidFill>
                  <a:schemeClr val="bg1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Titelmasterformat durch Klicken bearbeiten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C00C99A-377F-49D9-8CA8-CA7A4313AD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2862"/>
            <a:ext cx="902844" cy="285765"/>
          </a:xfrm>
          <a:prstGeom prst="rect">
            <a:avLst/>
          </a:prstGeom>
        </p:spPr>
      </p:pic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3BB43A1C-AEA8-4766-9100-80B485013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A70E90F-12DA-4C57-9020-871C42E3C67C}"/>
              </a:ext>
            </a:extLst>
          </p:cNvPr>
          <p:cNvSpPr txBox="1"/>
          <p:nvPr userDrawn="1"/>
        </p:nvSpPr>
        <p:spPr>
          <a:xfrm>
            <a:off x="5364860" y="6624519"/>
            <a:ext cx="1499129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046FF96-2196-995F-9F0C-5BD994E78BB7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3493C555-795F-E21C-0A39-E260478EBB11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lussdiagramm: Alternativer Prozess 3">
              <a:extLst>
                <a:ext uri="{FF2B5EF4-FFF2-40B4-BE49-F238E27FC236}">
                  <a16:creationId xmlns:a16="http://schemas.microsoft.com/office/drawing/2014/main" id="{F0DA7905-B8F6-1FDB-FAB2-F0DE65F2B8EC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B755BDF1-F29C-C910-61E0-A23617D35D01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E8EC21C0-5EBB-93AD-3121-AC4E35D63487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lussdiagramm: Alternativer Prozess 6">
              <a:extLst>
                <a:ext uri="{FF2B5EF4-FFF2-40B4-BE49-F238E27FC236}">
                  <a16:creationId xmlns:a16="http://schemas.microsoft.com/office/drawing/2014/main" id="{3CEC7084-6239-1DD6-01E5-00FCF5D96527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5F7548EF-B1D2-B64F-15AD-D2EA7C9FEF01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350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9">
          <p15:clr>
            <a:srgbClr val="FBAE40"/>
          </p15:clr>
        </p15:guide>
        <p15:guide id="2" pos="424">
          <p15:clr>
            <a:srgbClr val="FBAE40"/>
          </p15:clr>
        </p15:guide>
        <p15:guide id="3" orient="horz" pos="750">
          <p15:clr>
            <a:srgbClr val="FBAE40"/>
          </p15:clr>
        </p15:guide>
        <p15:guide id="4" orient="horz" pos="4377">
          <p15:clr>
            <a:srgbClr val="FBAE40"/>
          </p15:clr>
        </p15:guide>
        <p15:guide id="5" pos="809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 6"/>
          <p:cNvSpPr>
            <a:spLocks noGrp="1"/>
          </p:cNvSpPr>
          <p:nvPr>
            <p:ph type="title" hasCustomPrompt="1"/>
          </p:nvPr>
        </p:nvSpPr>
        <p:spPr>
          <a:xfrm>
            <a:off x="610464" y="146865"/>
            <a:ext cx="10122348" cy="722361"/>
          </a:xfrm>
          <a:prstGeom prst="rect">
            <a:avLst/>
          </a:prstGeom>
        </p:spPr>
        <p:txBody>
          <a:bodyPr vert="horz" lIns="99563" tIns="49781" rIns="99563" bIns="49781" rtlCol="0" anchor="t">
            <a:noAutofit/>
          </a:bodyPr>
          <a:lstStyle>
            <a:lvl1pPr>
              <a:defRPr lang="de-DE" sz="1814">
                <a:solidFill>
                  <a:schemeClr val="accent2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Titelmasterformat durch Klicken bearbeiten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185374EB-F83F-4E13-8F29-D502FA20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054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pos="7515">
          <p15:clr>
            <a:srgbClr val="FBAE40"/>
          </p15:clr>
        </p15:guide>
        <p15:guide id="1" orient="horz" pos="612">
          <p15:clr>
            <a:srgbClr val="FBAE40"/>
          </p15:clr>
        </p15:guide>
        <p15:guide id="2" pos="424">
          <p15:clr>
            <a:srgbClr val="FBAE40"/>
          </p15:clr>
        </p15:guide>
        <p15:guide id="3" orient="horz" pos="192">
          <p15:clr>
            <a:srgbClr val="FBAE40"/>
          </p15:clr>
        </p15:guide>
        <p15:guide id="4" orient="horz" pos="4559">
          <p15:clr>
            <a:srgbClr val="FBAE40"/>
          </p15:clr>
        </p15:guide>
        <p15:guide id="5" pos="8055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z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2F1B9C9-559C-CAD5-5F49-268BFA091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b="20438"/>
          <a:stretch/>
        </p:blipFill>
        <p:spPr>
          <a:xfrm>
            <a:off x="1" y="6588748"/>
            <a:ext cx="12191999" cy="26925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688A5CC-5653-B742-4C8F-FDFD195D10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2"/>
          <a:stretch/>
        </p:blipFill>
        <p:spPr>
          <a:xfrm>
            <a:off x="1" y="0"/>
            <a:ext cx="12191999" cy="1079887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09025" y="117964"/>
            <a:ext cx="9927866" cy="633299"/>
          </a:xfrm>
          <a:prstGeom prst="rect">
            <a:avLst/>
          </a:prstGeom>
        </p:spPr>
        <p:txBody>
          <a:bodyPr vert="horz" lIns="99563" tIns="49781" rIns="99563" bIns="49781" rtlCol="0" anchor="t">
            <a:noAutofit/>
          </a:bodyPr>
          <a:lstStyle>
            <a:lvl1pPr>
              <a:defRPr lang="de-DE" sz="1814">
                <a:solidFill>
                  <a:schemeClr val="bg1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Titelmasterformat durch Klicken bearbeiten</a:t>
            </a:r>
          </a:p>
        </p:txBody>
      </p:sp>
      <p:sp>
        <p:nvSpPr>
          <p:cNvPr id="12" name="Textplatzhalter 17"/>
          <p:cNvSpPr>
            <a:spLocks noGrp="1"/>
          </p:cNvSpPr>
          <p:nvPr>
            <p:ph type="body" sz="quarter" idx="12"/>
          </p:nvPr>
        </p:nvSpPr>
        <p:spPr>
          <a:xfrm>
            <a:off x="6553150" y="4800523"/>
            <a:ext cx="5083098" cy="1501695"/>
          </a:xfrm>
          <a:prstGeom prst="rect">
            <a:avLst/>
          </a:prstGeom>
        </p:spPr>
        <p:txBody>
          <a:bodyPr lIns="0"/>
          <a:lstStyle>
            <a:lvl1pPr marL="2280491" indent="-2280491">
              <a:spcBef>
                <a:spcPts val="0"/>
              </a:spcBef>
              <a:spcAft>
                <a:spcPts val="0"/>
              </a:spcAft>
              <a:buSzPct val="75000"/>
              <a:buFontTx/>
              <a:buNone/>
              <a:defRPr sz="1270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endParaRPr lang="de-DE"/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615875" y="1403853"/>
            <a:ext cx="5480126" cy="4898365"/>
          </a:xfrm>
          <a:prstGeom prst="rect">
            <a:avLst/>
          </a:prstGeom>
        </p:spPr>
        <p:txBody>
          <a:bodyPr lIns="72000"/>
          <a:lstStyle>
            <a:lvl1pPr marL="0" marR="0" indent="0" algn="l" defTabSz="9027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88"/>
              </a:spcAft>
              <a:buClr>
                <a:schemeClr val="tx1"/>
              </a:buClr>
              <a:buSzPct val="75000"/>
              <a:buFontTx/>
              <a:buNone/>
              <a:tabLst/>
              <a:defRPr sz="1451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6553150" y="1403854"/>
            <a:ext cx="5638850" cy="318312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>
              <a:solidFill>
                <a:schemeClr val="bg1"/>
              </a:solidFill>
              <a:latin typeface="TT Norms Pro" panose="020B0103030101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81C6792-303D-4135-9C8C-F88129781B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2862"/>
            <a:ext cx="902844" cy="285765"/>
          </a:xfrm>
          <a:prstGeom prst="rect">
            <a:avLst/>
          </a:prstGeom>
        </p:spPr>
      </p:pic>
      <p:sp>
        <p:nvSpPr>
          <p:cNvPr id="24" name="Foliennummernplatzhalter 5">
            <a:extLst>
              <a:ext uri="{FF2B5EF4-FFF2-40B4-BE49-F238E27FC236}">
                <a16:creationId xmlns:a16="http://schemas.microsoft.com/office/drawing/2014/main" id="{FF8C3762-26CB-4EEC-86E8-5B5FB4D7DA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5E39705-E773-4515-B105-104E2A765D19}"/>
              </a:ext>
            </a:extLst>
          </p:cNvPr>
          <p:cNvSpPr txBox="1"/>
          <p:nvPr userDrawn="1"/>
        </p:nvSpPr>
        <p:spPr>
          <a:xfrm>
            <a:off x="5364860" y="6624519"/>
            <a:ext cx="1499129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F5987C0-0BC8-D507-FC9D-1395E235675B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FAEE629B-358F-5202-824B-DBE10C3FBCD8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lussdiagramm: Alternativer Prozess 3">
              <a:extLst>
                <a:ext uri="{FF2B5EF4-FFF2-40B4-BE49-F238E27FC236}">
                  <a16:creationId xmlns:a16="http://schemas.microsoft.com/office/drawing/2014/main" id="{41A0410A-18FF-E647-935C-341BF87B2D55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FEA0B245-1758-7B8C-2F5B-627C9F24319E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7D868B8E-1C18-FB7A-9082-C3EE79E7DCC0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AE5F4BFA-1ACB-889E-3B11-F1F4B03EB753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ussdiagramm: Alternativer Prozess 8">
              <a:extLst>
                <a:ext uri="{FF2B5EF4-FFF2-40B4-BE49-F238E27FC236}">
                  <a16:creationId xmlns:a16="http://schemas.microsoft.com/office/drawing/2014/main" id="{F9A3636A-8F58-27C3-600E-463227B765ED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072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zQuer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70C6EA4-4D59-AD59-9972-F55F47AEA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b="20438"/>
          <a:stretch/>
        </p:blipFill>
        <p:spPr>
          <a:xfrm>
            <a:off x="1" y="6588748"/>
            <a:ext cx="12191999" cy="26925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06ACE5B-068A-AABB-7186-7DF0DC694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72"/>
          <a:stretch/>
        </p:blipFill>
        <p:spPr>
          <a:xfrm>
            <a:off x="1" y="0"/>
            <a:ext cx="12191999" cy="1079887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09025" y="117964"/>
            <a:ext cx="9927866" cy="633299"/>
          </a:xfrm>
          <a:prstGeom prst="rect">
            <a:avLst/>
          </a:prstGeom>
        </p:spPr>
        <p:txBody>
          <a:bodyPr vert="horz" lIns="99563" tIns="49781" rIns="99563" bIns="49781" rtlCol="0" anchor="t">
            <a:noAutofit/>
          </a:bodyPr>
          <a:lstStyle>
            <a:lvl1pPr>
              <a:defRPr lang="de-DE" sz="1814">
                <a:solidFill>
                  <a:schemeClr val="bg1"/>
                </a:solidFill>
                <a:latin typeface="TT Norms Pro DemiBold" panose="020B0103030101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de-DE"/>
              <a:t>Titelmasterformat durch Klicken bearbeiten</a:t>
            </a:r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3222482" y="1403853"/>
            <a:ext cx="8417678" cy="4898365"/>
          </a:xfrm>
          <a:prstGeom prst="rect">
            <a:avLst/>
          </a:prstGeom>
        </p:spPr>
        <p:txBody>
          <a:bodyPr lIns="72000" anchor="ctr"/>
          <a:lstStyle>
            <a:lvl1pPr marL="0" marR="0" indent="0" algn="l" defTabSz="90271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88"/>
              </a:spcAft>
              <a:buClr>
                <a:schemeClr val="tx1"/>
              </a:buClr>
              <a:buSzPct val="75000"/>
              <a:buFontTx/>
              <a:buNone/>
              <a:tabLst/>
              <a:defRPr sz="1632" i="0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653640" indent="-326820">
              <a:spcBef>
                <a:spcPts val="0"/>
              </a:spcBef>
              <a:spcAft>
                <a:spcPts val="544"/>
              </a:spcAft>
              <a:defRPr sz="1814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0461" indent="-326820">
              <a:spcBef>
                <a:spcPts val="0"/>
              </a:spcBef>
              <a:spcAft>
                <a:spcPts val="363"/>
              </a:spcAft>
              <a:defRPr sz="1632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61300" indent="-162687">
              <a:spcBef>
                <a:spcPts val="0"/>
              </a:spcBef>
              <a:defRPr sz="145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-1" y="1399862"/>
            <a:ext cx="2363219" cy="490235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>
              <a:solidFill>
                <a:schemeClr val="bg1"/>
              </a:solidFill>
              <a:latin typeface="TT Norms Pro" panose="020B0103030101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6" name="Textfeld 35"/>
          <p:cNvSpPr txBox="1"/>
          <p:nvPr userDrawn="1"/>
        </p:nvSpPr>
        <p:spPr>
          <a:xfrm>
            <a:off x="5364860" y="6624519"/>
            <a:ext cx="1499129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BD1A53D-9F4A-488C-ACE4-BDEFAE91DF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2862"/>
            <a:ext cx="902844" cy="285765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003C92B-A6DB-61A1-6460-C7AB6B83F65A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E2BF2AC6-BE4D-3047-2432-40C5280D7C7E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lussdiagramm: Alternativer Prozess 3">
              <a:extLst>
                <a:ext uri="{FF2B5EF4-FFF2-40B4-BE49-F238E27FC236}">
                  <a16:creationId xmlns:a16="http://schemas.microsoft.com/office/drawing/2014/main" id="{3DEFA81C-C846-CAA1-FBAD-C5D3B2CA68DE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0737A4EC-8805-3B57-EB69-48E00EC6A968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B56E601C-B95D-B860-1A34-4E55A58D8BFD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9A766CD5-39F6-0FC5-9FDD-162B612AB8E5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ussdiagramm: Alternativer Prozess 8">
              <a:extLst>
                <a:ext uri="{FF2B5EF4-FFF2-40B4-BE49-F238E27FC236}">
                  <a16:creationId xmlns:a16="http://schemas.microsoft.com/office/drawing/2014/main" id="{5E3FD778-D419-7B66-544D-EC74C33C0452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445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CUBE Engin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46667" y="2749550"/>
            <a:ext cx="10634133" cy="122280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504F5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10" name="Bild 1" descr="Balken 254x6 3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1"/>
            <a:ext cx="12216000" cy="2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6829088" y="4162857"/>
            <a:ext cx="4651712" cy="1405659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>
                <a:solidFill>
                  <a:srgbClr val="504F5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50" y="4180073"/>
            <a:ext cx="5746965" cy="175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618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2800" y="1579419"/>
            <a:ext cx="10481733" cy="45442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53276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95867" y="1714501"/>
            <a:ext cx="5164667" cy="40449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714501"/>
            <a:ext cx="5249333" cy="404495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044515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83067" y="1714501"/>
            <a:ext cx="3264000" cy="40449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4406800" y="1714501"/>
            <a:ext cx="3264000" cy="40449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2"/>
          </p:nvPr>
        </p:nvSpPr>
        <p:spPr>
          <a:xfrm>
            <a:off x="7996667" y="1714501"/>
            <a:ext cx="3264000" cy="40449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2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4944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/>
          <p:cNvSpPr>
            <a:spLocks noGrp="1"/>
          </p:cNvSpPr>
          <p:nvPr>
            <p:ph type="body" sz="half" idx="10"/>
          </p:nvPr>
        </p:nvSpPr>
        <p:spPr>
          <a:xfrm>
            <a:off x="846667" y="1549401"/>
            <a:ext cx="4011084" cy="482600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5097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84.xml"/><Relationship Id="rId55" Type="http://schemas.openxmlformats.org/officeDocument/2006/relationships/image" Target="../media/image16.png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3" Type="http://schemas.openxmlformats.org/officeDocument/2006/relationships/slideLayout" Target="../slideLayouts/slideLayout87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slideLayout" Target="../slideLayouts/slideLayout86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56" Type="http://schemas.openxmlformats.org/officeDocument/2006/relationships/image" Target="../media/image17.png"/><Relationship Id="rId8" Type="http://schemas.openxmlformats.org/officeDocument/2006/relationships/slideLayout" Target="../slideLayouts/slideLayout42.xml"/><Relationship Id="rId51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Relationship Id="rId54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9" Type="http://schemas.openxmlformats.org/officeDocument/2006/relationships/image" Target="../media/image17.png"/><Relationship Id="rId21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image" Target="../media/image16.png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theme" Target="../theme/theme7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054-B75A-4BD7-8B3E-8DC0F614FAF3}" type="datetimeFigureOut">
              <a:rPr lang="de-DE" smtClean="0"/>
              <a:t>26.09.2023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420174" y="6624519"/>
            <a:ext cx="1351653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79075A-AAC7-4158-AF9F-807E834D8B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425" y="202862"/>
            <a:ext cx="946267" cy="299509"/>
          </a:xfrm>
          <a:prstGeom prst="rect">
            <a:avLst/>
          </a:prstGeom>
        </p:spPr>
      </p:pic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D7697BC-A54F-496B-9203-9C91A4141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FBB9A1E-E4B6-9819-E018-8E8E3EA017D2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5D20A3D8-EB16-DE67-FE83-6324133FF425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4A642866-A619-AB47-6280-1F148D3278AC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lussdiagramm: Alternativer Prozess 6">
              <a:extLst>
                <a:ext uri="{FF2B5EF4-FFF2-40B4-BE49-F238E27FC236}">
                  <a16:creationId xmlns:a16="http://schemas.microsoft.com/office/drawing/2014/main" id="{7FE4674F-1865-2F1D-78ED-8FB24156C0CD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ussdiagramm: Alternativer Prozess 8">
              <a:extLst>
                <a:ext uri="{FF2B5EF4-FFF2-40B4-BE49-F238E27FC236}">
                  <a16:creationId xmlns:a16="http://schemas.microsoft.com/office/drawing/2014/main" id="{F31B9B2D-BD15-2AF1-A871-177DBA930EB0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ussdiagramm: Alternativer Prozess 9">
              <a:extLst>
                <a:ext uri="{FF2B5EF4-FFF2-40B4-BE49-F238E27FC236}">
                  <a16:creationId xmlns:a16="http://schemas.microsoft.com/office/drawing/2014/main" id="{A1F205F8-B00E-0BC4-7766-8368E9C6132D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lussdiagramm: Alternativer Prozess 10">
              <a:extLst>
                <a:ext uri="{FF2B5EF4-FFF2-40B4-BE49-F238E27FC236}">
                  <a16:creationId xmlns:a16="http://schemas.microsoft.com/office/drawing/2014/main" id="{7DD21457-C008-E71E-65E3-6CAF972A3F95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48" r:id="rId5"/>
    <p:sldLayoutId id="2147483749" r:id="rId6"/>
    <p:sldLayoutId id="2147483750" r:id="rId7"/>
    <p:sldLayoutId id="2147483751" r:id="rId8"/>
  </p:sldLayoutIdLst>
  <p:hf hdr="0" ftr="0" dt="0"/>
  <p:txStyles>
    <p:titleStyle>
      <a:lvl1pPr algn="l" defTabSz="902716" rtl="0" eaLnBrk="1" fontAlgn="base" hangingPunct="1">
        <a:spcBef>
          <a:spcPct val="0"/>
        </a:spcBef>
        <a:spcAft>
          <a:spcPct val="0"/>
        </a:spcAft>
        <a:defRPr sz="3265" kern="1200">
          <a:solidFill>
            <a:srgbClr val="EB6E14"/>
          </a:solidFill>
          <a:latin typeface="+mj-lt"/>
          <a:ea typeface="+mj-ea"/>
          <a:cs typeface="+mj-cs"/>
        </a:defRPr>
      </a:lvl1pPr>
      <a:lvl2pPr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2pPr>
      <a:lvl3pPr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3pPr>
      <a:lvl4pPr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4pPr>
      <a:lvl5pPr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5pPr>
      <a:lvl6pPr marL="414644"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6pPr>
      <a:lvl7pPr marL="829288"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7pPr>
      <a:lvl8pPr marL="1243932"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8pPr>
      <a:lvl9pPr marL="1658577"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9pPr>
    </p:titleStyle>
    <p:bodyStyle>
      <a:lvl1pPr marL="338338" indent="-338338" algn="l" defTabSz="902716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32827" indent="-282188" algn="l" defTabSz="90271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51" kern="1200">
          <a:solidFill>
            <a:schemeClr val="tx1"/>
          </a:solidFill>
          <a:latin typeface="+mn-lt"/>
          <a:ea typeface="+mn-ea"/>
          <a:cs typeface="+mn-cs"/>
        </a:defRPr>
      </a:lvl2pPr>
      <a:lvl3pPr marL="1128754" indent="-224599" algn="l" defTabSz="90271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70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2" indent="-224599" algn="l" defTabSz="90271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88" kern="1200">
          <a:solidFill>
            <a:schemeClr val="tx1"/>
          </a:solidFill>
          <a:latin typeface="+mn-lt"/>
          <a:ea typeface="+mn-ea"/>
          <a:cs typeface="+mn-cs"/>
        </a:defRPr>
      </a:lvl4pPr>
      <a:lvl5pPr marL="2031469" indent="-224599" algn="l" defTabSz="90271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483284" indent="-225754" algn="l" defTabSz="903012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34790" indent="-225754" algn="l" defTabSz="903012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386296" indent="-225754" algn="l" defTabSz="903012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37802" indent="-225754" algn="l" defTabSz="903012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1507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03012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54519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06024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57531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09036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60543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12049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1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WEMAG - Unternehmenspräsentation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56800" y="6584951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289B7C50-35B3-412A-99C1-32780F5377C2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9568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hf hdr="0" ftr="0" dt="0"/>
  <p:txStyles>
    <p:titleStyle>
      <a:lvl1pPr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defRPr sz="2400" b="1" kern="1200">
          <a:solidFill>
            <a:schemeClr val="bg2"/>
          </a:solidFill>
          <a:latin typeface="Arial" charset="0"/>
          <a:ea typeface="ヒラギノ角ゴ Pro W3" pitchFamily="-65" charset="-128"/>
          <a:cs typeface="Verdana"/>
        </a:defRPr>
      </a:lvl1pPr>
      <a:lvl2pPr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ヒラギノ角ゴ Pro W3" pitchFamily="-65" charset="-128"/>
          <a:cs typeface="ヒラギノ角ゴ Pro W3" pitchFamily="-65" charset="-128"/>
        </a:defRPr>
      </a:lvl2pPr>
      <a:lvl3pPr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ヒラギノ角ゴ Pro W3" pitchFamily="-65" charset="-128"/>
          <a:cs typeface="ヒラギノ角ゴ Pro W3" pitchFamily="-65" charset="-128"/>
        </a:defRPr>
      </a:lvl3pPr>
      <a:lvl4pPr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ヒラギノ角ゴ Pro W3" pitchFamily="-65" charset="-128"/>
          <a:cs typeface="ヒラギノ角ゴ Pro W3" pitchFamily="-65" charset="-128"/>
        </a:defRPr>
      </a:lvl4pPr>
      <a:lvl5pPr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ヒラギノ角ゴ Pro W3" pitchFamily="-65" charset="-128"/>
          <a:cs typeface="ヒラギノ角ゴ Pro W3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-65" charset="-128"/>
          <a:cs typeface="ヒラギノ角ゴ Pro W3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-65" charset="-128"/>
          <a:cs typeface="ヒラギノ角ゴ Pro W3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-65" charset="-128"/>
          <a:cs typeface="ヒラギノ角ゴ Pro W3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-65" charset="-128"/>
          <a:cs typeface="ヒラギノ角ゴ Pro W3" pitchFamily="-65" charset="-128"/>
        </a:defRPr>
      </a:lvl9pPr>
    </p:titleStyle>
    <p:bodyStyle>
      <a:lvl1pPr marL="177800" indent="-177800"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rgbClr val="4D4D4D"/>
        </a:buClr>
        <a:buFont typeface="Wingdings" pitchFamily="2" charset="2"/>
        <a:defRPr sz="2400" b="1" kern="1200">
          <a:solidFill>
            <a:srgbClr val="4D4D4D"/>
          </a:solidFill>
          <a:latin typeface="Arial" charset="0"/>
          <a:ea typeface="ヒラギノ角ゴ Pro W3" pitchFamily="-65" charset="-128"/>
          <a:cs typeface="Verdana"/>
        </a:defRPr>
      </a:lvl1pPr>
      <a:lvl2pPr marL="449263" indent="-271463"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rgbClr val="4D4D4D"/>
        </a:buClr>
        <a:buChar char="•"/>
        <a:defRPr sz="2400" kern="1200">
          <a:solidFill>
            <a:srgbClr val="4D4D4D"/>
          </a:solidFill>
          <a:latin typeface="Arial" charset="0"/>
          <a:ea typeface="ヒラギノ角ゴ Pro W3" pitchFamily="-65" charset="-128"/>
          <a:cs typeface="Verdana"/>
        </a:defRPr>
      </a:lvl2pPr>
      <a:lvl3pPr marL="627063" indent="-177800"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rgbClr val="4D4D4D"/>
        </a:buClr>
        <a:buFont typeface="Arial" charset="0"/>
        <a:buChar char="•"/>
        <a:defRPr sz="1400" kern="1200">
          <a:solidFill>
            <a:srgbClr val="4D4D4D"/>
          </a:solidFill>
          <a:latin typeface="Arial" charset="0"/>
          <a:ea typeface="ヒラギノ角ゴ Pro W3" pitchFamily="-65" charset="-128"/>
          <a:cs typeface="Verdana"/>
        </a:defRPr>
      </a:lvl3pPr>
      <a:lvl4pPr marL="804863" indent="-177800"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rgbClr val="4D4D4D"/>
        </a:buClr>
        <a:buChar char="•"/>
        <a:defRPr kern="1200">
          <a:solidFill>
            <a:srgbClr val="4D4D4D"/>
          </a:solidFill>
          <a:latin typeface="Arial" charset="0"/>
          <a:ea typeface="ヒラギノ角ゴ Pro W3" pitchFamily="-65" charset="-128"/>
          <a:cs typeface="Verdana"/>
        </a:defRPr>
      </a:lvl4pPr>
      <a:lvl5pPr marL="982663" indent="-169863" algn="l" defTabSz="457200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rgbClr val="4D4D4D"/>
        </a:buClr>
        <a:buChar char="•"/>
        <a:defRPr sz="1400" kern="1200">
          <a:solidFill>
            <a:srgbClr val="4D4D4D"/>
          </a:solidFill>
          <a:latin typeface="Arial" charset="0"/>
          <a:ea typeface="ヒラギノ角ゴ Pro W3" pitchFamily="-65" charset="-128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101600" y="6584952"/>
            <a:ext cx="873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100" b="1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de-DE" altLang="de-DE"/>
              <a:t>Flexibilisierung - Ein Schlüsselprojekt der Energiewende 17.11.21 Rostock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56800" y="6584952"/>
            <a:ext cx="21336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289B7C50-35B3-412A-99C1-32780F5377C2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8452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4" r:id="rId8"/>
  </p:sldLayoutIdLst>
  <p:hf sldNum="0" hdr="0" dt="0"/>
  <p:txStyles>
    <p:titleStyle>
      <a:lvl1pPr algn="l" defTabSz="457135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defRPr sz="2400" b="1" kern="1200">
          <a:solidFill>
            <a:schemeClr val="bg2"/>
          </a:solidFill>
          <a:latin typeface="Arial" charset="0"/>
          <a:ea typeface="ヒラギノ角ゴ Pro W3" pitchFamily="-65" charset="-128"/>
          <a:cs typeface="Verdana"/>
        </a:defRPr>
      </a:lvl1pPr>
      <a:lvl2pPr algn="l" defTabSz="457135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ヒラギノ角ゴ Pro W3" pitchFamily="-65" charset="-128"/>
          <a:cs typeface="ヒラギノ角ゴ Pro W3" pitchFamily="-65" charset="-128"/>
        </a:defRPr>
      </a:lvl2pPr>
      <a:lvl3pPr algn="l" defTabSz="457135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ヒラギノ角ゴ Pro W3" pitchFamily="-65" charset="-128"/>
          <a:cs typeface="ヒラギノ角ゴ Pro W3" pitchFamily="-65" charset="-128"/>
        </a:defRPr>
      </a:lvl3pPr>
      <a:lvl4pPr algn="l" defTabSz="457135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ヒラギノ角ゴ Pro W3" pitchFamily="-65" charset="-128"/>
          <a:cs typeface="ヒラギノ角ゴ Pro W3" pitchFamily="-65" charset="-128"/>
        </a:defRPr>
      </a:lvl4pPr>
      <a:lvl5pPr algn="l" defTabSz="457135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ヒラギノ角ゴ Pro W3" pitchFamily="-65" charset="-128"/>
          <a:cs typeface="ヒラギノ角ゴ Pro W3" pitchFamily="-65" charset="-128"/>
        </a:defRPr>
      </a:lvl5pPr>
      <a:lvl6pPr marL="457135" algn="ctr" defTabSz="457135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charset="0"/>
          <a:ea typeface="ヒラギノ角ゴ Pro W3" pitchFamily="-65" charset="-128"/>
          <a:cs typeface="ヒラギノ角ゴ Pro W3" pitchFamily="-65" charset="-128"/>
        </a:defRPr>
      </a:lvl6pPr>
      <a:lvl7pPr marL="914269" algn="ctr" defTabSz="457135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charset="0"/>
          <a:ea typeface="ヒラギノ角ゴ Pro W3" pitchFamily="-65" charset="-128"/>
          <a:cs typeface="ヒラギノ角ゴ Pro W3" pitchFamily="-65" charset="-128"/>
        </a:defRPr>
      </a:lvl7pPr>
      <a:lvl8pPr marL="1371404" algn="ctr" defTabSz="457135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charset="0"/>
          <a:ea typeface="ヒラギノ角ゴ Pro W3" pitchFamily="-65" charset="-128"/>
          <a:cs typeface="ヒラギノ角ゴ Pro W3" pitchFamily="-65" charset="-128"/>
        </a:defRPr>
      </a:lvl8pPr>
      <a:lvl9pPr marL="1828539" algn="ctr" defTabSz="457135" rtl="0" eaLnBrk="1" fontAlgn="base" hangingPunct="1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charset="0"/>
          <a:ea typeface="ヒラギノ角ゴ Pro W3" pitchFamily="-65" charset="-128"/>
          <a:cs typeface="ヒラギノ角ゴ Pro W3" pitchFamily="-65" charset="-128"/>
        </a:defRPr>
      </a:lvl9pPr>
    </p:titleStyle>
    <p:bodyStyle>
      <a:lvl1pPr marL="177775" indent="-177775" algn="l" defTabSz="457135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rgbClr val="4D4D4D"/>
        </a:buClr>
        <a:buFont typeface="Wingdings" pitchFamily="2" charset="2"/>
        <a:defRPr sz="2400" b="1" kern="1200">
          <a:solidFill>
            <a:srgbClr val="4D4D4D"/>
          </a:solidFill>
          <a:latin typeface="Arial" charset="0"/>
          <a:ea typeface="ヒラギノ角ゴ Pro W3" pitchFamily="-65" charset="-128"/>
          <a:cs typeface="Verdana"/>
        </a:defRPr>
      </a:lvl1pPr>
      <a:lvl2pPr marL="449198" indent="-271424" algn="l" defTabSz="457135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rgbClr val="4D4D4D"/>
        </a:buClr>
        <a:buChar char="•"/>
        <a:defRPr sz="2400" kern="1200">
          <a:solidFill>
            <a:srgbClr val="4D4D4D"/>
          </a:solidFill>
          <a:latin typeface="Arial" charset="0"/>
          <a:ea typeface="ヒラギノ角ゴ Pro W3" pitchFamily="-65" charset="-128"/>
          <a:cs typeface="Verdana"/>
        </a:defRPr>
      </a:lvl2pPr>
      <a:lvl3pPr marL="626974" indent="-177775" algn="l" defTabSz="457135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rgbClr val="4D4D4D"/>
        </a:buClr>
        <a:buFont typeface="Arial" charset="0"/>
        <a:buChar char="•"/>
        <a:defRPr sz="1400" kern="1200">
          <a:solidFill>
            <a:srgbClr val="4D4D4D"/>
          </a:solidFill>
          <a:latin typeface="Arial" charset="0"/>
          <a:ea typeface="ヒラギノ角ゴ Pro W3" pitchFamily="-65" charset="-128"/>
          <a:cs typeface="Verdana"/>
        </a:defRPr>
      </a:lvl3pPr>
      <a:lvl4pPr marL="804748" indent="-177775" algn="l" defTabSz="457135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rgbClr val="4D4D4D"/>
        </a:buClr>
        <a:buChar char="•"/>
        <a:defRPr kern="1200">
          <a:solidFill>
            <a:srgbClr val="4D4D4D"/>
          </a:solidFill>
          <a:latin typeface="Arial" charset="0"/>
          <a:ea typeface="ヒラギノ角ゴ Pro W3" pitchFamily="-65" charset="-128"/>
          <a:cs typeface="Verdana"/>
        </a:defRPr>
      </a:lvl4pPr>
      <a:lvl5pPr marL="982523" indent="-169839" algn="l" defTabSz="457135" rtl="0" eaLnBrk="1" fontAlgn="base" hangingPunct="1">
        <a:lnSpc>
          <a:spcPct val="90000"/>
        </a:lnSpc>
        <a:spcBef>
          <a:spcPct val="25000"/>
        </a:spcBef>
        <a:spcAft>
          <a:spcPct val="0"/>
        </a:spcAft>
        <a:buClr>
          <a:srgbClr val="4D4D4D"/>
        </a:buClr>
        <a:buChar char="•"/>
        <a:defRPr sz="1400" kern="1200">
          <a:solidFill>
            <a:srgbClr val="4D4D4D"/>
          </a:solidFill>
          <a:latin typeface="Arial" charset="0"/>
          <a:ea typeface="ヒラギノ角ゴ Pro W3" pitchFamily="-65" charset="-128"/>
          <a:cs typeface="Verdana"/>
        </a:defRPr>
      </a:lvl5pPr>
      <a:lvl6pPr marL="2514241" indent="-228568" algn="l" defTabSz="45713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6" indent="-228568" algn="l" defTabSz="45713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1" indent="-228568" algn="l" defTabSz="45713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6" indent="-228568" algn="l" defTabSz="45713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4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9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4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8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3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8" algn="l" defTabSz="4571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" descr="Balken 254x6 300.png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1"/>
            <a:ext cx="12216000" cy="283520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7967133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2800" y="1560946"/>
            <a:ext cx="10481733" cy="4488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9817893" y="6115050"/>
            <a:ext cx="146473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144000" rIns="0" bIns="0"/>
          <a:lstStyle/>
          <a:p>
            <a:pPr marL="0" indent="0" algn="r" eaLnBrk="0" hangingPunct="0"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  <a:buFontTx/>
              <a:buNone/>
            </a:pPr>
            <a:r>
              <a:rPr lang="de-DE" sz="1100" b="0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Seite </a:t>
            </a:r>
            <a:fld id="{EDB9422D-9290-4153-86A9-E1EFAAEF2ACB}" type="slidenum">
              <a:rPr lang="de-DE" sz="1100" b="0" i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pPr marL="0" indent="0" algn="r" eaLnBrk="0" hangingPunct="0">
                <a:spcBef>
                  <a:spcPts val="0"/>
                </a:spcBef>
                <a:spcAft>
                  <a:spcPts val="600"/>
                </a:spcAft>
                <a:buClr>
                  <a:srgbClr val="FF6600"/>
                </a:buClr>
                <a:buFontTx/>
                <a:buNone/>
              </a:pPr>
              <a:t>‹Nr.›</a:t>
            </a:fld>
            <a:r>
              <a:rPr lang="de-DE" sz="1100" b="0" i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 </a:t>
            </a:r>
          </a:p>
        </p:txBody>
      </p:sp>
      <p:sp>
        <p:nvSpPr>
          <p:cNvPr id="11" name="Datumsplatzhalter 3"/>
          <p:cNvSpPr txBox="1">
            <a:spLocks/>
          </p:cNvSpPr>
          <p:nvPr/>
        </p:nvSpPr>
        <p:spPr>
          <a:xfrm>
            <a:off x="846667" y="6134100"/>
            <a:ext cx="4393548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9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e-DE" sz="11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Netzwerk Flexibilisierung für KWK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89764" y="292100"/>
            <a:ext cx="2304769" cy="47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13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  <p:sldLayoutId id="2147483739" r:id="rId45"/>
    <p:sldLayoutId id="2147483740" r:id="rId46"/>
    <p:sldLayoutId id="2147483741" r:id="rId47"/>
    <p:sldLayoutId id="2147483742" r:id="rId48"/>
    <p:sldLayoutId id="2147483743" r:id="rId49"/>
    <p:sldLayoutId id="2147483744" r:id="rId50"/>
    <p:sldLayoutId id="2147483745" r:id="rId51"/>
    <p:sldLayoutId id="2147483746" r:id="rId52"/>
    <p:sldLayoutId id="2147483747" r:id="rId5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marL="0" indent="0" algn="l" defTabSz="457200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Arial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Arial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Symbol" charset="2"/>
        <a:buChar char="-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Symbol" charset="2"/>
        <a:buChar char="-"/>
        <a:defRPr sz="14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346436" y="6624519"/>
            <a:ext cx="1499129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726" kern="0" baseline="0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2023 SK Verbundenergie AG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79075A-AAC7-4158-AF9F-807E834D8B1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425" y="202862"/>
            <a:ext cx="946267" cy="299509"/>
          </a:xfrm>
          <a:prstGeom prst="rect">
            <a:avLst/>
          </a:prstGeom>
        </p:spPr>
      </p:pic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D7697BC-A54F-496B-9203-9C91A4141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026" y="6586444"/>
            <a:ext cx="1111392" cy="271556"/>
          </a:xfrm>
          <a:prstGeom prst="rect">
            <a:avLst/>
          </a:prstGeom>
        </p:spPr>
        <p:txBody>
          <a:bodyPr anchor="ctr"/>
          <a:lstStyle>
            <a:lvl1pPr algn="l">
              <a:defRPr sz="726"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FBB9A1E-E4B6-9819-E018-8E8E3EA017D2}"/>
              </a:ext>
            </a:extLst>
          </p:cNvPr>
          <p:cNvGrpSpPr/>
          <p:nvPr userDrawn="1"/>
        </p:nvGrpSpPr>
        <p:grpSpPr>
          <a:xfrm>
            <a:off x="5073876" y="6836690"/>
            <a:ext cx="2049570" cy="41468"/>
            <a:chOff x="675490" y="2988543"/>
            <a:chExt cx="9699615" cy="144000"/>
          </a:xfrm>
        </p:grpSpPr>
        <p:sp>
          <p:nvSpPr>
            <p:cNvPr id="3" name="Flussdiagramm: Alternativer Prozess 2">
              <a:extLst>
                <a:ext uri="{FF2B5EF4-FFF2-40B4-BE49-F238E27FC236}">
                  <a16:creationId xmlns:a16="http://schemas.microsoft.com/office/drawing/2014/main" id="{5D20A3D8-EB16-DE67-FE83-6324133FF425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lussdiagramm: Alternativer Prozess 4">
              <a:extLst>
                <a:ext uri="{FF2B5EF4-FFF2-40B4-BE49-F238E27FC236}">
                  <a16:creationId xmlns:a16="http://schemas.microsoft.com/office/drawing/2014/main" id="{4A642866-A619-AB47-6280-1F148D3278AC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lussdiagramm: Alternativer Prozess 6">
              <a:extLst>
                <a:ext uri="{FF2B5EF4-FFF2-40B4-BE49-F238E27FC236}">
                  <a16:creationId xmlns:a16="http://schemas.microsoft.com/office/drawing/2014/main" id="{7FE4674F-1865-2F1D-78ED-8FB24156C0CD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ussdiagramm: Alternativer Prozess 8">
              <a:extLst>
                <a:ext uri="{FF2B5EF4-FFF2-40B4-BE49-F238E27FC236}">
                  <a16:creationId xmlns:a16="http://schemas.microsoft.com/office/drawing/2014/main" id="{F31B9B2D-BD15-2AF1-A871-177DBA930EB0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ussdiagramm: Alternativer Prozess 9">
              <a:extLst>
                <a:ext uri="{FF2B5EF4-FFF2-40B4-BE49-F238E27FC236}">
                  <a16:creationId xmlns:a16="http://schemas.microsoft.com/office/drawing/2014/main" id="{A1F205F8-B00E-0BC4-7766-8368E9C6132D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lussdiagramm: Alternativer Prozess 10">
              <a:extLst>
                <a:ext uri="{FF2B5EF4-FFF2-40B4-BE49-F238E27FC236}">
                  <a16:creationId xmlns:a16="http://schemas.microsoft.com/office/drawing/2014/main" id="{7DD21457-C008-E71E-65E3-6CAF972A3F95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42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lvl1pPr algn="l" defTabSz="902716" rtl="0" eaLnBrk="1" fontAlgn="base" hangingPunct="1">
        <a:spcBef>
          <a:spcPct val="0"/>
        </a:spcBef>
        <a:spcAft>
          <a:spcPct val="0"/>
        </a:spcAft>
        <a:defRPr sz="3265" kern="1200">
          <a:solidFill>
            <a:srgbClr val="EB6E14"/>
          </a:solidFill>
          <a:latin typeface="+mj-lt"/>
          <a:ea typeface="+mj-ea"/>
          <a:cs typeface="+mj-cs"/>
        </a:defRPr>
      </a:lvl1pPr>
      <a:lvl2pPr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2pPr>
      <a:lvl3pPr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3pPr>
      <a:lvl4pPr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4pPr>
      <a:lvl5pPr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5pPr>
      <a:lvl6pPr marL="414644"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6pPr>
      <a:lvl7pPr marL="829288"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7pPr>
      <a:lvl8pPr marL="1243932"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8pPr>
      <a:lvl9pPr marL="1658577" algn="l" defTabSz="902716" rtl="0" eaLnBrk="1" fontAlgn="base" hangingPunct="1">
        <a:spcBef>
          <a:spcPct val="0"/>
        </a:spcBef>
        <a:spcAft>
          <a:spcPct val="0"/>
        </a:spcAft>
        <a:defRPr sz="3265">
          <a:solidFill>
            <a:srgbClr val="EB6E14"/>
          </a:solidFill>
          <a:latin typeface="Calibri" panose="020F0502020204030204" pitchFamily="34" charset="0"/>
        </a:defRPr>
      </a:lvl9pPr>
    </p:titleStyle>
    <p:bodyStyle>
      <a:lvl1pPr marL="338338" indent="-338338" algn="l" defTabSz="902716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32827" indent="-282188" algn="l" defTabSz="90271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51" kern="1200">
          <a:solidFill>
            <a:schemeClr val="tx1"/>
          </a:solidFill>
          <a:latin typeface="+mn-lt"/>
          <a:ea typeface="+mn-ea"/>
          <a:cs typeface="+mn-cs"/>
        </a:defRPr>
      </a:lvl2pPr>
      <a:lvl3pPr marL="1128754" indent="-224599" algn="l" defTabSz="90271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70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2" indent="-224599" algn="l" defTabSz="90271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88" kern="1200">
          <a:solidFill>
            <a:schemeClr val="tx1"/>
          </a:solidFill>
          <a:latin typeface="+mn-lt"/>
          <a:ea typeface="+mn-ea"/>
          <a:cs typeface="+mn-cs"/>
        </a:defRPr>
      </a:lvl4pPr>
      <a:lvl5pPr marL="2031469" indent="-224599" algn="l" defTabSz="90271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483284" indent="-225754" algn="l" defTabSz="903012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34790" indent="-225754" algn="l" defTabSz="903012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386296" indent="-225754" algn="l" defTabSz="903012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37802" indent="-225754" algn="l" defTabSz="903012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1pPr>
      <a:lvl2pPr marL="451507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2pPr>
      <a:lvl3pPr marL="903012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354519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06024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57531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2709036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7pPr>
      <a:lvl8pPr marL="3160543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8pPr>
      <a:lvl9pPr marL="3612049" algn="l" defTabSz="903012" rtl="0" eaLnBrk="1" latinLnBrk="0" hangingPunct="1">
        <a:defRPr sz="18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1">
          <p15:clr>
            <a:srgbClr val="F26B43"/>
          </p15:clr>
        </p15:guide>
        <p15:guide id="2" pos="423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" descr="Balken 254x6 300.png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1"/>
            <a:ext cx="12216000" cy="283520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7967133" cy="1092200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12800" y="1560946"/>
            <a:ext cx="10481733" cy="4488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9817893" y="6115050"/>
            <a:ext cx="146473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144000" rIns="0" bIns="0"/>
          <a:lstStyle/>
          <a:p>
            <a:pPr marL="0" indent="0" algn="r" eaLnBrk="0" hangingPunct="0"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  <a:buFontTx/>
              <a:buNone/>
            </a:pPr>
            <a:r>
              <a:rPr lang="de-DE" sz="1100" b="0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Seite </a:t>
            </a:r>
            <a:fld id="{EDB9422D-9290-4153-86A9-E1EFAAEF2ACB}" type="slidenum">
              <a:rPr lang="de-DE" sz="1100" b="0" i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pPr marL="0" indent="0" algn="r" eaLnBrk="0" hangingPunct="0">
                <a:spcBef>
                  <a:spcPts val="0"/>
                </a:spcBef>
                <a:spcAft>
                  <a:spcPts val="600"/>
                </a:spcAft>
                <a:buClr>
                  <a:srgbClr val="FF6600"/>
                </a:buClr>
                <a:buFontTx/>
                <a:buNone/>
              </a:pPr>
              <a:t>‹Nr.›</a:t>
            </a:fld>
            <a:r>
              <a:rPr lang="de-DE" sz="1100" b="0" i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 </a:t>
            </a:r>
          </a:p>
        </p:txBody>
      </p:sp>
      <p:sp>
        <p:nvSpPr>
          <p:cNvPr id="11" name="Datumsplatzhalter 3"/>
          <p:cNvSpPr txBox="1">
            <a:spLocks/>
          </p:cNvSpPr>
          <p:nvPr/>
        </p:nvSpPr>
        <p:spPr>
          <a:xfrm>
            <a:off x="846667" y="6134100"/>
            <a:ext cx="4393548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900" b="0" i="0" kern="120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e-DE" sz="1100">
                <a:latin typeface="Source Sans Pro" panose="020B0503030403020204" pitchFamily="34" charset="0"/>
                <a:ea typeface="Source Sans Pro" panose="020B0503030403020204" pitchFamily="34" charset="0"/>
              </a:rPr>
              <a:t>Netzwerk Flexibilisierung für KWK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89764" y="292100"/>
            <a:ext cx="2304769" cy="47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09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  <p:sldLayoutId id="2147483791" r:id="rId34"/>
    <p:sldLayoutId id="2147483792" r:id="rId35"/>
    <p:sldLayoutId id="2147483793" r:id="rId3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marL="0" indent="0" algn="l" defTabSz="457200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Source Sans Pro" panose="020B0503030403020204" pitchFamily="34" charset="0"/>
          <a:ea typeface="Source Sans Pro" panose="020B0503030403020204" pitchFamily="34" charset="0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Arial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Arial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Symbol" charset="2"/>
        <a:buChar char="-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Symbol" charset="2"/>
        <a:buChar char="-"/>
        <a:defRPr sz="14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e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01.jpeg"/><Relationship Id="rId11" Type="http://schemas.microsoft.com/office/2007/relationships/hdphoto" Target="../media/hdphoto2.wdp"/><Relationship Id="rId5" Type="http://schemas.openxmlformats.org/officeDocument/2006/relationships/image" Target="../media/image100.jpe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979855-3E6E-FCE5-6335-FFFF68832B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85703"/>
            <a:ext cx="1111505" cy="272118"/>
          </a:xfrm>
        </p:spPr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>
                <a:solidFill>
                  <a:srgbClr val="231F20"/>
                </a:solidFill>
              </a:rPr>
              <a:t>Folie </a:t>
            </a:r>
            <a:fld id="{25DB68B4-B276-402F-8A40-77D99B859A12}" type="slidenum">
              <a:rPr lang="de-DE" smtClean="0">
                <a:solidFill>
                  <a:srgbClr val="231F20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dirty="0">
              <a:solidFill>
                <a:srgbClr val="231F2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574BA85-BB7E-CEB7-4725-908EFB13EA3A}"/>
              </a:ext>
            </a:extLst>
          </p:cNvPr>
          <p:cNvSpPr txBox="1"/>
          <p:nvPr/>
        </p:nvSpPr>
        <p:spPr>
          <a:xfrm>
            <a:off x="1197960" y="1208555"/>
            <a:ext cx="8620551" cy="3508780"/>
          </a:xfrm>
          <a:prstGeom prst="rect">
            <a:avLst/>
          </a:prstGeom>
          <a:noFill/>
        </p:spPr>
        <p:txBody>
          <a:bodyPr wrap="square" lIns="0" tIns="41465" rIns="82931" bIns="41465" rtlCol="0" anchor="t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prstClr val="white"/>
                </a:solidFill>
                <a:latin typeface="TT Norms Pro"/>
                <a:cs typeface="Arial"/>
              </a:rPr>
              <a:t>„Flexible Speicherkraftwerke vs. Biokraftstoffe – 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3200" dirty="0">
                <a:solidFill>
                  <a:prstClr val="white"/>
                </a:solidFill>
                <a:latin typeface="TT Norms Pro"/>
                <a:cs typeface="Arial"/>
              </a:rPr>
              <a:t>Was bringt die Zukunft für die Biogas-Branche?“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14" dirty="0">
              <a:solidFill>
                <a:prstClr val="white"/>
              </a:solidFill>
              <a:latin typeface="TT Norms Pro"/>
              <a:cs typeface="Arial"/>
            </a:endParaRP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14" dirty="0">
              <a:solidFill>
                <a:prstClr val="white"/>
              </a:solidFill>
              <a:latin typeface="TT Norms Pro"/>
              <a:cs typeface="Arial"/>
            </a:endParaRP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srgbClr val="FFFF00"/>
              </a:solidFill>
              <a:latin typeface="TT Norms Pro DemiBold" panose="020B0103030101020204" pitchFamily="34" charset="0"/>
              <a:cs typeface="Arial" panose="020B0604020202020204" pitchFamily="34" charset="0"/>
            </a:endParaRP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srgbClr val="FFFF00"/>
              </a:solidFill>
              <a:latin typeface="TT Norms Pro DemiBold" panose="020B0103030101020204" pitchFamily="34" charset="0"/>
              <a:cs typeface="Arial" panose="020B0604020202020204" pitchFamily="34" charset="0"/>
            </a:endParaRP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00"/>
                </a:solidFill>
                <a:latin typeface="TT Norms Pro DemiBold" panose="020B0103030101020204" pitchFamily="34" charset="0"/>
                <a:cs typeface="Arial" panose="020B0604020202020204" pitchFamily="34" charset="0"/>
              </a:rPr>
              <a:t>Können flexible Speicherkraftwerke noch Geld verdienen?</a:t>
            </a:r>
            <a:endParaRPr lang="de-DE" sz="2800" dirty="0">
              <a:solidFill>
                <a:srgbClr val="FFFF00"/>
              </a:solidFill>
              <a:latin typeface="TT Norms Pro"/>
              <a:cs typeface="Arial"/>
            </a:endParaRP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prstClr val="white"/>
              </a:solidFill>
              <a:latin typeface="TT Norms Pro"/>
              <a:cs typeface="Arial"/>
            </a:endParaRP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14" dirty="0">
              <a:solidFill>
                <a:prstClr val="white"/>
              </a:solidFill>
              <a:latin typeface="TT Norms Pro"/>
              <a:cs typeface="Arial"/>
            </a:endParaRP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14" dirty="0">
              <a:solidFill>
                <a:prstClr val="white"/>
              </a:solidFill>
              <a:latin typeface="TT Norms Pro"/>
              <a:cs typeface="Arial"/>
            </a:endParaRP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3B2AF2AE-143A-0357-0273-905D305D1E45}"/>
              </a:ext>
            </a:extLst>
          </p:cNvPr>
          <p:cNvSpPr txBox="1">
            <a:spLocks/>
          </p:cNvSpPr>
          <p:nvPr/>
        </p:nvSpPr>
        <p:spPr>
          <a:xfrm>
            <a:off x="4907583" y="4888795"/>
            <a:ext cx="2482492" cy="1235567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 algn="l" defTabSz="995363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de-DE" sz="2800" b="1" i="0" u="none" strike="noStrike" kern="1200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97845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5690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93535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91380" indent="0" algn="ctr" defTabSz="9953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89225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87070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84916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982761" indent="0" algn="ctr" defTabSz="99569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2695">
              <a:buClr>
                <a:srgbClr val="231F20"/>
              </a:buClr>
            </a:pPr>
            <a:r>
              <a:rPr lang="de-DE" sz="1224" b="0">
                <a:solidFill>
                  <a:prstClr val="white"/>
                </a:solidFill>
                <a:latin typeface="TT Norms Pro" panose="020B0103030101020204" pitchFamily="34" charset="0"/>
              </a:rPr>
              <a:t>SK Verbundenergie AG</a:t>
            </a:r>
            <a:br>
              <a:rPr lang="de-DE" sz="1224" b="0">
                <a:solidFill>
                  <a:prstClr val="white"/>
                </a:solidFill>
                <a:latin typeface="TT Norms Pro" panose="020B0103030101020204" pitchFamily="34" charset="0"/>
              </a:rPr>
            </a:br>
            <a:r>
              <a:rPr lang="de-DE" sz="1224" b="0">
                <a:solidFill>
                  <a:prstClr val="white"/>
                </a:solidFill>
                <a:latin typeface="TT Norms Pro" panose="020B0103030101020204" pitchFamily="34" charset="0"/>
              </a:rPr>
              <a:t>Dr.-Leo-Ritter-Str. 4</a:t>
            </a:r>
            <a:br>
              <a:rPr lang="de-DE" sz="1224" b="0">
                <a:solidFill>
                  <a:prstClr val="white"/>
                </a:solidFill>
                <a:latin typeface="TT Norms Pro" panose="020B0103030101020204" pitchFamily="34" charset="0"/>
              </a:rPr>
            </a:br>
            <a:r>
              <a:rPr lang="de-DE" sz="1224" b="0">
                <a:solidFill>
                  <a:prstClr val="white"/>
                </a:solidFill>
                <a:latin typeface="TT Norms Pro" panose="020B0103030101020204" pitchFamily="34" charset="0"/>
              </a:rPr>
              <a:t>93049 Regensburg</a:t>
            </a:r>
          </a:p>
          <a:p>
            <a:pPr defTabSz="902695">
              <a:buClr>
                <a:srgbClr val="231F20"/>
              </a:buClr>
            </a:pPr>
            <a:r>
              <a:rPr lang="de-DE" sz="1224" b="0">
                <a:solidFill>
                  <a:prstClr val="white"/>
                </a:solidFill>
                <a:latin typeface="TT Norms Pro" panose="020B0103030101020204" pitchFamily="34" charset="0"/>
              </a:rPr>
              <a:t>www.skve.de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1BCCE3B-E8B4-DC47-D764-B5E71552F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945" y="5306465"/>
            <a:ext cx="2170618" cy="393635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1786811-ACE5-56AC-B1BE-0A322E5A7B8F}"/>
              </a:ext>
            </a:extLst>
          </p:cNvPr>
          <p:cNvGrpSpPr/>
          <p:nvPr/>
        </p:nvGrpSpPr>
        <p:grpSpPr>
          <a:xfrm>
            <a:off x="1156866" y="5750039"/>
            <a:ext cx="11035134" cy="163827"/>
            <a:chOff x="675490" y="2988543"/>
            <a:chExt cx="9699615" cy="144000"/>
          </a:xfrm>
        </p:grpSpPr>
        <p:sp>
          <p:nvSpPr>
            <p:cNvPr id="7" name="Flussdiagramm: Alternativer Prozess 6">
              <a:extLst>
                <a:ext uri="{FF2B5EF4-FFF2-40B4-BE49-F238E27FC236}">
                  <a16:creationId xmlns:a16="http://schemas.microsoft.com/office/drawing/2014/main" id="{9E45323E-3DD0-9054-58CE-1FD68E910199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6CBAE356-E4DA-EB4F-0ADD-D555D8D8DA51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ussdiagramm: Alternativer Prozess 8">
              <a:extLst>
                <a:ext uri="{FF2B5EF4-FFF2-40B4-BE49-F238E27FC236}">
                  <a16:creationId xmlns:a16="http://schemas.microsoft.com/office/drawing/2014/main" id="{17581F9B-7868-FEB1-E333-6905DA487CC3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ussdiagramm: Alternativer Prozess 9">
              <a:extLst>
                <a:ext uri="{FF2B5EF4-FFF2-40B4-BE49-F238E27FC236}">
                  <a16:creationId xmlns:a16="http://schemas.microsoft.com/office/drawing/2014/main" id="{C7137043-22A3-21BC-B578-095614D73F37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lussdiagramm: Alternativer Prozess 10">
              <a:extLst>
                <a:ext uri="{FF2B5EF4-FFF2-40B4-BE49-F238E27FC236}">
                  <a16:creationId xmlns:a16="http://schemas.microsoft.com/office/drawing/2014/main" id="{F76EA691-D907-1932-63AF-3316E14025B8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lussdiagramm: Alternativer Prozess 11">
              <a:extLst>
                <a:ext uri="{FF2B5EF4-FFF2-40B4-BE49-F238E27FC236}">
                  <a16:creationId xmlns:a16="http://schemas.microsoft.com/office/drawing/2014/main" id="{07A9035C-D6E9-B374-F9E5-EF3328087DAF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12BA3B81-A2DC-BB1B-3930-48FEBBCD195B}"/>
              </a:ext>
            </a:extLst>
          </p:cNvPr>
          <p:cNvSpPr txBox="1"/>
          <p:nvPr/>
        </p:nvSpPr>
        <p:spPr>
          <a:xfrm>
            <a:off x="6378242" y="6449710"/>
            <a:ext cx="61030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26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T Norms Pro"/>
                <a:ea typeface="+mn-ea"/>
                <a:cs typeface="Arial"/>
              </a:rPr>
              <a:t>12. Fachtagung Biogas in Sachsen-Anhalt        Mücheln    28.09.2023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T Norms Pro" panose="020B0103030101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86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E865822-7D92-ADF3-95D7-D34026462654}"/>
              </a:ext>
            </a:extLst>
          </p:cNvPr>
          <p:cNvGrpSpPr/>
          <p:nvPr/>
        </p:nvGrpSpPr>
        <p:grpSpPr>
          <a:xfrm>
            <a:off x="609025" y="3950766"/>
            <a:ext cx="11075960" cy="2233133"/>
            <a:chOff x="671513" y="4355932"/>
            <a:chExt cx="12212400" cy="2462262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17424E0-B6A0-CC9E-67C8-C67DFC586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16" b="19823"/>
            <a:stretch/>
          </p:blipFill>
          <p:spPr>
            <a:xfrm>
              <a:off x="3595369" y="4355932"/>
              <a:ext cx="9288544" cy="2462262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1A46CE7-6238-4458-E316-86BD068BA6FD}"/>
                </a:ext>
              </a:extLst>
            </p:cNvPr>
            <p:cNvSpPr txBox="1"/>
            <p:nvPr/>
          </p:nvSpPr>
          <p:spPr>
            <a:xfrm>
              <a:off x="3737671" y="5043250"/>
              <a:ext cx="1126732" cy="461523"/>
            </a:xfrm>
            <a:prstGeom prst="rect">
              <a:avLst/>
            </a:prstGeom>
            <a:noFill/>
          </p:spPr>
          <p:txBody>
            <a:bodyPr wrap="none" lIns="82931" tIns="41465" rIns="82931" bIns="41465" rtlCol="0" anchor="t">
              <a:spAutoFit/>
            </a:bodyPr>
            <a:lstStyle/>
            <a:p>
              <a:pPr defTabSz="90256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088" dirty="0">
                  <a:solidFill>
                    <a:srgbClr val="231F20"/>
                  </a:solidFill>
                  <a:latin typeface="TT Norms Pro" panose="020B0103030101020204" pitchFamily="34" charset="0"/>
                  <a:cs typeface="Arial"/>
                </a:rPr>
                <a:t>Pumpspeicher-</a:t>
              </a:r>
              <a:br>
                <a:rPr lang="de-DE" sz="1088" dirty="0">
                  <a:solidFill>
                    <a:srgbClr val="231F20"/>
                  </a:solidFill>
                  <a:latin typeface="TT Norms Pro" panose="020B0103030101020204" pitchFamily="34" charset="0"/>
                  <a:cs typeface="Arial"/>
                </a:rPr>
              </a:br>
              <a:r>
                <a:rPr lang="de-DE" sz="1088" dirty="0" err="1">
                  <a:solidFill>
                    <a:srgbClr val="231F20"/>
                  </a:solidFill>
                  <a:latin typeface="TT Norms Pro" panose="020B0103030101020204" pitchFamily="34" charset="0"/>
                  <a:cs typeface="Arial"/>
                </a:rPr>
                <a:t>kraftwerke</a:t>
              </a:r>
              <a:r>
                <a:rPr lang="de-DE" sz="1088" dirty="0">
                  <a:solidFill>
                    <a:srgbClr val="231F20"/>
                  </a:solidFill>
                  <a:latin typeface="TT Norms Pro" panose="020B0103030101020204" pitchFamily="34" charset="0"/>
                  <a:cs typeface="Arial"/>
                </a:rPr>
                <a:t> D</a:t>
              </a:r>
            </a:p>
          </p:txBody>
        </p:sp>
        <p:pic>
          <p:nvPicPr>
            <p:cNvPr id="17" name="Grafik 16" descr="Pumpspeicherkraftwerk Waldeck – Wikipedia">
              <a:extLst>
                <a:ext uri="{FF2B5EF4-FFF2-40B4-BE49-F238E27FC236}">
                  <a16:creationId xmlns:a16="http://schemas.microsoft.com/office/drawing/2014/main" id="{47114E42-434D-CA68-C76F-78F2C9153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513" y="5338024"/>
              <a:ext cx="2600675" cy="1457344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F895692-85C6-8BD6-B515-ABD51406BA95}"/>
              </a:ext>
            </a:extLst>
          </p:cNvPr>
          <p:cNvGrpSpPr/>
          <p:nvPr/>
        </p:nvGrpSpPr>
        <p:grpSpPr>
          <a:xfrm>
            <a:off x="610464" y="1654830"/>
            <a:ext cx="11064765" cy="3160518"/>
            <a:chOff x="673100" y="1824424"/>
            <a:chExt cx="12200056" cy="3484800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60484E0B-6C3F-9D34-1B1A-DB64380DF2EA}"/>
                </a:ext>
              </a:extLst>
            </p:cNvPr>
            <p:cNvGrpSpPr/>
            <p:nvPr/>
          </p:nvGrpSpPr>
          <p:grpSpPr>
            <a:xfrm>
              <a:off x="673100" y="1824424"/>
              <a:ext cx="12200056" cy="3484800"/>
              <a:chOff x="673100" y="1824424"/>
              <a:chExt cx="12200056" cy="3484800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CDA6DEC6-126F-4430-A37F-297295C384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rcRect l="2612" t="4500" r="989" b="28660"/>
              <a:stretch/>
            </p:blipFill>
            <p:spPr>
              <a:xfrm>
                <a:off x="3707556" y="1824424"/>
                <a:ext cx="9165600" cy="3484800"/>
              </a:xfrm>
              <a:prstGeom prst="rect">
                <a:avLst/>
              </a:prstGeom>
            </p:spPr>
          </p:pic>
          <p:pic>
            <p:nvPicPr>
              <p:cNvPr id="23" name="Grafik 22" descr="Ein Bild, das Himmel, Gras, draußen, Wolke enthält.&#10;&#10;Automatisch generierte Beschreibung">
                <a:extLst>
                  <a:ext uri="{FF2B5EF4-FFF2-40B4-BE49-F238E27FC236}">
                    <a16:creationId xmlns:a16="http://schemas.microsoft.com/office/drawing/2014/main" id="{46C97942-D743-7281-9555-4137313090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54" b="22677"/>
              <a:stretch/>
            </p:blipFill>
            <p:spPr>
              <a:xfrm>
                <a:off x="673100" y="2691143"/>
                <a:ext cx="2599088" cy="1457344"/>
              </a:xfrm>
              <a:prstGeom prst="rect">
                <a:avLst/>
              </a:prstGeom>
            </p:spPr>
          </p:pic>
        </p:grp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4A6EA45-CE62-8805-9893-8ACFA13F57A5}"/>
                </a:ext>
              </a:extLst>
            </p:cNvPr>
            <p:cNvSpPr txBox="1"/>
            <p:nvPr/>
          </p:nvSpPr>
          <p:spPr>
            <a:xfrm>
              <a:off x="3737671" y="4326514"/>
              <a:ext cx="2755948" cy="276928"/>
            </a:xfrm>
            <a:prstGeom prst="rect">
              <a:avLst/>
            </a:prstGeom>
            <a:noFill/>
          </p:spPr>
          <p:txBody>
            <a:bodyPr wrap="square" lIns="82931" tIns="41465" rIns="82931" bIns="41465" rtlCol="0" anchor="t">
              <a:spAutoFit/>
            </a:bodyPr>
            <a:lstStyle/>
            <a:p>
              <a:pPr defTabSz="90256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088" dirty="0" err="1">
                  <a:solidFill>
                    <a:srgbClr val="231F20"/>
                  </a:solidFill>
                  <a:latin typeface="TT Norms Pro" panose="020B0103030101020204" pitchFamily="34" charset="0"/>
                  <a:cs typeface="Arial"/>
                </a:rPr>
                <a:t>IntraDayAuktion</a:t>
              </a:r>
              <a:r>
                <a:rPr lang="de-DE" sz="1088" dirty="0">
                  <a:solidFill>
                    <a:srgbClr val="231F20"/>
                  </a:solidFill>
                  <a:latin typeface="TT Norms Pro" panose="020B0103030101020204" pitchFamily="34" charset="0"/>
                  <a:cs typeface="Arial"/>
                </a:rPr>
                <a:t> (IDA)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25600ADB-6B97-FBC5-EB36-57C0F29FD963}"/>
                </a:ext>
              </a:extLst>
            </p:cNvPr>
            <p:cNvSpPr txBox="1"/>
            <p:nvPr/>
          </p:nvSpPr>
          <p:spPr>
            <a:xfrm>
              <a:off x="3737671" y="2222336"/>
              <a:ext cx="1473137" cy="461522"/>
            </a:xfrm>
            <a:prstGeom prst="rect">
              <a:avLst/>
            </a:prstGeom>
            <a:noFill/>
          </p:spPr>
          <p:txBody>
            <a:bodyPr wrap="square" lIns="82931" tIns="41465" rIns="82931" bIns="41465" rtlCol="0" anchor="t">
              <a:spAutoFit/>
            </a:bodyPr>
            <a:lstStyle/>
            <a:p>
              <a:pPr defTabSz="90256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088" dirty="0">
                  <a:solidFill>
                    <a:srgbClr val="231F20"/>
                  </a:solidFill>
                  <a:latin typeface="TT Norms Pro" panose="020B0103030101020204" pitchFamily="34" charset="0"/>
                  <a:cs typeface="Arial" panose="020B0604020202020204" pitchFamily="34" charset="0"/>
                </a:rPr>
                <a:t>Typische flexible Biogasanlage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625C5E9-5976-421A-8740-07AAFE52E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25" y="48891"/>
            <a:ext cx="10123787" cy="869180"/>
          </a:xfrm>
        </p:spPr>
        <p:txBody>
          <a:bodyPr/>
          <a:lstStyle/>
          <a:p>
            <a:r>
              <a:rPr lang="de-DE"/>
              <a:t>Der Fahrplan der Biogasanlage Brand im Vergleich zu den Pumpspeicherkraftwerken in Deutschland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815B8FB-28F3-4534-BD49-41C7E350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6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56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>
              <a:solidFill>
                <a:prstClr val="white"/>
              </a:solidFill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D94F470C-0280-21AB-1D89-766540AA07F8}"/>
              </a:ext>
            </a:extLst>
          </p:cNvPr>
          <p:cNvGrpSpPr/>
          <p:nvPr/>
        </p:nvGrpSpPr>
        <p:grpSpPr>
          <a:xfrm>
            <a:off x="5227250" y="1411327"/>
            <a:ext cx="6321299" cy="2765276"/>
            <a:chOff x="5403138" y="-777532"/>
            <a:chExt cx="6969891" cy="3049005"/>
          </a:xfrm>
        </p:grpSpPr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EB0B607-F984-4048-8468-304C8DAE70B7}"/>
                </a:ext>
              </a:extLst>
            </p:cNvPr>
            <p:cNvSpPr txBox="1"/>
            <p:nvPr/>
          </p:nvSpPr>
          <p:spPr>
            <a:xfrm>
              <a:off x="6776878" y="-777532"/>
              <a:ext cx="1944579" cy="263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0256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952" dirty="0">
                  <a:solidFill>
                    <a:srgbClr val="231F20"/>
                  </a:solidFill>
                  <a:latin typeface="TT Norms Pro" panose="020B0103030101020204" pitchFamily="34" charset="0"/>
                  <a:cs typeface="Arial" panose="020B0604020202020204" pitchFamily="34" charset="0"/>
                </a:rPr>
                <a:t>zusätzliche Preisimpulse am IDC</a:t>
              </a:r>
            </a:p>
          </p:txBody>
        </p: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FE8F6789-7251-4355-828D-0C575C4F282C}"/>
                </a:ext>
              </a:extLst>
            </p:cNvPr>
            <p:cNvCxnSpPr>
              <a:cxnSpLocks/>
            </p:cNvCxnSpPr>
            <p:nvPr/>
          </p:nvCxnSpPr>
          <p:spPr>
            <a:xfrm>
              <a:off x="5403138" y="1767441"/>
              <a:ext cx="0" cy="504029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817E164E-FCD0-4153-8335-69DBE2D013E0}"/>
                </a:ext>
              </a:extLst>
            </p:cNvPr>
            <p:cNvCxnSpPr>
              <a:cxnSpLocks/>
            </p:cNvCxnSpPr>
            <p:nvPr/>
          </p:nvCxnSpPr>
          <p:spPr>
            <a:xfrm>
              <a:off x="10357029" y="1767444"/>
              <a:ext cx="0" cy="504029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4DE02F50-3DAE-41C7-8B39-0C6D1E693B3D}"/>
                </a:ext>
              </a:extLst>
            </p:cNvPr>
            <p:cNvCxnSpPr>
              <a:cxnSpLocks/>
            </p:cNvCxnSpPr>
            <p:nvPr/>
          </p:nvCxnSpPr>
          <p:spPr>
            <a:xfrm>
              <a:off x="7210414" y="1767442"/>
              <a:ext cx="0" cy="504029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4A0C6D07-CEA7-4903-A951-908696BB4C4A}"/>
                </a:ext>
              </a:extLst>
            </p:cNvPr>
            <p:cNvCxnSpPr>
              <a:cxnSpLocks/>
            </p:cNvCxnSpPr>
            <p:nvPr/>
          </p:nvCxnSpPr>
          <p:spPr>
            <a:xfrm>
              <a:off x="8038629" y="1767443"/>
              <a:ext cx="0" cy="504029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BFB65975-88B6-EECB-C7B7-78EF8B931388}"/>
                </a:ext>
              </a:extLst>
            </p:cNvPr>
            <p:cNvCxnSpPr>
              <a:cxnSpLocks/>
            </p:cNvCxnSpPr>
            <p:nvPr/>
          </p:nvCxnSpPr>
          <p:spPr>
            <a:xfrm>
              <a:off x="12373029" y="1767444"/>
              <a:ext cx="0" cy="504029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6ED50E0B-6D13-92BF-BB4D-F4C6787C167D}"/>
                </a:ext>
              </a:extLst>
            </p:cNvPr>
            <p:cNvCxnSpPr>
              <a:cxnSpLocks/>
            </p:cNvCxnSpPr>
            <p:nvPr/>
          </p:nvCxnSpPr>
          <p:spPr>
            <a:xfrm>
              <a:off x="6782289" y="-777532"/>
              <a:ext cx="0" cy="208358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18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A9E12AC1-8703-C3C0-4A73-8D876AF14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3"/>
          <a:stretch/>
        </p:blipFill>
        <p:spPr>
          <a:xfrm>
            <a:off x="1475881" y="1251703"/>
            <a:ext cx="10121493" cy="4354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25C5E9-5976-421A-8740-07AAFE52E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Flexible Stromerzeugung:</a:t>
            </a:r>
            <a:br>
              <a:rPr lang="de-DE"/>
            </a:br>
            <a:r>
              <a:rPr lang="de-DE"/>
              <a:t>Die Gesamtproduktion um „Speicherkraftwerk“ der SKVE – 31. KW 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815B8FB-28F3-4534-BD49-41C7E350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7E87259-7206-4CB6-B2E6-31FC036EE947}"/>
              </a:ext>
            </a:extLst>
          </p:cNvPr>
          <p:cNvSpPr txBox="1">
            <a:spLocks/>
          </p:cNvSpPr>
          <p:nvPr/>
        </p:nvSpPr>
        <p:spPr>
          <a:xfrm>
            <a:off x="9895741" y="6064994"/>
            <a:ext cx="1828602" cy="456589"/>
          </a:xfrm>
          <a:prstGeom prst="rect">
            <a:avLst/>
          </a:prstGeom>
        </p:spPr>
        <p:txBody>
          <a:bodyPr/>
          <a:lstStyle>
            <a:lvl1pPr marL="373071" indent="-373071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57" indent="-311157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4629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1528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0014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821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6068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924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178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5996" indent="-405996">
              <a:buNone/>
            </a:pPr>
            <a:r>
              <a:rPr lang="de-DE" sz="816">
                <a:solidFill>
                  <a:schemeClr val="bg1">
                    <a:lumMod val="50000"/>
                  </a:schemeClr>
                </a:solidFill>
                <a:latin typeface="TT Norms Pro" panose="020B0103030101020204" pitchFamily="34" charset="0"/>
              </a:rPr>
              <a:t>Quelle:	SKVE Speicherkraftwerk</a:t>
            </a:r>
          </a:p>
        </p:txBody>
      </p:sp>
      <p:pic>
        <p:nvPicPr>
          <p:cNvPr id="12" name="Grafik 11" descr="Ein Bild, das Text, Schrift, Screenshot, Diagramm enthält.&#10;&#10;Automatisch generierte Beschreibung">
            <a:extLst>
              <a:ext uri="{FF2B5EF4-FFF2-40B4-BE49-F238E27FC236}">
                <a16:creationId xmlns:a16="http://schemas.microsoft.com/office/drawing/2014/main" id="{9622CCFC-D938-198E-3C03-26C4876950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21365" r="2560" b="61776"/>
          <a:stretch/>
        </p:blipFill>
        <p:spPr>
          <a:xfrm>
            <a:off x="1598148" y="4028950"/>
            <a:ext cx="8992825" cy="1348536"/>
          </a:xfrm>
          <a:prstGeom prst="rect">
            <a:avLst/>
          </a:prstGeom>
        </p:spPr>
      </p:pic>
      <p:pic>
        <p:nvPicPr>
          <p:cNvPr id="4" name="Grafik 3" descr="Ein Bild, das Text, Screenshot enthält.&#10;&#10;Beschreibung automatisch generiert.">
            <a:extLst>
              <a:ext uri="{FF2B5EF4-FFF2-40B4-BE49-F238E27FC236}">
                <a16:creationId xmlns:a16="http://schemas.microsoft.com/office/drawing/2014/main" id="{8EB91F9E-FB60-A849-B516-F7F6DA839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307" y="6292608"/>
            <a:ext cx="3068520" cy="293918"/>
          </a:xfrm>
          <a:prstGeom prst="rect">
            <a:avLst/>
          </a:prstGeom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9C4CB9C-F41D-DAE9-CCD1-C716841568C3}"/>
              </a:ext>
            </a:extLst>
          </p:cNvPr>
          <p:cNvSpPr txBox="1">
            <a:spLocks/>
          </p:cNvSpPr>
          <p:nvPr/>
        </p:nvSpPr>
        <p:spPr>
          <a:xfrm>
            <a:off x="9895741" y="6270026"/>
            <a:ext cx="1828602" cy="451211"/>
          </a:xfrm>
          <a:prstGeom prst="rect">
            <a:avLst/>
          </a:prstGeom>
        </p:spPr>
        <p:txBody>
          <a:bodyPr lIns="82931" tIns="41465" rIns="82931" bIns="41465" anchor="t"/>
          <a:lstStyle>
            <a:lvl1pPr marL="373071" indent="-373071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57" indent="-311157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4629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1528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0014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821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6068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924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178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5996" indent="-405996">
              <a:buNone/>
            </a:pPr>
            <a:r>
              <a:rPr lang="de-DE" sz="816" dirty="0">
                <a:solidFill>
                  <a:schemeClr val="bg1">
                    <a:lumMod val="50000"/>
                  </a:schemeClr>
                </a:solidFill>
                <a:latin typeface="TT Norms Pro"/>
              </a:rPr>
              <a:t>              </a:t>
            </a:r>
            <a:r>
              <a:rPr lang="de-DE" sz="726" dirty="0">
                <a:solidFill>
                  <a:schemeClr val="bg1">
                    <a:lumMod val="50000"/>
                  </a:schemeClr>
                </a:solidFill>
                <a:latin typeface="TT Norms Pro"/>
              </a:rPr>
              <a:t>SMARD Strommarktdaten</a:t>
            </a:r>
            <a:br>
              <a:rPr lang="de-DE" sz="726" dirty="0">
                <a:latin typeface="TT Norms Pro" panose="020B0103030101020204" pitchFamily="34" charset="0"/>
              </a:rPr>
            </a:br>
            <a:r>
              <a:rPr lang="de-DE" sz="726" dirty="0">
                <a:solidFill>
                  <a:schemeClr val="bg1">
                    <a:lumMod val="50000"/>
                  </a:schemeClr>
                </a:solidFill>
                <a:latin typeface="TT Norms Pro"/>
              </a:rPr>
              <a:t>https://smard.de</a:t>
            </a:r>
          </a:p>
          <a:p>
            <a:pPr marL="0" indent="0" algn="r">
              <a:buNone/>
            </a:pPr>
            <a:endParaRPr lang="de-DE" sz="816">
              <a:solidFill>
                <a:schemeClr val="bg1">
                  <a:lumMod val="50000"/>
                </a:schemeClr>
              </a:solidFill>
              <a:latin typeface="TT Norms Pro" panose="020B0103030101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0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relevanten </a:t>
            </a:r>
            <a:r>
              <a:rPr lang="de-DE">
                <a:solidFill>
                  <a:schemeClr val="accent5"/>
                </a:solidFill>
              </a:rPr>
              <a:t>Strommärkte</a:t>
            </a:r>
            <a:r>
              <a:rPr lang="de-DE"/>
              <a:t> für Biogasanlagen: </a:t>
            </a:r>
            <a:br>
              <a:rPr lang="de-DE"/>
            </a:br>
            <a:r>
              <a:rPr lang="de-DE"/>
              <a:t>Spotmarkt für Handel, Regelleistung für Systemdienstleistungen</a:t>
            </a:r>
          </a:p>
        </p:txBody>
      </p:sp>
      <p:cxnSp>
        <p:nvCxnSpPr>
          <p:cNvPr id="37" name="Gewinkelte Verbindung 36"/>
          <p:cNvCxnSpPr>
            <a:stCxn id="7" idx="0"/>
            <a:endCxn id="6" idx="0"/>
          </p:cNvCxnSpPr>
          <p:nvPr/>
        </p:nvCxnSpPr>
        <p:spPr>
          <a:xfrm rot="5400000" flipH="1" flipV="1">
            <a:off x="6128494" y="-489559"/>
            <a:ext cx="11517" cy="5485517"/>
          </a:xfrm>
          <a:prstGeom prst="bentConnector3">
            <a:avLst>
              <a:gd name="adj1" fmla="val 1200000"/>
            </a:avLst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winkelte Verbindung 37"/>
          <p:cNvCxnSpPr>
            <a:stCxn id="26" idx="0"/>
            <a:endCxn id="27" idx="0"/>
          </p:cNvCxnSpPr>
          <p:nvPr/>
        </p:nvCxnSpPr>
        <p:spPr>
          <a:xfrm rot="5400000" flipH="1" flipV="1">
            <a:off x="2177456" y="2856531"/>
            <a:ext cx="12700" cy="1665737"/>
          </a:xfrm>
          <a:prstGeom prst="bentConnector3">
            <a:avLst>
              <a:gd name="adj1" fmla="val 1800000"/>
            </a:avLst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winkelte Verbindung 45"/>
          <p:cNvCxnSpPr>
            <a:cxnSpLocks/>
            <a:stCxn id="21" idx="0"/>
            <a:endCxn id="22" idx="0"/>
          </p:cNvCxnSpPr>
          <p:nvPr/>
        </p:nvCxnSpPr>
        <p:spPr>
          <a:xfrm rot="5400000" flipH="1" flipV="1">
            <a:off x="6323127" y="2845294"/>
            <a:ext cx="12700" cy="1691944"/>
          </a:xfrm>
          <a:prstGeom prst="bentConnector3">
            <a:avLst>
              <a:gd name="adj1" fmla="val 1800000"/>
            </a:avLst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winkelte Verbindung 50"/>
          <p:cNvCxnSpPr>
            <a:cxnSpLocks/>
            <a:stCxn id="25" idx="1"/>
            <a:endCxn id="23" idx="1"/>
          </p:cNvCxnSpPr>
          <p:nvPr/>
        </p:nvCxnSpPr>
        <p:spPr>
          <a:xfrm rot="10800000">
            <a:off x="9557101" y="3868969"/>
            <a:ext cx="1" cy="1073530"/>
          </a:xfrm>
          <a:prstGeom prst="bentConnector3">
            <a:avLst>
              <a:gd name="adj1" fmla="val 22860100000"/>
            </a:avLst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winkelte Verbindung 54"/>
          <p:cNvCxnSpPr>
            <a:cxnSpLocks/>
            <a:stCxn id="30" idx="1"/>
            <a:endCxn id="28" idx="1"/>
          </p:cNvCxnSpPr>
          <p:nvPr/>
        </p:nvCxnSpPr>
        <p:spPr>
          <a:xfrm rot="10800000" flipH="1">
            <a:off x="2891592" y="4878940"/>
            <a:ext cx="1" cy="1377698"/>
          </a:xfrm>
          <a:prstGeom prst="bentConnector3">
            <a:avLst>
              <a:gd name="adj1" fmla="val -22860000000"/>
            </a:avLst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winkelte Verbindung 61"/>
          <p:cNvCxnSpPr>
            <a:stCxn id="8" idx="0"/>
            <a:endCxn id="9" idx="0"/>
          </p:cNvCxnSpPr>
          <p:nvPr/>
        </p:nvCxnSpPr>
        <p:spPr>
          <a:xfrm rot="5400000" flipH="1" flipV="1">
            <a:off x="4164984" y="983680"/>
            <a:ext cx="11517" cy="3975054"/>
          </a:xfrm>
          <a:prstGeom prst="bentConnector3">
            <a:avLst>
              <a:gd name="adj1" fmla="val 1800000"/>
            </a:avLst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/>
          <p:nvPr/>
        </p:nvCxnSpPr>
        <p:spPr>
          <a:xfrm>
            <a:off x="6128493" y="1992267"/>
            <a:ext cx="0" cy="130658"/>
          </a:xfrm>
          <a:prstGeom prst="line">
            <a:avLst/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winkelte Verbindung 73"/>
          <p:cNvCxnSpPr>
            <a:stCxn id="10" idx="0"/>
            <a:endCxn id="6" idx="2"/>
          </p:cNvCxnSpPr>
          <p:nvPr/>
        </p:nvCxnSpPr>
        <p:spPr>
          <a:xfrm rot="16200000" flipV="1">
            <a:off x="9345804" y="2235723"/>
            <a:ext cx="259176" cy="1208279"/>
          </a:xfrm>
          <a:prstGeom prst="bentConnector3">
            <a:avLst>
              <a:gd name="adj1" fmla="val 50000"/>
            </a:avLst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/>
          <p:cNvCxnSpPr/>
          <p:nvPr/>
        </p:nvCxnSpPr>
        <p:spPr>
          <a:xfrm>
            <a:off x="2659949" y="4446302"/>
            <a:ext cx="0" cy="432638"/>
          </a:xfrm>
          <a:prstGeom prst="line">
            <a:avLst/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80"/>
          <p:cNvCxnSpPr/>
          <p:nvPr/>
        </p:nvCxnSpPr>
        <p:spPr>
          <a:xfrm>
            <a:off x="9336335" y="3454128"/>
            <a:ext cx="0" cy="457846"/>
          </a:xfrm>
          <a:prstGeom prst="line">
            <a:avLst/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82"/>
          <p:cNvCxnSpPr>
            <a:cxnSpLocks/>
            <a:endCxn id="24" idx="1"/>
          </p:cNvCxnSpPr>
          <p:nvPr/>
        </p:nvCxnSpPr>
        <p:spPr>
          <a:xfrm>
            <a:off x="9336335" y="4419621"/>
            <a:ext cx="220765" cy="1"/>
          </a:xfrm>
          <a:prstGeom prst="line">
            <a:avLst/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84"/>
          <p:cNvCxnSpPr>
            <a:cxnSpLocks/>
          </p:cNvCxnSpPr>
          <p:nvPr/>
        </p:nvCxnSpPr>
        <p:spPr>
          <a:xfrm>
            <a:off x="2657974" y="5573086"/>
            <a:ext cx="233617" cy="0"/>
          </a:xfrm>
          <a:prstGeom prst="line">
            <a:avLst/>
          </a:prstGeom>
          <a:ln w="635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/>
        </p:nvSpPr>
        <p:spPr>
          <a:xfrm>
            <a:off x="4773591" y="1535191"/>
            <a:ext cx="2709806" cy="45707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32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Strommärkte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2030831" y="2253197"/>
            <a:ext cx="8195324" cy="457076"/>
            <a:chOff x="2256979" y="2484487"/>
            <a:chExt cx="9036672" cy="504000"/>
          </a:xfrm>
          <a:solidFill>
            <a:schemeClr val="accent1"/>
          </a:solidFill>
        </p:grpSpPr>
        <p:sp>
          <p:nvSpPr>
            <p:cNvPr id="6" name="Rechteck 5"/>
            <p:cNvSpPr/>
            <p:nvPr/>
          </p:nvSpPr>
          <p:spPr>
            <a:xfrm>
              <a:off x="8305651" y="2484487"/>
              <a:ext cx="2988000" cy="50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6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32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Systemdienstleistungen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2256979" y="2484487"/>
              <a:ext cx="2988000" cy="50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6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632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Großhandelsmarkt</a:t>
              </a:r>
            </a:p>
          </p:txBody>
        </p:sp>
      </p:grpSp>
      <p:sp>
        <p:nvSpPr>
          <p:cNvPr id="8" name="Rechteck 7"/>
          <p:cNvSpPr/>
          <p:nvPr/>
        </p:nvSpPr>
        <p:spPr>
          <a:xfrm>
            <a:off x="1263204" y="2971205"/>
            <a:ext cx="1828506" cy="4570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32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Börse</a:t>
            </a:r>
          </a:p>
        </p:txBody>
      </p:sp>
      <p:sp>
        <p:nvSpPr>
          <p:cNvPr id="9" name="Rechteck 8"/>
          <p:cNvSpPr/>
          <p:nvPr/>
        </p:nvSpPr>
        <p:spPr>
          <a:xfrm>
            <a:off x="5238257" y="2971205"/>
            <a:ext cx="1828506" cy="4570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32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Over-</a:t>
            </a:r>
            <a:r>
              <a:rPr lang="de-DE" sz="1632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32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-Counter</a:t>
            </a:r>
            <a:br>
              <a:rPr lang="de-DE" sz="1632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88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(OTC)</a:t>
            </a:r>
            <a:endParaRPr lang="de-DE" sz="1632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9165278" y="2969450"/>
            <a:ext cx="1828506" cy="4570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32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Regelleistung</a:t>
            </a:r>
          </a:p>
        </p:txBody>
      </p:sp>
      <p:grpSp>
        <p:nvGrpSpPr>
          <p:cNvPr id="33" name="Gruppieren 32"/>
          <p:cNvGrpSpPr/>
          <p:nvPr/>
        </p:nvGrpSpPr>
        <p:grpSpPr>
          <a:xfrm>
            <a:off x="4732223" y="3691266"/>
            <a:ext cx="3159137" cy="1069524"/>
            <a:chOff x="5217691" y="4069824"/>
            <a:chExt cx="3184153" cy="1179325"/>
          </a:xfrm>
        </p:grpSpPr>
        <p:sp>
          <p:nvSpPr>
            <p:cNvPr id="21" name="Textfeld 20"/>
            <p:cNvSpPr txBox="1"/>
            <p:nvPr/>
          </p:nvSpPr>
          <p:spPr>
            <a:xfrm>
              <a:off x="5217691" y="4069824"/>
              <a:ext cx="1501662" cy="7483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defTabSz="90256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270">
                  <a:solidFill>
                    <a:srgbClr val="231F20"/>
                  </a:solidFill>
                </a:rPr>
                <a:t>Spotmarkt</a:t>
              </a:r>
              <a:br>
                <a:rPr lang="de-DE" sz="1270">
                  <a:solidFill>
                    <a:srgbClr val="231F20"/>
                  </a:solidFill>
                </a:rPr>
              </a:br>
              <a:r>
                <a:rPr lang="de-DE" sz="1270" b="0">
                  <a:solidFill>
                    <a:srgbClr val="231F20"/>
                  </a:solidFill>
                </a:rPr>
                <a:t>kontinuierlicher Handel 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6945883" y="4069824"/>
              <a:ext cx="1455961" cy="11793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0256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270" b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Terminmarkt</a:t>
              </a:r>
              <a:br>
                <a:rPr lang="de-DE" sz="127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7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Forwards</a:t>
              </a:r>
              <a:br>
                <a:rPr lang="de-DE" sz="127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7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Optionen</a:t>
              </a:r>
              <a:br>
                <a:rPr lang="de-DE" sz="127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7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strukturierte Produkte </a:t>
              </a: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9557100" y="3725083"/>
            <a:ext cx="1926950" cy="2877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Minutenreserveleistung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9557100" y="4275736"/>
            <a:ext cx="1926946" cy="28777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25000">
                <a:schemeClr val="accent3">
                  <a:lumMod val="40000"/>
                  <a:lumOff val="60000"/>
                </a:schemeClr>
              </a:gs>
              <a:gs pos="67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</p:spPr>
        <p:txBody>
          <a:bodyPr wrap="square" rtlCol="0" anchor="ctr">
            <a:spAutoFit/>
          </a:bodyPr>
          <a:lstStyle/>
          <a:p>
            <a:pPr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Sekundärregelleistung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9557101" y="4798613"/>
            <a:ext cx="1926944" cy="28777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20000">
                <a:schemeClr val="accent3">
                  <a:lumMod val="40000"/>
                  <a:lumOff val="60000"/>
                </a:schemeClr>
              </a:gs>
              <a:gs pos="36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</p:spPr>
        <p:txBody>
          <a:bodyPr wrap="square" rtlCol="0" anchor="ctr">
            <a:spAutoFit/>
          </a:bodyPr>
          <a:lstStyle>
            <a:defPPr>
              <a:defRPr lang="de-DE"/>
            </a:defPPr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70">
                <a:solidFill>
                  <a:srgbClr val="231F20"/>
                </a:solidFill>
              </a:rPr>
              <a:t>Primärregelleistung</a:t>
            </a:r>
          </a:p>
        </p:txBody>
      </p:sp>
      <p:grpSp>
        <p:nvGrpSpPr>
          <p:cNvPr id="32" name="Gruppieren 31"/>
          <p:cNvGrpSpPr/>
          <p:nvPr/>
        </p:nvGrpSpPr>
        <p:grpSpPr>
          <a:xfrm>
            <a:off x="707947" y="3689399"/>
            <a:ext cx="2939019" cy="1069524"/>
            <a:chOff x="780273" y="4067766"/>
            <a:chExt cx="3240746" cy="1179325"/>
          </a:xfrm>
        </p:grpSpPr>
        <p:sp>
          <p:nvSpPr>
            <p:cNvPr id="26" name="Textfeld 25"/>
            <p:cNvSpPr txBox="1"/>
            <p:nvPr/>
          </p:nvSpPr>
          <p:spPr>
            <a:xfrm>
              <a:off x="780273" y="4067766"/>
              <a:ext cx="1404000" cy="11793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0256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270" b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Terminmarkt</a:t>
              </a:r>
              <a:br>
                <a:rPr lang="de-DE" sz="127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7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Futures</a:t>
              </a:r>
              <a:br>
                <a:rPr lang="de-DE" sz="127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7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Optionen</a:t>
              </a:r>
            </a:p>
            <a:p>
              <a:pPr defTabSz="9025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025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2617019" y="4067766"/>
              <a:ext cx="1404000" cy="7483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0256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1270" b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Spotmarkt</a:t>
              </a:r>
              <a:br>
                <a:rPr lang="de-DE" sz="127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br>
                <a:rPr lang="de-DE" sz="127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de-DE" sz="12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2891594" y="4556544"/>
            <a:ext cx="3330493" cy="6447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</a:t>
            </a:r>
            <a:r>
              <a:rPr lang="de-DE" sz="127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Ahead</a:t>
            </a:r>
            <a:r>
              <a:rPr lang="de-DE" sz="12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-Handel</a:t>
            </a:r>
            <a:br>
              <a:rPr lang="de-DE" sz="12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1h-Auktion</a:t>
            </a:r>
            <a:r>
              <a:rPr lang="de-DE" sz="1200" dirty="0">
                <a:solidFill>
                  <a:srgbClr val="0066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 dirty="0">
                <a:solidFill>
                  <a:srgbClr val="0066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(bis 12:00 Uhr für die Stunden des folgenden Tages)</a:t>
            </a:r>
            <a:endParaRPr lang="de-DE" sz="127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2892878" y="5288672"/>
            <a:ext cx="3329209" cy="6447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Intra-Day-Auktion</a:t>
            </a:r>
            <a:br>
              <a:rPr lang="de-DE" sz="12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1/4h-Auktion</a:t>
            </a:r>
            <a:r>
              <a:rPr lang="de-DE" sz="1200">
                <a:solidFill>
                  <a:srgbClr val="0066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50">
                <a:solidFill>
                  <a:srgbClr val="0066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(bis 15:00 Uhr für ¼ h des folgenden Tag)</a:t>
            </a:r>
            <a:endParaRPr lang="de-DE" sz="127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891593" y="6015033"/>
            <a:ext cx="3329209" cy="4832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Intra-Day-Handel</a:t>
            </a:r>
            <a:br>
              <a:rPr lang="de-DE" sz="12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kontinuierlich</a:t>
            </a:r>
            <a:r>
              <a:rPr lang="de-DE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(5min vor der ¼ Stunde)</a:t>
            </a:r>
            <a:endParaRPr lang="de-DE" sz="127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07949" y="4646067"/>
            <a:ext cx="1273282" cy="4413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EEG 2021</a:t>
            </a:r>
            <a:br>
              <a:rPr lang="de-DE" sz="127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998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Jahresmittelwert</a:t>
            </a:r>
          </a:p>
        </p:txBody>
      </p:sp>
      <p:sp>
        <p:nvSpPr>
          <p:cNvPr id="90" name="AutoShape 2" descr="data:image/png;base64,iVBORw0KGgoAAAANSUhEUgAAAJcAAAAqCAMAAACJFTngAAAAn1BMVEX///8AAADmGQ/lAACLi4vpPznmEgM5OTn74N/mFQliYmLFxcXx8fH29vYqKir7+/vc3NywsLDq6upqamp2dnaUlJSampr509JMTEz75eQgICBFRUW+vr4aGhrk5OTzq6pVVVX0srCkpKTrX1zqVFHS0tL2wL/+9PTnLinuf31+fn7ym5ntb2wxMTEODg7oNjDnIxvtdnTwkI/qTUn3ycgWzfy5AAAEtklEQVRYhZ1Z6XriOgyNCQ0kpATKUiDAAG3K0pZSOu//bJcs1mLLpnf0p18UgdTj4yPZBMG/WDEd52elVp1k0nt0BT0t20lfKdWfjXfFv2R5+XpA+3q/F/44WSlq47UU1ZuxoPOU1P92sJM9a9+lC64wIhbO/WX1lGVtKyjd2FE9fH2BjHvtem1c4QuGfYcttPDDW1bbTqjULONBhRSkJgiYThj+AWy0h8CyD2Na2LOnrImYUc1Y0EAOUlOIeIjqXHHcOD6ausJv+kV/KGDRg7uspSOjOpGgzBWkgP4Iz7Z6njfPcbhn+XT9HFzLaMbFLMnJ4wCjRsSdb2YLfOpDzGtTSHSoHo8aLmPXPVPAzKLRcBXzqo5sCUk3EERWcVJtwgFugqEN2FtQEqnJfDGIalD/6KgLy9KeFDQD1ALh2mlXYgOmCRX93B6uGi5rpQzqd833lSG7ULJANvRuSyEIN8OjvdxzAOw5yJrkzaIy49T/EeuCf3tEnP3G12meh1DDEoNOZvVIqegleNdwvQlJfxj1pYhAyogpU6N4RbgCqAIBgFO3xTnEHjQ49QVECaGfiHdoFKvxY5q2ho+iT5MqPkSwopIdGfWFNgkVLOiuAShq1XyCCsYkCEmHeqJZ1Wr+0A5ELaPUl7QCWlBOvYBiTTpsQVMaBSgSCrxTIJybzaC+0CaBORvqBYDqdRNpHwSf2rsjTq4BrAMx46pvrTbI+4m5tbfekCi9PRrU0V46e2wJEG4xN6hvt0lYi0WHGmcdzht9GnSWWBccEIjw6izLVP2t8ZY0OtGqpjO6E0SlD+edWwdyw3XTlJhRn7/MzndSVgKW3AlK2HeCaEr7n9jW1yZXd1Kmv8FrI9flG64C0rWk2Hvr+P/rIjBYrGH2ynakISi/qmt8J4hNthekjdhhhPoFQQENyidtwU4V76FdqpEU1Kb6xYTVPY0G+5ZX8UG/RuKna3Pol5iO6SqM+rYd/fXLem/YDuoaeqIquxp9yAVYl5H+y3oPS5QLH9aGx8uJJ6o0PehEcOZwBPI29Nd6D1CszCmcGE40Y3dQZc0kHf1oVjskn5NeGDoQiif7pTYcmWfuoNK6OKQ2tJZbpDHhC7cBOET5KI2HNw+qAUhSOdNffYBx0ouQglD4lqj9q+qDv7qWLTmmCYAx0jsoiBpgXC4NyN7DwZC3whs/6cXPVw1XfCkf4BbAPiDyY4fcFJDTXMF27LgNqPLJMBuR0yPMoHUmAMWiz9Y/ejWGB2cyGvY6fIvixEoKS3ds/TNN9RZHxewx++hXNzrk/mjVXhaDdTEcLywEydzR2fWK9aDYJUahcGJstPTNAdjxzmivzdOVkWLCzR1YrTB678ctDfMhlnIbpPeMjn13SqTYyR30yWDAaRDOPGyI4UrvGx1T93BIZME9hHXKYQhuu2JgZRYJp0hOet8gdCsslxMmKY0SbzuVPlO+CLddVxswg/R2Y+Q2lWAwNbToCFFJLWC3Y1dcWkQJM9ftJgLAvkNqr3fKukE2NVi2kZS9Z15JjzUBH8o00eVwYYT5gAo0MF1mvvMS2HrYHpVnwtVn0u6ljqDHYnraLM7qvMjHU/xlIevO90Lr3EMFpVT8B3BuTNSiHD3DAAAAAElFTkSuQmCC"/>
          <p:cNvSpPr>
            <a:spLocks noChangeAspect="1" noChangeArrowheads="1"/>
          </p:cNvSpPr>
          <p:nvPr/>
        </p:nvSpPr>
        <p:spPr bwMode="auto">
          <a:xfrm>
            <a:off x="141411" y="-130652"/>
            <a:ext cx="276421" cy="27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26" tIns="41463" rIns="82926" bIns="41463" numCol="1" anchor="t" anchorCtr="0" compatLnSpc="1">
            <a:prstTxWarp prst="textNoShape">
              <a:avLst/>
            </a:prstTxWarp>
          </a:bodyPr>
          <a:lstStyle/>
          <a:p>
            <a:pPr defTabSz="902566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14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998" y="4394688"/>
            <a:ext cx="542400" cy="15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219" y="3982762"/>
            <a:ext cx="1021630" cy="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Foliennummernplatzhalter 3">
            <a:extLst>
              <a:ext uri="{FF2B5EF4-FFF2-40B4-BE49-F238E27FC236}">
                <a16:creationId xmlns:a16="http://schemas.microsoft.com/office/drawing/2014/main" id="{97C0BFAF-EA00-4AAC-A083-F398DA209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314" y="6586113"/>
            <a:ext cx="1111334" cy="271528"/>
          </a:xfrm>
        </p:spPr>
        <p:txBody>
          <a:bodyPr/>
          <a:lstStyle/>
          <a:p>
            <a:pPr defTabSz="90256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566" eaLnBrk="0" fontAlgn="base" hangingPunct="0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0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E7E76FFF-0C94-46F7-8972-3C2E45291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Strompreisentwicklung am Beispiel – 19.03.23 - 18:00 Uhr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132806-1371-495D-8655-1F15D4CA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3A9B69-A160-47A3-5014-A8460892D5EE}"/>
              </a:ext>
            </a:extLst>
          </p:cNvPr>
          <p:cNvSpPr txBox="1"/>
          <p:nvPr/>
        </p:nvSpPr>
        <p:spPr>
          <a:xfrm>
            <a:off x="4769999" y="679281"/>
            <a:ext cx="4836093" cy="3629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931" tIns="41465" rIns="82931" bIns="4146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14">
                <a:solidFill>
                  <a:srgbClr val="FFFFFF"/>
                </a:solidFill>
                <a:latin typeface="Calibri" panose="020F0502020204030204" pitchFamily="34" charset="0"/>
              </a:rPr>
              <a:t>https://www.epexspot.com/en/market-data</a:t>
            </a:r>
          </a:p>
        </p:txBody>
      </p:sp>
      <p:pic>
        <p:nvPicPr>
          <p:cNvPr id="3" name="Grafik 2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F2B51504-C869-F6FB-8A2C-D9F72ACE5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2" t="26252" r="4955" b="6239"/>
          <a:stretch/>
        </p:blipFill>
        <p:spPr bwMode="auto">
          <a:xfrm>
            <a:off x="673100" y="1183071"/>
            <a:ext cx="11017272" cy="5395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9033E9B-6E47-69FD-4FE2-5C0100F24560}"/>
              </a:ext>
            </a:extLst>
          </p:cNvPr>
          <p:cNvSpPr txBox="1"/>
          <p:nvPr/>
        </p:nvSpPr>
        <p:spPr>
          <a:xfrm>
            <a:off x="10364368" y="1848968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14,50ct/kWh</a:t>
            </a:r>
          </a:p>
        </p:txBody>
      </p:sp>
    </p:spTree>
    <p:extLst>
      <p:ext uri="{BB962C8B-B14F-4D97-AF65-F5344CB8AC3E}">
        <p14:creationId xmlns:p14="http://schemas.microsoft.com/office/powerpoint/2010/main" val="19673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4886D4FE-239F-02AF-31B1-F37F72748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6" t="26077" r="4561" b="6676"/>
          <a:stretch/>
        </p:blipFill>
        <p:spPr bwMode="auto">
          <a:xfrm>
            <a:off x="673100" y="1190625"/>
            <a:ext cx="11141039" cy="5395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E7E76FFF-0C94-46F7-8972-3C2E45291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Strompreisentwicklung am Beispiel – 19.03.23 - 18:00 Uhr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132806-1371-495D-8655-1F15D4CA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3A9B69-A160-47A3-5014-A8460892D5EE}"/>
              </a:ext>
            </a:extLst>
          </p:cNvPr>
          <p:cNvSpPr txBox="1"/>
          <p:nvPr/>
        </p:nvSpPr>
        <p:spPr>
          <a:xfrm>
            <a:off x="4769999" y="679281"/>
            <a:ext cx="4836093" cy="3629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931" tIns="41465" rIns="82931" bIns="4146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14">
                <a:solidFill>
                  <a:srgbClr val="FFFFFF"/>
                </a:solidFill>
                <a:latin typeface="Calibri" panose="020F0502020204030204" pitchFamily="34" charset="0"/>
              </a:rPr>
              <a:t>https://www.epexspot.com/en/market-data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9033E9B-6E47-69FD-4FE2-5C0100F24560}"/>
              </a:ext>
            </a:extLst>
          </p:cNvPr>
          <p:cNvSpPr txBox="1"/>
          <p:nvPr/>
        </p:nvSpPr>
        <p:spPr>
          <a:xfrm>
            <a:off x="8617005" y="2029795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13,36ct/kWh</a:t>
            </a:r>
          </a:p>
        </p:txBody>
      </p:sp>
    </p:spTree>
    <p:extLst>
      <p:ext uri="{BB962C8B-B14F-4D97-AF65-F5344CB8AC3E}">
        <p14:creationId xmlns:p14="http://schemas.microsoft.com/office/powerpoint/2010/main" val="7576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E98A5DA7-7F06-FBBD-2123-2D453606B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" t="26164" r="5211" b="7975"/>
          <a:stretch/>
        </p:blipFill>
        <p:spPr bwMode="auto">
          <a:xfrm>
            <a:off x="673100" y="1190625"/>
            <a:ext cx="11296465" cy="5401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E7E76FFF-0C94-46F7-8972-3C2E45291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Strompreisentwicklung am Beispiel – 19.03.23 - 18:00 Uhr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132806-1371-495D-8655-1F15D4CA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3A9B69-A160-47A3-5014-A8460892D5EE}"/>
              </a:ext>
            </a:extLst>
          </p:cNvPr>
          <p:cNvSpPr txBox="1"/>
          <p:nvPr/>
        </p:nvSpPr>
        <p:spPr>
          <a:xfrm>
            <a:off x="4769999" y="679281"/>
            <a:ext cx="4836093" cy="3629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931" tIns="41465" rIns="82931" bIns="4146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14">
                <a:solidFill>
                  <a:srgbClr val="FFFFFF"/>
                </a:solidFill>
                <a:latin typeface="Calibri" panose="020F0502020204030204" pitchFamily="34" charset="0"/>
              </a:rPr>
              <a:t>https://www.epexspot.com/en/market-data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9033E9B-6E47-69FD-4FE2-5C0100F24560}"/>
              </a:ext>
            </a:extLst>
          </p:cNvPr>
          <p:cNvSpPr txBox="1"/>
          <p:nvPr/>
        </p:nvSpPr>
        <p:spPr>
          <a:xfrm>
            <a:off x="7714163" y="2954118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3,60 €/kWh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9A4BBC3-17D1-A6A2-6F55-2F03B2A081C2}"/>
              </a:ext>
            </a:extLst>
          </p:cNvPr>
          <p:cNvSpPr txBox="1"/>
          <p:nvPr/>
        </p:nvSpPr>
        <p:spPr>
          <a:xfrm>
            <a:off x="8308240" y="2312125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9,80 €/kWh</a:t>
            </a:r>
          </a:p>
        </p:txBody>
      </p:sp>
      <p:sp>
        <p:nvSpPr>
          <p:cNvPr id="8" name="Pfeil: nach links 7">
            <a:extLst>
              <a:ext uri="{FF2B5EF4-FFF2-40B4-BE49-F238E27FC236}">
                <a16:creationId xmlns:a16="http://schemas.microsoft.com/office/drawing/2014/main" id="{2C62F2FD-192B-D36F-D640-FFA6B0C5BE68}"/>
              </a:ext>
            </a:extLst>
          </p:cNvPr>
          <p:cNvSpPr/>
          <p:nvPr/>
        </p:nvSpPr>
        <p:spPr>
          <a:xfrm>
            <a:off x="7603953" y="2390244"/>
            <a:ext cx="640213" cy="15154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5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E7E76FFF-0C94-46F7-8972-3C2E45291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Strompreisentwicklung am Beispiel – 26.09.23 - 07:00 Uhr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132806-1371-495D-8655-1F15D4CA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3A9B69-A160-47A3-5014-A8460892D5EE}"/>
              </a:ext>
            </a:extLst>
          </p:cNvPr>
          <p:cNvSpPr txBox="1"/>
          <p:nvPr/>
        </p:nvSpPr>
        <p:spPr>
          <a:xfrm>
            <a:off x="4769999" y="679281"/>
            <a:ext cx="4836093" cy="3629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931" tIns="41465" rIns="82931" bIns="4146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14">
                <a:solidFill>
                  <a:srgbClr val="FFFFFF"/>
                </a:solidFill>
                <a:latin typeface="Calibri" panose="020F0502020204030204" pitchFamily="34" charset="0"/>
              </a:rPr>
              <a:t>https://www.epexspot.com/en/market-data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7C6CCD3-052E-0F84-00DA-CF1112ECD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4" y="1329489"/>
            <a:ext cx="11305097" cy="455648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9D113E5-2730-1C96-8A66-BD9953F32C72}"/>
              </a:ext>
            </a:extLst>
          </p:cNvPr>
          <p:cNvSpPr txBox="1"/>
          <p:nvPr/>
        </p:nvSpPr>
        <p:spPr>
          <a:xfrm>
            <a:off x="6821905" y="2358189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28,85 ct/kWh</a:t>
            </a:r>
          </a:p>
        </p:txBody>
      </p:sp>
    </p:spTree>
    <p:extLst>
      <p:ext uri="{BB962C8B-B14F-4D97-AF65-F5344CB8AC3E}">
        <p14:creationId xmlns:p14="http://schemas.microsoft.com/office/powerpoint/2010/main" val="3254597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E7E76FFF-0C94-46F7-8972-3C2E45291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Strompreisentwicklung am Beispiel – 26.09.23 - 07:00 Uhr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132806-1371-495D-8655-1F15D4CA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3A9B69-A160-47A3-5014-A8460892D5EE}"/>
              </a:ext>
            </a:extLst>
          </p:cNvPr>
          <p:cNvSpPr txBox="1"/>
          <p:nvPr/>
        </p:nvSpPr>
        <p:spPr>
          <a:xfrm>
            <a:off x="4769999" y="679281"/>
            <a:ext cx="4836093" cy="3629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931" tIns="41465" rIns="82931" bIns="4146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14">
                <a:solidFill>
                  <a:srgbClr val="FFFFFF"/>
                </a:solidFill>
                <a:latin typeface="Calibri" panose="020F0502020204030204" pitchFamily="34" charset="0"/>
              </a:rPr>
              <a:t>https://www.epexspot.com/en/market-data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BD05DA7-DA33-18DC-B035-E5CE820EC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6" y="1110328"/>
            <a:ext cx="11905944" cy="483327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B0D836-8CEB-BFB8-CEE2-528B5FEF588E}"/>
              </a:ext>
            </a:extLst>
          </p:cNvPr>
          <p:cNvSpPr txBox="1"/>
          <p:nvPr/>
        </p:nvSpPr>
        <p:spPr>
          <a:xfrm>
            <a:off x="4769999" y="2827421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24,86 ct/kWh</a:t>
            </a:r>
          </a:p>
        </p:txBody>
      </p:sp>
    </p:spTree>
    <p:extLst>
      <p:ext uri="{BB962C8B-B14F-4D97-AF65-F5344CB8AC3E}">
        <p14:creationId xmlns:p14="http://schemas.microsoft.com/office/powerpoint/2010/main" val="707624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E7E76FFF-0C94-46F7-8972-3C2E45291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Strompreisentwicklung am Beispiel – 26.09.23 - 07:00 Uhr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132806-1371-495D-8655-1F15D4CA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3A9B69-A160-47A3-5014-A8460892D5EE}"/>
              </a:ext>
            </a:extLst>
          </p:cNvPr>
          <p:cNvSpPr txBox="1"/>
          <p:nvPr/>
        </p:nvSpPr>
        <p:spPr>
          <a:xfrm>
            <a:off x="4769999" y="679281"/>
            <a:ext cx="4836093" cy="3629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2931" tIns="41465" rIns="82931" bIns="4146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14">
                <a:solidFill>
                  <a:srgbClr val="FFFFFF"/>
                </a:solidFill>
                <a:latin typeface="Calibri" panose="020F0502020204030204" pitchFamily="34" charset="0"/>
              </a:rPr>
              <a:t>https://www.epexspot.com/en/market-data</a:t>
            </a:r>
          </a:p>
        </p:txBody>
      </p:sp>
      <p:sp>
        <p:nvSpPr>
          <p:cNvPr id="8" name="Pfeil: nach links 7">
            <a:extLst>
              <a:ext uri="{FF2B5EF4-FFF2-40B4-BE49-F238E27FC236}">
                <a16:creationId xmlns:a16="http://schemas.microsoft.com/office/drawing/2014/main" id="{2C62F2FD-192B-D36F-D640-FFA6B0C5BE68}"/>
              </a:ext>
            </a:extLst>
          </p:cNvPr>
          <p:cNvSpPr/>
          <p:nvPr/>
        </p:nvSpPr>
        <p:spPr>
          <a:xfrm>
            <a:off x="7603953" y="2390244"/>
            <a:ext cx="640213" cy="15154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62DCE19-C8D5-55F2-56DA-88DF1EBF4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7" y="1176213"/>
            <a:ext cx="12016186" cy="450557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9D13931-3252-256D-827C-4FF827DA04A1}"/>
              </a:ext>
            </a:extLst>
          </p:cNvPr>
          <p:cNvSpPr txBox="1"/>
          <p:nvPr/>
        </p:nvSpPr>
        <p:spPr>
          <a:xfrm>
            <a:off x="8121316" y="2414187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07:00 Uhr</a:t>
            </a:r>
          </a:p>
          <a:p>
            <a:pPr algn="l"/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43,47ct/kWh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F60B456-4C98-64B7-DD31-B12FA6F090B1}"/>
              </a:ext>
            </a:extLst>
          </p:cNvPr>
          <p:cNvSpPr txBox="1"/>
          <p:nvPr/>
        </p:nvSpPr>
        <p:spPr>
          <a:xfrm>
            <a:off x="10268954" y="1711605"/>
            <a:ext cx="122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07:15 Uhr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1,34 €/kWh</a:t>
            </a:r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704C365A-3AE6-C20C-A742-4E8F492A4028}"/>
              </a:ext>
            </a:extLst>
          </p:cNvPr>
          <p:cNvSpPr/>
          <p:nvPr/>
        </p:nvSpPr>
        <p:spPr>
          <a:xfrm rot="3219117">
            <a:off x="9800878" y="1733449"/>
            <a:ext cx="172932" cy="990328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7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600387" y="180"/>
            <a:ext cx="9022202" cy="3428100"/>
          </a:xfrm>
        </p:spPr>
        <p:txBody>
          <a:bodyPr anchor="ctr">
            <a:normAutofit/>
          </a:bodyPr>
          <a:lstStyle/>
          <a:p>
            <a:r>
              <a:rPr lang="de-DE">
                <a:solidFill>
                  <a:schemeClr val="accent5"/>
                </a:solidFill>
              </a:rPr>
              <a:t>Flexibilität</a:t>
            </a:r>
          </a:p>
          <a:p>
            <a:r>
              <a:rPr lang="de-DE"/>
              <a:t>Gute Fahrplanerlöse sind kein Zufall</a:t>
            </a:r>
          </a:p>
        </p:txBody>
      </p:sp>
    </p:spTree>
    <p:extLst>
      <p:ext uri="{BB962C8B-B14F-4D97-AF65-F5344CB8AC3E}">
        <p14:creationId xmlns:p14="http://schemas.microsoft.com/office/powerpoint/2010/main" val="157300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A48BC9-FF23-4E9B-8BEF-AD3BB886BB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06299" y="4860642"/>
            <a:ext cx="1918754" cy="1291474"/>
          </a:xfrm>
        </p:spPr>
        <p:txBody>
          <a:bodyPr/>
          <a:lstStyle/>
          <a:p>
            <a:pPr marL="0" indent="0">
              <a:buNone/>
            </a:pPr>
            <a:r>
              <a:rPr lang="de-DE" sz="1270" dirty="0"/>
              <a:t>SK Verbundenergie AG</a:t>
            </a:r>
            <a:br>
              <a:rPr lang="de-DE" sz="1270" dirty="0"/>
            </a:br>
            <a:r>
              <a:rPr lang="de-DE" sz="1270" dirty="0"/>
              <a:t>Dr.-Leo-Ritter-Str. 4</a:t>
            </a:r>
            <a:br>
              <a:rPr lang="de-DE" sz="1270" dirty="0"/>
            </a:br>
            <a:r>
              <a:rPr lang="de-DE" sz="1270" dirty="0"/>
              <a:t>93049 Regensburg</a:t>
            </a:r>
          </a:p>
          <a:p>
            <a:pPr marL="0" indent="0">
              <a:buNone/>
            </a:pPr>
            <a:r>
              <a:rPr lang="de-DE" sz="1270" dirty="0"/>
              <a:t>+49 941 20828 60</a:t>
            </a:r>
            <a:br>
              <a:rPr lang="de-DE" sz="1270" dirty="0"/>
            </a:br>
            <a:r>
              <a:rPr lang="de-DE" sz="1270" dirty="0"/>
              <a:t>info@skve.de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FCDBAA0-78F1-4438-899D-B0E032F59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25" y="97699"/>
            <a:ext cx="10123787" cy="869180"/>
          </a:xfrm>
        </p:spPr>
        <p:txBody>
          <a:bodyPr/>
          <a:lstStyle/>
          <a:p>
            <a:r>
              <a:rPr lang="de-DE"/>
              <a:t>Die SK Verbundenergie AG ist </a:t>
            </a:r>
            <a:r>
              <a:rPr lang="de-DE">
                <a:solidFill>
                  <a:schemeClr val="accent5"/>
                </a:solidFill>
              </a:rPr>
              <a:t>Spezialist</a:t>
            </a:r>
            <a:r>
              <a:rPr lang="de-DE"/>
              <a:t> für Steuerung und Vermarktung </a:t>
            </a:r>
            <a:r>
              <a:rPr lang="de-DE">
                <a:solidFill>
                  <a:schemeClr val="accent5"/>
                </a:solidFill>
              </a:rPr>
              <a:t>flexibler</a:t>
            </a:r>
            <a:r>
              <a:rPr lang="de-DE"/>
              <a:t> </a:t>
            </a:r>
            <a:r>
              <a:rPr lang="de-DE">
                <a:solidFill>
                  <a:schemeClr val="accent5"/>
                </a:solidFill>
              </a:rPr>
              <a:t>Stromerzeugung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3E53C73-35B1-459E-BEAB-B2196E669828}"/>
              </a:ext>
            </a:extLst>
          </p:cNvPr>
          <p:cNvSpPr txBox="1">
            <a:spLocks/>
          </p:cNvSpPr>
          <p:nvPr/>
        </p:nvSpPr>
        <p:spPr>
          <a:xfrm>
            <a:off x="607848" y="1391829"/>
            <a:ext cx="8623998" cy="5358270"/>
          </a:xfrm>
          <a:prstGeom prst="rect">
            <a:avLst/>
          </a:prstGeom>
        </p:spPr>
        <p:txBody>
          <a:bodyPr lIns="65300" tIns="41465" rIns="82931" bIns="41465" anchor="t">
            <a:noAutofit/>
          </a:bodyPr>
          <a:lstStyle>
            <a:lvl1pPr marL="360371" indent="-360371" defTabSz="995386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75000"/>
              <a:buFontTx/>
              <a:buBlip>
                <a:blip r:embed="rId3"/>
              </a:buBlip>
              <a:defRPr lang="de-DE" sz="1800" b="0" i="0" u="none" strike="noStrike" cap="none" baseline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97857" indent="0" algn="ctr" defTabSz="995386" ea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95713" indent="0" algn="ctr" defTabSz="995386" eaLnBrk="1" hangingPunct="1">
              <a:spcBef>
                <a:spcPct val="200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493570" indent="0" algn="ctr" defTabSz="995386" eaLnBrk="1" hangingPunct="1">
              <a:spcBef>
                <a:spcPct val="20000"/>
              </a:spcBef>
              <a:buFont typeface="Arial" panose="020B0604020202020204" pitchFamily="34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991426" indent="0" algn="ctr" defTabSz="995386" eaLnBrk="1" hangingPunct="1">
              <a:spcBef>
                <a:spcPct val="20000"/>
              </a:spcBef>
              <a:buFont typeface="Arial" panose="020B0604020202020204" pitchFamily="34" charset="0"/>
              <a:buNone/>
              <a:defRPr sz="220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489283" indent="0" algn="ctr" defTabSz="995713">
              <a:spcBef>
                <a:spcPct val="20000"/>
              </a:spcBef>
              <a:buFont typeface="Arial" pitchFamily="34" charset="0"/>
              <a:buNone/>
              <a:defRPr sz="22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987139" indent="0" algn="ctr" defTabSz="995713">
              <a:spcBef>
                <a:spcPct val="20000"/>
              </a:spcBef>
              <a:buFont typeface="Arial" pitchFamily="34" charset="0"/>
              <a:buNone/>
              <a:defRPr sz="22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484996" indent="0" algn="ctr" defTabSz="995713">
              <a:spcBef>
                <a:spcPct val="20000"/>
              </a:spcBef>
              <a:buFont typeface="Arial" pitchFamily="34" charset="0"/>
              <a:buNone/>
              <a:defRPr sz="22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982853" indent="0" algn="ctr" defTabSz="995713">
              <a:spcBef>
                <a:spcPct val="20000"/>
              </a:spcBef>
              <a:buFont typeface="Arial" pitchFamily="34" charset="0"/>
              <a:buNone/>
              <a:defRPr sz="22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326525" indent="-326525">
              <a:buClr>
                <a:srgbClr val="231F20"/>
              </a:buClr>
              <a:defRPr/>
            </a:pPr>
            <a:r>
              <a:rPr lang="de-DE" sz="1814" dirty="0">
                <a:solidFill>
                  <a:srgbClr val="231F20"/>
                </a:solidFill>
                <a:latin typeface="TT Norms Pro"/>
                <a:cs typeface="Arial"/>
              </a:rPr>
              <a:t>20 Jahre Erfahrung im Bereich der Erneuerbaren, insbesondere Projektierung Biogasanlagen</a:t>
            </a:r>
          </a:p>
          <a:p>
            <a:pPr marL="326525" indent="-326525" defTabSz="902716">
              <a:spcAft>
                <a:spcPts val="1088"/>
              </a:spcAft>
              <a:buClr>
                <a:srgbClr val="231F20"/>
              </a:buClr>
              <a:defRPr/>
            </a:pPr>
            <a:r>
              <a:rPr lang="de-DE" sz="1814" dirty="0">
                <a:solidFill>
                  <a:srgbClr val="231F20"/>
                </a:solidFill>
                <a:latin typeface="TT Norms Pro"/>
                <a:cs typeface="Arial"/>
              </a:rPr>
              <a:t>Über 15 Jahre Erfahrungen aus dem Betrieb von Biogasanlagen</a:t>
            </a:r>
          </a:p>
          <a:p>
            <a:pPr marL="326525" indent="-326525" defTabSz="902716">
              <a:spcAft>
                <a:spcPts val="1088"/>
              </a:spcAft>
              <a:buClr>
                <a:srgbClr val="231F20"/>
              </a:buClr>
              <a:defRPr/>
            </a:pPr>
            <a:r>
              <a:rPr lang="de-DE" sz="1814" dirty="0">
                <a:solidFill>
                  <a:srgbClr val="231F20"/>
                </a:solidFill>
                <a:latin typeface="TT Norms Pro"/>
                <a:cs typeface="Arial"/>
              </a:rPr>
              <a:t>Seit über sieben Jahren Betrieb des SKVE-Speicherkraftwerks</a:t>
            </a:r>
          </a:p>
          <a:p>
            <a:pPr marL="326525" indent="-326525" defTabSz="902716">
              <a:spcAft>
                <a:spcPts val="1088"/>
              </a:spcAft>
              <a:buClr>
                <a:srgbClr val="231F20"/>
              </a:buClr>
              <a:defRPr/>
            </a:pPr>
            <a:r>
              <a:rPr lang="de-DE" sz="1814" dirty="0">
                <a:solidFill>
                  <a:srgbClr val="231F20"/>
                </a:solidFill>
                <a:latin typeface="TT Norms Pro"/>
                <a:cs typeface="Arial"/>
              </a:rPr>
              <a:t>Über 380 Anlagen mit über 460 MW installierter Leistung</a:t>
            </a:r>
            <a:br>
              <a:rPr lang="de-DE" sz="1814" dirty="0">
                <a:latin typeface="TT Norms Pro" panose="020B0103030101020204" pitchFamily="34" charset="0"/>
              </a:rPr>
            </a:br>
            <a:r>
              <a:rPr lang="de-DE" sz="1814" dirty="0">
                <a:solidFill>
                  <a:srgbClr val="231F20"/>
                </a:solidFill>
                <a:latin typeface="TT Norms Pro"/>
                <a:cs typeface="Arial"/>
              </a:rPr>
              <a:t>im Durchschnitt 3-fach überbaut</a:t>
            </a:r>
          </a:p>
          <a:p>
            <a:pPr marL="326525" indent="-326525">
              <a:buClr>
                <a:srgbClr val="231F20"/>
              </a:buClr>
              <a:defRPr/>
            </a:pPr>
            <a:r>
              <a:rPr lang="de-DE" sz="1814" dirty="0">
                <a:solidFill>
                  <a:srgbClr val="231F20"/>
                </a:solidFill>
                <a:latin typeface="TT Norms Pro"/>
                <a:cs typeface="Arial"/>
              </a:rPr>
              <a:t>Integration und Steuerung von Batteriespeichersystemen</a:t>
            </a:r>
          </a:p>
          <a:p>
            <a:pPr marL="326525" indent="-326525">
              <a:buClr>
                <a:srgbClr val="231F20"/>
              </a:buClr>
              <a:defRPr/>
            </a:pPr>
            <a:r>
              <a:rPr lang="de-DE" sz="1814" dirty="0">
                <a:solidFill>
                  <a:srgbClr val="231F20"/>
                </a:solidFill>
                <a:latin typeface="TT Norms Pro"/>
                <a:cs typeface="Arial"/>
              </a:rPr>
              <a:t>Mitglied  im </a:t>
            </a:r>
            <a:r>
              <a:rPr lang="de-DE" sz="1814" dirty="0" err="1">
                <a:solidFill>
                  <a:srgbClr val="231F20"/>
                </a:solidFill>
                <a:latin typeface="TT Norms Pro"/>
                <a:cs typeface="Arial"/>
              </a:rPr>
              <a:t>Fl</a:t>
            </a:r>
            <a:r>
              <a:rPr lang="de-DE" sz="1814" dirty="0">
                <a:solidFill>
                  <a:srgbClr val="231F20"/>
                </a:solidFill>
                <a:latin typeface="TT Norms Pro"/>
                <a:cs typeface="Arial"/>
              </a:rPr>
              <a:t>(ex)</a:t>
            </a:r>
            <a:r>
              <a:rPr lang="de-DE" sz="1814" dirty="0" err="1">
                <a:solidFill>
                  <a:srgbClr val="231F20"/>
                </a:solidFill>
                <a:latin typeface="TT Norms Pro"/>
                <a:cs typeface="Arial"/>
              </a:rPr>
              <a:t>perten</a:t>
            </a:r>
            <a:r>
              <a:rPr lang="de-DE" sz="1814" dirty="0">
                <a:solidFill>
                  <a:srgbClr val="231F20"/>
                </a:solidFill>
                <a:latin typeface="TT Norms Pro"/>
                <a:cs typeface="Arial"/>
              </a:rPr>
              <a:t>-Netzwerk Flexibilisierung</a:t>
            </a:r>
            <a:br>
              <a:rPr lang="de-DE" sz="1814" dirty="0">
                <a:latin typeface="TT Norms Pro"/>
                <a:cs typeface="Arial"/>
              </a:rPr>
            </a:br>
            <a:r>
              <a:rPr lang="de-DE" sz="1814" dirty="0">
                <a:solidFill>
                  <a:srgbClr val="231F20"/>
                </a:solidFill>
                <a:latin typeface="TT Norms Pro"/>
                <a:cs typeface="Arial"/>
              </a:rPr>
              <a:t>                       Fachverband Biogas und der Betreiberexpertengruppe</a:t>
            </a:r>
            <a:br>
              <a:rPr lang="de-DE" sz="1814" dirty="0">
                <a:latin typeface="TT Norms Pro"/>
                <a:cs typeface="Arial"/>
              </a:rPr>
            </a:br>
            <a:r>
              <a:rPr lang="de-DE" sz="1814" dirty="0">
                <a:solidFill>
                  <a:srgbClr val="231F20"/>
                </a:solidFill>
                <a:latin typeface="TT Norms Pro"/>
                <a:cs typeface="Arial"/>
              </a:rPr>
              <a:t>                       Fachausschuss Strom des Bundesverbands Erneuerbare Energie e.V. </a:t>
            </a:r>
            <a:endParaRPr lang="en-US" sz="1814" dirty="0">
              <a:solidFill>
                <a:srgbClr val="231F20"/>
              </a:solidFill>
              <a:latin typeface="TT Norms Pro"/>
              <a:cs typeface="Arial"/>
            </a:endParaRPr>
          </a:p>
          <a:p>
            <a:pPr marL="326525" indent="-326525">
              <a:buClr>
                <a:srgbClr val="231F20"/>
              </a:buClr>
              <a:defRPr/>
            </a:pPr>
            <a:endParaRPr lang="de-DE" sz="1632" dirty="0">
              <a:solidFill>
                <a:srgbClr val="231F20"/>
              </a:solidFill>
              <a:latin typeface="TT Norms Pro" panose="020B0103030101020204" pitchFamily="34" charset="0"/>
            </a:endParaRPr>
          </a:p>
        </p:txBody>
      </p:sp>
      <p:pic>
        <p:nvPicPr>
          <p:cNvPr id="6" name="Grafik 5" descr="Logo des Bundesverbandes Erneuerbare Energie e.V.">
            <a:extLst>
              <a:ext uri="{FF2B5EF4-FFF2-40B4-BE49-F238E27FC236}">
                <a16:creationId xmlns:a16="http://schemas.microsoft.com/office/drawing/2014/main" id="{E34E407B-DDD2-9D27-871E-81ED59357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2409" y="5546448"/>
            <a:ext cx="842511" cy="457641"/>
          </a:xfrm>
          <a:prstGeom prst="rect">
            <a:avLst/>
          </a:prstGeom>
        </p:spPr>
      </p:pic>
      <p:pic>
        <p:nvPicPr>
          <p:cNvPr id="7" name="Grafik 6" descr="Kontakt - Fachverband BIOGAS">
            <a:extLst>
              <a:ext uri="{FF2B5EF4-FFF2-40B4-BE49-F238E27FC236}">
                <a16:creationId xmlns:a16="http://schemas.microsoft.com/office/drawing/2014/main" id="{20D96F27-9FF6-3E64-CC3F-892DB2553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7448" y="5462163"/>
            <a:ext cx="1160839" cy="457877"/>
          </a:xfrm>
          <a:prstGeom prst="rect">
            <a:avLst/>
          </a:prstGeom>
        </p:spPr>
      </p:pic>
      <p:pic>
        <p:nvPicPr>
          <p:cNvPr id="8" name="Grafik 7" descr="Titel">
            <a:extLst>
              <a:ext uri="{FF2B5EF4-FFF2-40B4-BE49-F238E27FC236}">
                <a16:creationId xmlns:a16="http://schemas.microsoft.com/office/drawing/2014/main" id="{FC10A2D4-C6AA-2F36-439D-25E61B4C8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475" y="5529608"/>
            <a:ext cx="1474717" cy="32297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675B4CF-C3C9-52E9-990C-9DEA16E834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569" r="4048"/>
          <a:stretch/>
        </p:blipFill>
        <p:spPr>
          <a:xfrm>
            <a:off x="9154610" y="1078571"/>
            <a:ext cx="3037389" cy="365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B9D89A8-95B7-4E7D-BC54-F1FB2DF12C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923" y="1939208"/>
            <a:ext cx="6327084" cy="4118931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Fahrpläne der SKVE berücksichtigen die </a:t>
            </a:r>
            <a:r>
              <a:rPr lang="de-DE">
                <a:solidFill>
                  <a:schemeClr val="accent5"/>
                </a:solidFill>
              </a:rPr>
              <a:t>gesamte Biogasanlage</a:t>
            </a:r>
            <a:br>
              <a:rPr lang="de-DE"/>
            </a:br>
            <a:r>
              <a:rPr lang="de-DE"/>
              <a:t>und unterstützen im täglichen Betrieb</a:t>
            </a:r>
            <a:endParaRPr lang="de-DE">
              <a:solidFill>
                <a:schemeClr val="accent5"/>
              </a:solidFill>
            </a:endParaRPr>
          </a:p>
        </p:txBody>
      </p:sp>
      <p:sp>
        <p:nvSpPr>
          <p:cNvPr id="18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FABE1F95-EFF7-4D77-B884-F3205F890910}"/>
              </a:ext>
            </a:extLst>
          </p:cNvPr>
          <p:cNvSpPr txBox="1"/>
          <p:nvPr/>
        </p:nvSpPr>
        <p:spPr>
          <a:xfrm>
            <a:off x="1442419" y="1520936"/>
            <a:ext cx="2065357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 b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Keine Biogasverlust</a:t>
            </a:r>
            <a:br>
              <a:rPr lang="de-DE" sz="1270" b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</a:b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Zusätzliche </a:t>
            </a:r>
            <a: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Überwachung</a:t>
            </a: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 der </a:t>
            </a:r>
            <a: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Speichergrenzen</a:t>
            </a: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C2791F93-C3CD-404F-9D5D-482CD350D89B}"/>
              </a:ext>
            </a:extLst>
          </p:cNvPr>
          <p:cNvSpPr txBox="1"/>
          <p:nvPr/>
        </p:nvSpPr>
        <p:spPr>
          <a:xfrm>
            <a:off x="7548548" y="1939207"/>
            <a:ext cx="3286625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 b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Aufdecken von Fehlern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Abgleich der Einspeisung</a:t>
            </a: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, Leitungsverluste, Eigenstrom</a:t>
            </a:r>
          </a:p>
        </p:txBody>
      </p:sp>
      <p:sp>
        <p:nvSpPr>
          <p:cNvPr id="200" name="Textfeld 199">
            <a:extLst>
              <a:ext uri="{FF2B5EF4-FFF2-40B4-BE49-F238E27FC236}">
                <a16:creationId xmlns:a16="http://schemas.microsoft.com/office/drawing/2014/main" id="{91CAD0BB-C79D-4C7A-ABAA-A73513E00FC6}"/>
              </a:ext>
            </a:extLst>
          </p:cNvPr>
          <p:cNvSpPr txBox="1"/>
          <p:nvPr/>
        </p:nvSpPr>
        <p:spPr>
          <a:xfrm>
            <a:off x="740809" y="3352103"/>
            <a:ext cx="3004132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 b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Vereinfachung im Betrieb</a:t>
            </a:r>
            <a:endParaRPr lang="de-DE" sz="1270">
              <a:solidFill>
                <a:srgbClr val="231F20"/>
              </a:solidFill>
              <a:latin typeface="TT Norms Pro" panose="020B0103030101020204" pitchFamily="34" charset="0"/>
              <a:cs typeface="Arial" panose="020B0604020202020204" pitchFamily="34" charset="0"/>
            </a:endParaRP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Automatische Anpassung </a:t>
            </a: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des Fahrplans - ohne Zutun des Betreibers</a:t>
            </a:r>
          </a:p>
        </p:txBody>
      </p:sp>
      <p:sp>
        <p:nvSpPr>
          <p:cNvPr id="201" name="Textfeld 200">
            <a:extLst>
              <a:ext uri="{FF2B5EF4-FFF2-40B4-BE49-F238E27FC236}">
                <a16:creationId xmlns:a16="http://schemas.microsoft.com/office/drawing/2014/main" id="{A5094EB6-71A0-422B-9FB8-12B021400804}"/>
              </a:ext>
            </a:extLst>
          </p:cNvPr>
          <p:cNvSpPr txBox="1"/>
          <p:nvPr/>
        </p:nvSpPr>
        <p:spPr>
          <a:xfrm>
            <a:off x="8440159" y="2957156"/>
            <a:ext cx="3413199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 b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Betrieb der BHKW aus Betreibersicht</a:t>
            </a:r>
            <a:br>
              <a:rPr lang="de-DE" sz="1270" b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</a:b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Elektrische &amp; thermische </a:t>
            </a:r>
            <a: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Wirkungsgrade</a:t>
            </a: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, Wartungskosten, Start-Stopp-Kosten</a:t>
            </a:r>
          </a:p>
        </p:txBody>
      </p:sp>
      <p:sp>
        <p:nvSpPr>
          <p:cNvPr id="202" name="Textfeld 201">
            <a:extLst>
              <a:ext uri="{FF2B5EF4-FFF2-40B4-BE49-F238E27FC236}">
                <a16:creationId xmlns:a16="http://schemas.microsoft.com/office/drawing/2014/main" id="{6BE5BC91-B5E3-4459-A398-239FEFE40A19}"/>
              </a:ext>
            </a:extLst>
          </p:cNvPr>
          <p:cNvSpPr txBox="1"/>
          <p:nvPr/>
        </p:nvSpPr>
        <p:spPr>
          <a:xfrm>
            <a:off x="9191861" y="4082073"/>
            <a:ext cx="2455905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 b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Berücksichtigung der Wärmeabgabe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Überwachung der </a:t>
            </a:r>
            <a: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Speicher</a:t>
            </a:r>
            <a:b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</a:br>
            <a: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Anpassung </a:t>
            </a: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des Fahrplans</a:t>
            </a:r>
          </a:p>
        </p:txBody>
      </p:sp>
      <p:sp>
        <p:nvSpPr>
          <p:cNvPr id="203" name="Textfeld 202">
            <a:extLst>
              <a:ext uri="{FF2B5EF4-FFF2-40B4-BE49-F238E27FC236}">
                <a16:creationId xmlns:a16="http://schemas.microsoft.com/office/drawing/2014/main" id="{DB20CE52-07E7-4A46-8A81-BF3DD5B989F3}"/>
              </a:ext>
            </a:extLst>
          </p:cNvPr>
          <p:cNvSpPr txBox="1"/>
          <p:nvPr/>
        </p:nvSpPr>
        <p:spPr>
          <a:xfrm>
            <a:off x="4979122" y="1408965"/>
            <a:ext cx="2162685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 b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Verbesserung der Erträge </a:t>
            </a: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Ausschöpfen der </a:t>
            </a:r>
            <a:r>
              <a:rPr lang="de-DE" sz="1270" err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HBemL</a:t>
            </a: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 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Saisonale Fahrweise</a:t>
            </a:r>
          </a:p>
        </p:txBody>
      </p:sp>
      <p:sp>
        <p:nvSpPr>
          <p:cNvPr id="204" name="Textfeld 203">
            <a:extLst>
              <a:ext uri="{FF2B5EF4-FFF2-40B4-BE49-F238E27FC236}">
                <a16:creationId xmlns:a16="http://schemas.microsoft.com/office/drawing/2014/main" id="{3A70B818-2610-4195-8BF1-34D7019119DB}"/>
              </a:ext>
            </a:extLst>
          </p:cNvPr>
          <p:cNvSpPr txBox="1"/>
          <p:nvPr/>
        </p:nvSpPr>
        <p:spPr>
          <a:xfrm>
            <a:off x="2634896" y="5434926"/>
            <a:ext cx="3493468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 b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Höchste Fahrplanerlöse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Optimierung </a:t>
            </a: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des Fahrplans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ohne</a:t>
            </a: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 Kosten für </a:t>
            </a:r>
            <a: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Ausgleichsenergie</a:t>
            </a:r>
          </a:p>
        </p:txBody>
      </p:sp>
      <p:sp>
        <p:nvSpPr>
          <p:cNvPr id="208" name="Textfeld 207">
            <a:extLst>
              <a:ext uri="{FF2B5EF4-FFF2-40B4-BE49-F238E27FC236}">
                <a16:creationId xmlns:a16="http://schemas.microsoft.com/office/drawing/2014/main" id="{43C612C6-3F33-46C0-95DE-6C6E8E080171}"/>
              </a:ext>
            </a:extLst>
          </p:cNvPr>
          <p:cNvSpPr txBox="1"/>
          <p:nvPr/>
        </p:nvSpPr>
        <p:spPr>
          <a:xfrm>
            <a:off x="627332" y="2355280"/>
            <a:ext cx="1852988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 b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Hohe Gasproduktion</a:t>
            </a:r>
            <a:b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</a:b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Ruhige, biologisch </a:t>
            </a:r>
            <a: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optimale Fütterung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EE02115-0ADF-4C2D-AC91-5539A1DA2BDD}"/>
              </a:ext>
            </a:extLst>
          </p:cNvPr>
          <p:cNvSpPr txBox="1"/>
          <p:nvPr/>
        </p:nvSpPr>
        <p:spPr>
          <a:xfrm>
            <a:off x="1283106" y="4348926"/>
            <a:ext cx="3004132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 b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Kontrolle jederzeit</a:t>
            </a:r>
            <a:endParaRPr lang="de-DE" sz="1270">
              <a:solidFill>
                <a:srgbClr val="231F20"/>
              </a:solidFill>
              <a:latin typeface="TT Norms Pro" panose="020B0103030101020204" pitchFamily="34" charset="0"/>
              <a:cs typeface="Arial" panose="020B0604020202020204" pitchFamily="34" charset="0"/>
            </a:endParaRP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70">
                <a:solidFill>
                  <a:srgbClr val="00668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SKVE Kunden-App </a:t>
            </a:r>
            <a:r>
              <a:rPr lang="de-DE" sz="127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zeigt den Fahrplan und ermöglicht Wartungen und Störungspflege</a:t>
            </a:r>
          </a:p>
        </p:txBody>
      </p:sp>
    </p:spTree>
    <p:extLst>
      <p:ext uri="{BB962C8B-B14F-4D97-AF65-F5344CB8AC3E}">
        <p14:creationId xmlns:p14="http://schemas.microsoft.com/office/powerpoint/2010/main" val="120945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C27CB9C-15FD-4BE2-BB99-AD0A06C93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Beispiele für Erlöse einzelner Anlagen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5F255C-6C3F-45C9-AC8C-75753F37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F2CBED9-9A97-48CB-BE21-17F3B9F5E44E}"/>
              </a:ext>
            </a:extLst>
          </p:cNvPr>
          <p:cNvSpPr/>
          <p:nvPr/>
        </p:nvSpPr>
        <p:spPr>
          <a:xfrm>
            <a:off x="6683764" y="4541639"/>
            <a:ext cx="3248772" cy="58889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Bemessungsleistung	400 kW</a:t>
            </a:r>
          </a:p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Installierte Leistung	1.900 kW</a:t>
            </a:r>
          </a:p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Speicherdauer	48 Stunden</a:t>
            </a:r>
          </a:p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Wärmespeicher	20 Stunden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BDBA84-874D-422B-9DF8-1B071FB9B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3765" y="1401956"/>
            <a:ext cx="4939083" cy="26148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F55A409-A78B-4663-343C-BB2482582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65" y="1208782"/>
            <a:ext cx="5247125" cy="29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C27CB9C-15FD-4BE2-BB99-AD0A06C93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Beispiele für Erlöse einzelner Anlagen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5F255C-6C3F-45C9-AC8C-75753F37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F2CBED9-9A97-48CB-BE21-17F3B9F5E44E}"/>
              </a:ext>
            </a:extLst>
          </p:cNvPr>
          <p:cNvSpPr/>
          <p:nvPr/>
        </p:nvSpPr>
        <p:spPr>
          <a:xfrm>
            <a:off x="6683765" y="4541639"/>
            <a:ext cx="3591897" cy="58889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Bemessungsleistung	500 kW + 200 kW</a:t>
            </a:r>
          </a:p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Installierte Leistung	1.500 kW + 600 kW</a:t>
            </a:r>
          </a:p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Speicherdauer	36 Stunden</a:t>
            </a:r>
          </a:p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Wärmespeicher	2x20 Stunden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7E920C5-2DFE-4AF3-B275-215BA4FE25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3763" y="1395321"/>
            <a:ext cx="5026775" cy="261673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A075CF2-5815-CF70-9A56-D078C41E2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64" y="1208229"/>
            <a:ext cx="5247125" cy="29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5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C27CB9C-15FD-4BE2-BB99-AD0A06C93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Beispiele für Erlöse einzelner Anlagen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5F255C-6C3F-45C9-AC8C-75753F37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F2CBED9-9A97-48CB-BE21-17F3B9F5E44E}"/>
              </a:ext>
            </a:extLst>
          </p:cNvPr>
          <p:cNvSpPr/>
          <p:nvPr/>
        </p:nvSpPr>
        <p:spPr>
          <a:xfrm>
            <a:off x="6706548" y="4539786"/>
            <a:ext cx="3895650" cy="4582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Bemessungsleistung	300 kW</a:t>
            </a:r>
          </a:p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Installierte Leistung	650 kW</a:t>
            </a:r>
          </a:p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Speicherdauer	20 Stunden</a:t>
            </a:r>
          </a:p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Wärmespeicher	3-5 Stunden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EBFA36A-D5AE-42D5-819A-13AABE2B42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6566" y="1402082"/>
            <a:ext cx="4938846" cy="261468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C99325-566E-4560-A810-83DCC1BA6A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315" y="3293535"/>
            <a:ext cx="1111371" cy="27093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C1C9186-F7D0-F8BE-511D-A2F40C54A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64" y="1208229"/>
            <a:ext cx="5247125" cy="29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2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C27CB9C-15FD-4BE2-BB99-AD0A06C93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Beispiele für Erlöse einzelner Anlagen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5F255C-6C3F-45C9-AC8C-75753F37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F2CBED9-9A97-48CB-BE21-17F3B9F5E44E}"/>
              </a:ext>
            </a:extLst>
          </p:cNvPr>
          <p:cNvSpPr/>
          <p:nvPr/>
        </p:nvSpPr>
        <p:spPr>
          <a:xfrm>
            <a:off x="6683428" y="4539786"/>
            <a:ext cx="5094301" cy="5259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Bemessungsleistung	250 kW</a:t>
            </a:r>
          </a:p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Installierte Leistung	520 kW</a:t>
            </a:r>
          </a:p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Speicherdauer	10/24 Stunden</a:t>
            </a:r>
          </a:p>
          <a:p>
            <a:pPr defTabSz="902695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1708929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Dauerläufer	160 kW (kein Wärmepufferspeicher)			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D3093D9-2856-41B8-AD80-3533A21B94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4009" y="1395320"/>
            <a:ext cx="4988926" cy="262144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15547F6-14EB-3FC8-EFD8-A4488619B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64" y="1215746"/>
            <a:ext cx="5247125" cy="293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AE5487A-481D-308A-1004-7438A511E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40"/>
          <a:stretch/>
        </p:blipFill>
        <p:spPr>
          <a:xfrm>
            <a:off x="2230551" y="1366948"/>
            <a:ext cx="7730898" cy="35685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Zusatzerlöse bei </a:t>
            </a:r>
            <a:r>
              <a:rPr lang="de-DE" dirty="0">
                <a:solidFill>
                  <a:schemeClr val="accent5"/>
                </a:solidFill>
              </a:rPr>
              <a:t>vollautomatischen Fahrplanbetrieb</a:t>
            </a:r>
            <a:br>
              <a:rPr lang="de-DE" dirty="0"/>
            </a:br>
            <a:r>
              <a:rPr lang="de-DE" dirty="0"/>
              <a:t>nach Speichervolumen (Ausschaltdauer) und Bebauungsfaktor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72518" y="5236947"/>
            <a:ext cx="7441914" cy="10695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541923" indent="-1541923" defTabSz="902695" eaLnBrk="0" fontAlgn="base" hangingPunct="0">
              <a:spcBef>
                <a:spcPct val="0"/>
              </a:spcBef>
              <a:spcAft>
                <a:spcPct val="0"/>
              </a:spcAft>
              <a:tabLst>
                <a:tab pos="1543362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Speichervolumen:	mess- und nutzbares Biogas- (und Wärme-)</a:t>
            </a:r>
            <a:r>
              <a:rPr lang="de-DE" sz="1270" dirty="0" err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volumen</a:t>
            </a: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 in Stunden </a:t>
            </a:r>
            <a:r>
              <a:rPr lang="de-DE" sz="1270" dirty="0">
                <a:solidFill>
                  <a:srgbClr val="231F20"/>
                </a:solidFill>
                <a:latin typeface="TT Norms Pro DemiBold" panose="020B0103030101020204" pitchFamily="34" charset="0"/>
                <a:cs typeface="Arial" panose="020B0604020202020204" pitchFamily="34" charset="0"/>
              </a:rPr>
              <a:t>Ausschaltzeit</a:t>
            </a:r>
          </a:p>
          <a:p>
            <a:pPr marL="1541923" indent="-1541923" defTabSz="902695" eaLnBrk="0" fontAlgn="base" hangingPunct="0">
              <a:spcBef>
                <a:spcPct val="0"/>
              </a:spcBef>
              <a:spcAft>
                <a:spcPct val="0"/>
              </a:spcAft>
              <a:tabLst>
                <a:tab pos="1543362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Bebauungsfaktor:	installierte Leistung / Bemessungsleistung</a:t>
            </a:r>
          </a:p>
          <a:p>
            <a:pPr marL="1541923" indent="-1541923" defTabSz="902695" eaLnBrk="0" fontAlgn="base" hangingPunct="0">
              <a:spcBef>
                <a:spcPct val="0"/>
              </a:spcBef>
              <a:spcAft>
                <a:spcPct val="0"/>
              </a:spcAft>
              <a:tabLst>
                <a:tab pos="1543362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Nicht berücksichtigt:	Wirkungsgradunterschiede und BHKW-Verfügbarkeit</a:t>
            </a:r>
          </a:p>
          <a:p>
            <a:pPr marL="1541923" indent="-1541923" defTabSz="902695" eaLnBrk="0" fontAlgn="base" hangingPunct="0">
              <a:spcBef>
                <a:spcPct val="0"/>
              </a:spcBef>
              <a:spcAft>
                <a:spcPct val="0"/>
              </a:spcAft>
              <a:tabLst>
                <a:tab pos="1543362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Zusatzerlöse:	</a:t>
            </a:r>
            <a:r>
              <a:rPr lang="de-DE" sz="1270" dirty="0">
                <a:solidFill>
                  <a:srgbClr val="231F20"/>
                </a:solidFill>
                <a:latin typeface="TT Norms Pro DemiBold" panose="020B0103030101020204" pitchFamily="34" charset="0"/>
                <a:cs typeface="Arial" panose="020B0604020202020204" pitchFamily="34" charset="0"/>
              </a:rPr>
              <a:t>reine Fahrplanerlöse</a:t>
            </a: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, enthält keine Erlöse aus der Marktprämie</a:t>
            </a:r>
          </a:p>
          <a:p>
            <a:pPr marL="1541923" indent="-1541923" defTabSz="902695" eaLnBrk="0" fontAlgn="base" hangingPunct="0">
              <a:spcBef>
                <a:spcPct val="0"/>
              </a:spcBef>
              <a:spcAft>
                <a:spcPct val="0"/>
              </a:spcAft>
              <a:tabLst>
                <a:tab pos="1543362" algn="l"/>
              </a:tabLst>
            </a:pPr>
            <a:r>
              <a:rPr lang="de-DE" sz="1270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Verrechnung:	Anteile des Direktvermarkters und SKVE </a:t>
            </a:r>
            <a:r>
              <a:rPr lang="de-DE" sz="1270" dirty="0">
                <a:solidFill>
                  <a:srgbClr val="231F20"/>
                </a:solidFill>
                <a:latin typeface="TT Norms Pro DemiBold" panose="020B0103030101020204" pitchFamily="34" charset="0"/>
                <a:cs typeface="Arial" panose="020B0604020202020204" pitchFamily="34" charset="0"/>
              </a:rPr>
              <a:t>bereits abgezogen</a:t>
            </a:r>
            <a:endParaRPr lang="de-DE" sz="1270" dirty="0">
              <a:solidFill>
                <a:srgbClr val="231F20"/>
              </a:solidFill>
              <a:latin typeface="TT Norms Pro" panose="020B0103030101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5BE3F78-0FDD-4761-A4C0-6A6FE2D68501}"/>
              </a:ext>
            </a:extLst>
          </p:cNvPr>
          <p:cNvSpPr/>
          <p:nvPr/>
        </p:nvSpPr>
        <p:spPr>
          <a:xfrm>
            <a:off x="3614326" y="4629615"/>
            <a:ext cx="4963348" cy="68474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70" b="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Mittelwert Januar 2021  bis August 2023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C4CB4D2-0893-5809-384F-AD26B0ABD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23" y="1564498"/>
            <a:ext cx="587765" cy="1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863E37C-0CDD-4FCB-B35D-BDF1C70A80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6FC8192-5BA8-4575-8BC3-FFB41AC9A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848" y="1403959"/>
            <a:ext cx="2278875" cy="49301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A6BD4F4-714C-4B4C-BDC7-F854BFA74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430" y="1403959"/>
            <a:ext cx="2278875" cy="49301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F4DAB8-9BDA-4D58-BEE3-33AC0C90D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63" y="1403959"/>
            <a:ext cx="2278875" cy="49301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5E03658-C4AC-4024-898C-4FB210DAB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932" y="1403959"/>
            <a:ext cx="2294288" cy="4930146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5EFDFA7D-87AD-4F0E-A9B5-18F943A1D0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888" y="305762"/>
            <a:ext cx="10122956" cy="4698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02566" eaLnBrk="0" hangingPunct="0"/>
            <a:r>
              <a:rPr lang="de-DE" sz="2400" b="1">
                <a:solidFill>
                  <a:prstClr val="white"/>
                </a:solidFill>
                <a:latin typeface="Arial" panose="020B0604020202020204" pitchFamily="34" charset="0"/>
              </a:rPr>
              <a:t>SKVE Speicherkraftwerk  -  App</a:t>
            </a:r>
          </a:p>
        </p:txBody>
      </p:sp>
    </p:spTree>
    <p:extLst>
      <p:ext uri="{BB962C8B-B14F-4D97-AF65-F5344CB8AC3E}">
        <p14:creationId xmlns:p14="http://schemas.microsoft.com/office/powerpoint/2010/main" val="280339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A3BD768-0F2B-488B-BD57-028109E108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6A22F99-65FD-4B84-B2E5-7922EA67FB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888" y="305762"/>
            <a:ext cx="10122956" cy="4698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02566" eaLnBrk="0" hangingPunct="0"/>
            <a:r>
              <a:rPr lang="de-DE" sz="2400" b="1">
                <a:solidFill>
                  <a:prstClr val="white"/>
                </a:solidFill>
                <a:latin typeface="Arial" panose="020B0604020202020204" pitchFamily="34" charset="0"/>
              </a:rPr>
              <a:t>SKVE Speicherkraftwerk  -  App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8D23EBA-6DF9-998A-D866-0CCBE31764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43" y="1405669"/>
            <a:ext cx="2260400" cy="489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DE871F3-58A6-70DD-7C45-7A742C1C2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5" y="1405669"/>
            <a:ext cx="2260400" cy="489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87F0988-6BAF-C439-39BB-6EE455374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04" y="1405669"/>
            <a:ext cx="2260400" cy="489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26A72E9-9A85-6FA7-8E04-389D13C6A9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383" y="1405669"/>
            <a:ext cx="2260383" cy="4897496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B6A97C37-DA63-A06E-5B76-9637E43B9AFA}"/>
              </a:ext>
            </a:extLst>
          </p:cNvPr>
          <p:cNvSpPr/>
          <p:nvPr/>
        </p:nvSpPr>
        <p:spPr>
          <a:xfrm>
            <a:off x="3817309" y="5644630"/>
            <a:ext cx="1697987" cy="43865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270">
                <a:solidFill>
                  <a:srgbClr val="FF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Wartungen &gt; 30 min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D63AD31-4760-96E4-5821-D3197ACC4FEF}"/>
              </a:ext>
            </a:extLst>
          </p:cNvPr>
          <p:cNvSpPr/>
          <p:nvPr/>
        </p:nvSpPr>
        <p:spPr>
          <a:xfrm>
            <a:off x="6540903" y="5644630"/>
            <a:ext cx="2102078" cy="43865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270">
                <a:solidFill>
                  <a:srgbClr val="FF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Einfluss auf den Fahrplan  </a:t>
            </a:r>
            <a:r>
              <a:rPr lang="de-DE" sz="998" i="1">
                <a:solidFill>
                  <a:srgbClr val="FF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 bitte behutsam</a:t>
            </a:r>
            <a:endParaRPr lang="de-DE" sz="1270" i="1">
              <a:solidFill>
                <a:srgbClr val="FF5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799B342E-451A-AFE8-7F5B-0393C2CA1A89}"/>
              </a:ext>
            </a:extLst>
          </p:cNvPr>
          <p:cNvSpPr/>
          <p:nvPr/>
        </p:nvSpPr>
        <p:spPr>
          <a:xfrm>
            <a:off x="9466535" y="5644630"/>
            <a:ext cx="2102078" cy="43865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270">
                <a:solidFill>
                  <a:srgbClr val="FF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270" i="1">
                <a:solidFill>
                  <a:srgbClr val="FF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voraussichtliche</a:t>
            </a:r>
            <a:r>
              <a:rPr lang="de-DE" sz="1270">
                <a:solidFill>
                  <a:srgbClr val="FF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Dauer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AEDAE47-8E52-7A99-91C5-4A4C3D55FDDE}"/>
              </a:ext>
            </a:extLst>
          </p:cNvPr>
          <p:cNvSpPr/>
          <p:nvPr/>
        </p:nvSpPr>
        <p:spPr>
          <a:xfrm>
            <a:off x="999482" y="1995875"/>
            <a:ext cx="1441637" cy="162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>
              <a:solidFill>
                <a:schemeClr val="bg1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6CDEFA0-12D1-4928-F2B6-754E2EB0ACE1}"/>
              </a:ext>
            </a:extLst>
          </p:cNvPr>
          <p:cNvSpPr/>
          <p:nvPr/>
        </p:nvSpPr>
        <p:spPr>
          <a:xfrm>
            <a:off x="3926731" y="2001848"/>
            <a:ext cx="1435574" cy="1502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>
              <a:solidFill>
                <a:schemeClr val="bg1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0FD2884-ECB9-A38B-05F2-371FBF7DCD4F}"/>
              </a:ext>
            </a:extLst>
          </p:cNvPr>
          <p:cNvSpPr/>
          <p:nvPr/>
        </p:nvSpPr>
        <p:spPr>
          <a:xfrm>
            <a:off x="6859954" y="1995701"/>
            <a:ext cx="1441637" cy="1502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>
              <a:solidFill>
                <a:schemeClr val="bg1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1C98ABE-93A3-1C65-49E3-D59C17C4B652}"/>
              </a:ext>
            </a:extLst>
          </p:cNvPr>
          <p:cNvSpPr/>
          <p:nvPr/>
        </p:nvSpPr>
        <p:spPr>
          <a:xfrm>
            <a:off x="9774998" y="2001670"/>
            <a:ext cx="1441637" cy="1441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>
              <a:solidFill>
                <a:schemeClr val="bg1"/>
              </a:solidFill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232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>
            <a:extLst>
              <a:ext uri="{FF2B5EF4-FFF2-40B4-BE49-F238E27FC236}">
                <a16:creationId xmlns:a16="http://schemas.microsoft.com/office/drawing/2014/main" id="{54B45DDC-49FD-29C4-AA7A-3C220D3A0E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Wie kann es weitergehen?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67E7AA-863B-839E-0013-A9C332A974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85703"/>
            <a:ext cx="1111505" cy="272118"/>
          </a:xfrm>
        </p:spPr>
        <p:txBody>
          <a:bodyPr/>
          <a:lstStyle/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684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F11A7A5-3FAB-0445-B7BE-4EFEB6865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Wer für die 2. Förderperiode in die Biogasanlage investiert, sollte sich fragen:</a:t>
            </a:r>
          </a:p>
          <a:p>
            <a:r>
              <a:rPr lang="de-DE" sz="1600" dirty="0"/>
              <a:t>Wird am Standort die gesamte Wärme verwertet?</a:t>
            </a:r>
          </a:p>
          <a:p>
            <a:r>
              <a:rPr lang="de-DE" sz="1600" dirty="0"/>
              <a:t>Gibt es in 10 km Umkreis Orte, Quartiere, Gewerbe, die regenerative Wärme benötigen?</a:t>
            </a:r>
          </a:p>
          <a:p>
            <a:r>
              <a:rPr lang="de-DE" sz="1600" dirty="0"/>
              <a:t>Wenn ja:       kommunale Wärmeplanung anregen! Ist eine Wärmeverwertung möglich?</a:t>
            </a:r>
          </a:p>
          <a:p>
            <a:r>
              <a:rPr lang="de-DE" sz="1600" dirty="0"/>
              <a:t>Wenn ja:       Findet sich ein Grundstück für ein Speicherkraftwerk?</a:t>
            </a:r>
          </a:p>
          <a:p>
            <a:pPr marL="0" indent="0">
              <a:buNone/>
            </a:pPr>
            <a:endParaRPr lang="de-DE" sz="1600" dirty="0"/>
          </a:p>
          <a:p>
            <a:pPr>
              <a:buFont typeface="Wingdings" pitchFamily="2" charset="2"/>
              <a:buChar char="Ø"/>
            </a:pPr>
            <a:r>
              <a:rPr lang="de-DE" sz="1600" dirty="0"/>
              <a:t>Wenn ja:       Neuen Satelliten planen, an der Ausschreibung teilnehmen</a:t>
            </a:r>
          </a:p>
          <a:p>
            <a:pPr marL="0" indent="0">
              <a:buNone/>
            </a:pPr>
            <a:r>
              <a:rPr lang="de-DE" dirty="0"/>
              <a:t>Ein </a:t>
            </a:r>
            <a:r>
              <a:rPr lang="de-DE" b="1" dirty="0"/>
              <a:t>neuer Standort (Satellit oder Biogasanlage)      </a:t>
            </a:r>
            <a:r>
              <a:rPr lang="de-DE" dirty="0"/>
              <a:t>hat 20 Jahre Förderanspruch</a:t>
            </a:r>
            <a:endParaRPr lang="de-DE" sz="1600" dirty="0"/>
          </a:p>
          <a:p>
            <a:pPr>
              <a:buFont typeface="Wingdings" pitchFamily="2" charset="2"/>
              <a:buChar char="Ø"/>
            </a:pPr>
            <a:r>
              <a:rPr lang="de-DE" sz="1600" dirty="0"/>
              <a:t>Neu: Höchstgebotspreis + 10 %</a:t>
            </a:r>
          </a:p>
          <a:p>
            <a:pPr>
              <a:buFont typeface="Wingdings" pitchFamily="2" charset="2"/>
              <a:buChar char="Ø"/>
            </a:pPr>
            <a:r>
              <a:rPr lang="de-DE" sz="1600" dirty="0"/>
              <a:t>Flexibilitätszuschlag = 65 €/kW * 20 Jahre = 1,3  Mio. €/MW (abz. Diskontierung)</a:t>
            </a:r>
          </a:p>
          <a:p>
            <a:pPr>
              <a:buFont typeface="Wingdings" pitchFamily="2" charset="2"/>
              <a:buChar char="Ø"/>
            </a:pPr>
            <a:r>
              <a:rPr lang="de-DE" sz="1600" dirty="0"/>
              <a:t>Untergrenze des Betriebs ist min. 1.000 Stunden/Jahr mit 85 % Leistung</a:t>
            </a:r>
          </a:p>
          <a:p>
            <a:pPr>
              <a:buFont typeface="Wingdings" pitchFamily="2" charset="2"/>
              <a:buChar char="Ø"/>
            </a:pPr>
            <a:r>
              <a:rPr lang="de-DE" sz="1600" dirty="0"/>
              <a:t>Bei 500 kW – 4 MW Leistung = 5,2 Mio. € </a:t>
            </a:r>
            <a:r>
              <a:rPr lang="de-DE" sz="1600" dirty="0" err="1"/>
              <a:t>Flexzuschlag</a:t>
            </a:r>
            <a:r>
              <a:rPr lang="de-DE" sz="1600" dirty="0"/>
              <a:t>, bankfähig (abz. Diskontierung)</a:t>
            </a:r>
          </a:p>
          <a:p>
            <a:pPr>
              <a:buFont typeface="Wingdings" pitchFamily="2" charset="2"/>
              <a:buChar char="Ø"/>
            </a:pPr>
            <a:r>
              <a:rPr lang="de-DE" sz="1600" dirty="0"/>
              <a:t>Alle weiteren Nutzen kommen obendrauf:  </a:t>
            </a:r>
            <a:br>
              <a:rPr lang="de-DE" sz="1600" dirty="0"/>
            </a:br>
            <a:r>
              <a:rPr lang="de-DE" sz="1600" b="1" dirty="0">
                <a:solidFill>
                  <a:srgbClr val="C00000"/>
                </a:solidFill>
              </a:rPr>
              <a:t>Spotmarkt-Zusatzerlöse</a:t>
            </a:r>
            <a:r>
              <a:rPr lang="de-DE" sz="1600" dirty="0"/>
              <a:t>, längere Lebensdauer, geringere Wartungskosten je kWh, höherer Wirkungsgrad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E054D77-3A18-CA4E-9605-BD7CB1B03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Flexzuschlag</a:t>
            </a:r>
            <a:r>
              <a:rPr lang="de-DE" b="1" dirty="0"/>
              <a:t> bringt neue Logik</a:t>
            </a:r>
          </a:p>
        </p:txBody>
      </p:sp>
    </p:spTree>
    <p:extLst>
      <p:ext uri="{BB962C8B-B14F-4D97-AF65-F5344CB8AC3E}">
        <p14:creationId xmlns:p14="http://schemas.microsoft.com/office/powerpoint/2010/main" val="1464714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 lIns="288000"/>
          <a:lstStyle/>
          <a:p>
            <a:pPr algn="l"/>
            <a:r>
              <a:rPr lang="de-DE"/>
              <a:t>Die WEMAG – Ein moderner Dienstleister stellt sich vor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BE30482-DE70-4633-8659-1D3E3DC378A5}"/>
              </a:ext>
            </a:extLst>
          </p:cNvPr>
          <p:cNvSpPr txBox="1"/>
          <p:nvPr/>
        </p:nvSpPr>
        <p:spPr>
          <a:xfrm>
            <a:off x="1559496" y="1772357"/>
            <a:ext cx="5976664" cy="1152587"/>
          </a:xfrm>
          <a:prstGeom prst="rect">
            <a:avLst/>
          </a:prstGeom>
          <a:noFill/>
        </p:spPr>
        <p:txBody>
          <a:bodyPr wrap="square" lIns="144000" tIns="144000" rIns="144000" bIns="144000" rtlCol="0" anchor="ctr" anchorCtr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Die WEMAG ist flächenmäßig das größte kommunale Energie-versorgungsunternehmen in Mecklenburg-Vorpommern. Das   Stromnetz erstreckt sich auf Teile Mecklenburg-Vorpommerns, Brandenburgs und Niedersachsens.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141AFEB-96CD-4009-9BF8-848EC0BE9DE5}"/>
              </a:ext>
            </a:extLst>
          </p:cNvPr>
          <p:cNvSpPr txBox="1"/>
          <p:nvPr/>
        </p:nvSpPr>
        <p:spPr>
          <a:xfrm>
            <a:off x="1559496" y="3211937"/>
            <a:ext cx="5976664" cy="937143"/>
          </a:xfrm>
          <a:prstGeom prst="rect">
            <a:avLst/>
          </a:prstGeom>
          <a:noFill/>
        </p:spPr>
        <p:txBody>
          <a:bodyPr wrap="square" lIns="144000" tIns="144000" rIns="144000" bIns="144000" rtlCol="0" anchor="ctr" anchorCtr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Neben der Rolle als regionaler Versorger bietet die WEMAG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Ökostrom, Erdgas und Internet an und erzielt mehr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als die Hälfte ihres Nettoabsatzes außerhalb ihres Netzgebietes.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3ACD35D-8E3F-45F6-AA46-AE6BAA2A18FB}"/>
              </a:ext>
            </a:extLst>
          </p:cNvPr>
          <p:cNvSpPr txBox="1"/>
          <p:nvPr/>
        </p:nvSpPr>
        <p:spPr>
          <a:xfrm>
            <a:off x="1559496" y="4509120"/>
            <a:ext cx="5976664" cy="937143"/>
          </a:xfrm>
          <a:prstGeom prst="rect">
            <a:avLst/>
          </a:prstGeom>
          <a:noFill/>
        </p:spPr>
        <p:txBody>
          <a:bodyPr wrap="square" lIns="144000" tIns="144000" rIns="144000" bIns="144000" rtlCol="0" anchor="ctr" anchorCtr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Die WEMAG investiert aktiv in eigene Ökokraftwerke und bietet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Kunden und Kommunen eine Vielzahl weiterer energienaher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Produkte und Dienstleistungen an.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5BBEEF5-1A0A-4AF7-A1ED-29D38E06E80E}"/>
              </a:ext>
            </a:extLst>
          </p:cNvPr>
          <p:cNvSpPr/>
          <p:nvPr/>
        </p:nvSpPr>
        <p:spPr>
          <a:xfrm>
            <a:off x="479376" y="5568021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Die WEMAG gestaltet die Energiewelt von morgen – ökologisch, nachhaltig, erneuerbar.</a:t>
            </a:r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BDDB4C4-A05E-4BF6-B989-CCEE017F3F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223" y="1772814"/>
            <a:ext cx="3600401" cy="4333791"/>
          </a:xfrm>
          <a:prstGeom prst="rect">
            <a:avLst/>
          </a:prstGeom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CC77760-5A95-40BB-B934-2B7C296853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D9C72F-58D6-47B7-A1D0-91C1848CB930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ヒラギノ角ゴ Pro W3" pitchFamily="-110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ヒラギノ角ゴ Pro W3" pitchFamily="-11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015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Flussdiagramm: Verbindungsstelle 235">
            <a:extLst>
              <a:ext uri="{FF2B5EF4-FFF2-40B4-BE49-F238E27FC236}">
                <a16:creationId xmlns:a16="http://schemas.microsoft.com/office/drawing/2014/main" id="{982E579D-57F9-466C-BC93-65C1817C3FE2}"/>
              </a:ext>
            </a:extLst>
          </p:cNvPr>
          <p:cNvSpPr/>
          <p:nvPr/>
        </p:nvSpPr>
        <p:spPr>
          <a:xfrm>
            <a:off x="1417825" y="4328402"/>
            <a:ext cx="1956262" cy="1782252"/>
          </a:xfrm>
          <a:prstGeom prst="flowChartConnector">
            <a:avLst/>
          </a:prstGeom>
          <a:gradFill flip="none" rotWithShape="1">
            <a:gsLst>
              <a:gs pos="21000">
                <a:srgbClr val="057CFF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Reingas- </a:t>
            </a:r>
            <a:r>
              <a:rPr kumimoji="0" lang="de-DE" sz="168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speicher</a:t>
            </a:r>
            <a:br>
              <a: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</a:b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BC4F7FE-257A-4A8E-8B07-81AFD9F43841}"/>
              </a:ext>
            </a:extLst>
          </p:cNvPr>
          <p:cNvSpPr/>
          <p:nvPr/>
        </p:nvSpPr>
        <p:spPr>
          <a:xfrm>
            <a:off x="1373106" y="5369379"/>
            <a:ext cx="2026012" cy="7729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 rotWithShape="1">
          <a:blip r:embed="rId3"/>
          <a:srcRect l="8378" t="44334" r="46130" b="36912"/>
          <a:stretch/>
        </p:blipFill>
        <p:spPr bwMode="auto">
          <a:xfrm>
            <a:off x="8028117" y="4238088"/>
            <a:ext cx="2072351" cy="59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" name="Flussdiagramm: Verbindungsstelle 235"/>
          <p:cNvSpPr/>
          <p:nvPr/>
        </p:nvSpPr>
        <p:spPr>
          <a:xfrm>
            <a:off x="2685340" y="2233974"/>
            <a:ext cx="1512468" cy="996697"/>
          </a:xfrm>
          <a:prstGeom prst="flowChartConnector">
            <a:avLst/>
          </a:prstGeom>
          <a:gradFill flip="none" rotWithShape="1">
            <a:gsLst>
              <a:gs pos="21000">
                <a:srgbClr val="009EE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185" name="Rechteck 184"/>
          <p:cNvSpPr/>
          <p:nvPr/>
        </p:nvSpPr>
        <p:spPr>
          <a:xfrm>
            <a:off x="2694136" y="2739775"/>
            <a:ext cx="1512468" cy="528396"/>
          </a:xfrm>
          <a:prstGeom prst="rect">
            <a:avLst/>
          </a:prstGeom>
          <a:solidFill>
            <a:srgbClr val="009E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Gärprodukte</a:t>
            </a:r>
          </a:p>
        </p:txBody>
      </p:sp>
      <p:sp>
        <p:nvSpPr>
          <p:cNvPr id="10243" name="Titel 1"/>
          <p:cNvSpPr>
            <a:spLocks noGrp="1"/>
          </p:cNvSpPr>
          <p:nvPr>
            <p:ph type="title"/>
          </p:nvPr>
        </p:nvSpPr>
        <p:spPr/>
        <p:txBody>
          <a:bodyPr anchor="b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/>
              <a:t>Flexibilitätsprämie + Flex-Zuschlag (2. Förderperiode) konnten das finanzieren, aber es gibt kaum mehr Anlagen für die Flex-Prämie </a:t>
            </a:r>
            <a:br>
              <a:rPr lang="de-DE"/>
            </a:br>
            <a:endParaRPr lang="de-DE"/>
          </a:p>
        </p:txBody>
      </p:sp>
      <p:sp>
        <p:nvSpPr>
          <p:cNvPr id="68" name="Textplatzhalter 6"/>
          <p:cNvSpPr txBox="1">
            <a:spLocks/>
          </p:cNvSpPr>
          <p:nvPr/>
        </p:nvSpPr>
        <p:spPr bwMode="auto">
          <a:xfrm>
            <a:off x="4299934" y="1346222"/>
            <a:ext cx="2395825" cy="105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Zubau Flex-BHKW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Maximale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Flexprämie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Minimale Betriebszeit</a:t>
            </a:r>
          </a:p>
        </p:txBody>
      </p:sp>
      <p:sp>
        <p:nvSpPr>
          <p:cNvPr id="69" name="Textplatzhalter 6"/>
          <p:cNvSpPr txBox="1">
            <a:spLocks/>
          </p:cNvSpPr>
          <p:nvPr/>
        </p:nvSpPr>
        <p:spPr bwMode="auto">
          <a:xfrm>
            <a:off x="7877470" y="5054265"/>
            <a:ext cx="3724503" cy="116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Stromeinspeisung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nach EPEX-Spotmarkt (Day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Ahead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)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Nach kurzfristigem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Intra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Day </a:t>
            </a:r>
          </a:p>
        </p:txBody>
      </p:sp>
      <p:sp>
        <p:nvSpPr>
          <p:cNvPr id="71" name="Textplatzhalter 6"/>
          <p:cNvSpPr txBox="1">
            <a:spLocks/>
          </p:cNvSpPr>
          <p:nvPr/>
        </p:nvSpPr>
        <p:spPr bwMode="auto">
          <a:xfrm>
            <a:off x="1130344" y="1350929"/>
            <a:ext cx="3169590" cy="84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Gasspeicher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für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Reingas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12 - 60 Stunden Ruhereichweite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optional: dynamische Fütterung</a:t>
            </a:r>
          </a:p>
        </p:txBody>
      </p:sp>
      <p:grpSp>
        <p:nvGrpSpPr>
          <p:cNvPr id="62" name="Gruppieren 61"/>
          <p:cNvGrpSpPr/>
          <p:nvPr/>
        </p:nvGrpSpPr>
        <p:grpSpPr>
          <a:xfrm>
            <a:off x="3905974" y="4553131"/>
            <a:ext cx="2044321" cy="1427459"/>
            <a:chOff x="2628746" y="2910757"/>
            <a:chExt cx="1120462" cy="947824"/>
          </a:xfrm>
        </p:grpSpPr>
        <p:grpSp>
          <p:nvGrpSpPr>
            <p:cNvPr id="63" name="Gruppieren 62"/>
            <p:cNvGrpSpPr/>
            <p:nvPr/>
          </p:nvGrpSpPr>
          <p:grpSpPr>
            <a:xfrm>
              <a:off x="2628746" y="2910757"/>
              <a:ext cx="1120462" cy="947824"/>
              <a:chOff x="2470195" y="3696237"/>
              <a:chExt cx="1120462" cy="947824"/>
            </a:xfrm>
          </p:grpSpPr>
          <p:sp>
            <p:nvSpPr>
              <p:cNvPr id="75" name="Abgerundetes Rechteck 74"/>
              <p:cNvSpPr/>
              <p:nvPr/>
            </p:nvSpPr>
            <p:spPr>
              <a:xfrm>
                <a:off x="3342677" y="3800168"/>
                <a:ext cx="45719" cy="539893"/>
              </a:xfrm>
              <a:prstGeom prst="roundRect">
                <a:avLst/>
              </a:prstGeom>
              <a:pattFill prst="narHorz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grpSp>
            <p:nvGrpSpPr>
              <p:cNvPr id="77" name="Gruppieren 76"/>
              <p:cNvGrpSpPr/>
              <p:nvPr/>
            </p:nvGrpSpPr>
            <p:grpSpPr>
              <a:xfrm>
                <a:off x="2893039" y="3758380"/>
                <a:ext cx="272031" cy="336381"/>
                <a:chOff x="2893039" y="3758380"/>
                <a:chExt cx="272031" cy="336381"/>
              </a:xfrm>
            </p:grpSpPr>
            <p:sp>
              <p:nvSpPr>
                <p:cNvPr id="88" name="Kreis 87"/>
                <p:cNvSpPr/>
                <p:nvPr/>
              </p:nvSpPr>
              <p:spPr>
                <a:xfrm rot="3014474">
                  <a:off x="2890671" y="3760748"/>
                  <a:ext cx="276767" cy="272031"/>
                </a:xfrm>
                <a:prstGeom prst="pie">
                  <a:avLst>
                    <a:gd name="adj1" fmla="val 5413642"/>
                    <a:gd name="adj2" fmla="val 17140766"/>
                  </a:avLst>
                </a:prstGeom>
                <a:pattFill prst="narHorz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  <p:sp>
              <p:nvSpPr>
                <p:cNvPr id="90" name="Rechteck 89"/>
                <p:cNvSpPr/>
                <p:nvPr/>
              </p:nvSpPr>
              <p:spPr>
                <a:xfrm>
                  <a:off x="2899941" y="3886862"/>
                  <a:ext cx="147638" cy="207899"/>
                </a:xfrm>
                <a:prstGeom prst="rect">
                  <a:avLst/>
                </a:prstGeom>
                <a:pattFill prst="narHorz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</p:grpSp>
          <p:grpSp>
            <p:nvGrpSpPr>
              <p:cNvPr id="80" name="Gruppieren 79"/>
              <p:cNvGrpSpPr/>
              <p:nvPr/>
            </p:nvGrpSpPr>
            <p:grpSpPr>
              <a:xfrm>
                <a:off x="2599991" y="3757209"/>
                <a:ext cx="272031" cy="348797"/>
                <a:chOff x="2599991" y="3757209"/>
                <a:chExt cx="272031" cy="348797"/>
              </a:xfrm>
            </p:grpSpPr>
            <p:sp>
              <p:nvSpPr>
                <p:cNvPr id="83" name="Kreis 82"/>
                <p:cNvSpPr/>
                <p:nvPr/>
              </p:nvSpPr>
              <p:spPr>
                <a:xfrm rot="7645814">
                  <a:off x="2597623" y="3759577"/>
                  <a:ext cx="276767" cy="272031"/>
                </a:xfrm>
                <a:prstGeom prst="pie">
                  <a:avLst>
                    <a:gd name="adj1" fmla="val 5413642"/>
                    <a:gd name="adj2" fmla="val 16200000"/>
                  </a:avLst>
                </a:prstGeom>
                <a:pattFill prst="narHorz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  <p:sp>
              <p:nvSpPr>
                <p:cNvPr id="85" name="Rechteck 84"/>
                <p:cNvSpPr/>
                <p:nvPr/>
              </p:nvSpPr>
              <p:spPr>
                <a:xfrm>
                  <a:off x="2728913" y="3898107"/>
                  <a:ext cx="137815" cy="207899"/>
                </a:xfrm>
                <a:prstGeom prst="rect">
                  <a:avLst/>
                </a:prstGeom>
                <a:pattFill prst="narHorz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</p:grpSp>
          <p:sp>
            <p:nvSpPr>
              <p:cNvPr id="81" name="Abgerundetes Rechteck 80"/>
              <p:cNvSpPr/>
              <p:nvPr/>
            </p:nvSpPr>
            <p:spPr>
              <a:xfrm>
                <a:off x="3412901" y="3696237"/>
                <a:ext cx="64395" cy="539893"/>
              </a:xfrm>
              <a:prstGeom prst="roundRect">
                <a:avLst/>
              </a:prstGeom>
              <a:pattFill prst="narHorz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82" name="Rechteck 81"/>
              <p:cNvSpPr/>
              <p:nvPr/>
            </p:nvSpPr>
            <p:spPr>
              <a:xfrm>
                <a:off x="2470195" y="4099258"/>
                <a:ext cx="1120462" cy="544803"/>
              </a:xfrm>
              <a:prstGeom prst="rect">
                <a:avLst/>
              </a:prstGeom>
              <a:pattFill prst="dkVert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8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Flex-BHKW</a:t>
                </a:r>
              </a:p>
            </p:txBody>
          </p:sp>
        </p:grpSp>
        <p:cxnSp>
          <p:nvCxnSpPr>
            <p:cNvPr id="64" name="Gerade Verbindung 63"/>
            <p:cNvCxnSpPr/>
            <p:nvPr/>
          </p:nvCxnSpPr>
          <p:spPr>
            <a:xfrm>
              <a:off x="3026993" y="3119863"/>
              <a:ext cx="0" cy="65854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>
              <a:off x="2891431" y="3138584"/>
              <a:ext cx="0" cy="51643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/>
          </p:nvCxnSpPr>
          <p:spPr>
            <a:xfrm>
              <a:off x="3200092" y="3015866"/>
              <a:ext cx="0" cy="179868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/>
          </p:nvCxnSpPr>
          <p:spPr>
            <a:xfrm>
              <a:off x="3050073" y="3013485"/>
              <a:ext cx="0" cy="179868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Pfeil nach rechts 90"/>
          <p:cNvSpPr/>
          <p:nvPr/>
        </p:nvSpPr>
        <p:spPr>
          <a:xfrm rot="5400000">
            <a:off x="2126866" y="3996220"/>
            <a:ext cx="470017" cy="105758"/>
          </a:xfrm>
          <a:prstGeom prst="rightArrow">
            <a:avLst/>
          </a:prstGeom>
          <a:solidFill>
            <a:srgbClr val="009E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92" name="Textplatzhalter 6"/>
          <p:cNvSpPr txBox="1">
            <a:spLocks/>
          </p:cNvSpPr>
          <p:nvPr/>
        </p:nvSpPr>
        <p:spPr bwMode="auto">
          <a:xfrm>
            <a:off x="6462193" y="1354935"/>
            <a:ext cx="2633442" cy="105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Grosswärmepuffer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BHKW-Warmhaltung, Redundanz + Reserve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Weitere Wärmequellen</a:t>
            </a:r>
          </a:p>
        </p:txBody>
      </p:sp>
      <p:sp>
        <p:nvSpPr>
          <p:cNvPr id="93" name="Zylinder 92"/>
          <p:cNvSpPr/>
          <p:nvPr/>
        </p:nvSpPr>
        <p:spPr>
          <a:xfrm>
            <a:off x="7016529" y="2737770"/>
            <a:ext cx="827274" cy="1196875"/>
          </a:xfrm>
          <a:prstGeom prst="can">
            <a:avLst>
              <a:gd name="adj" fmla="val 10263"/>
            </a:avLst>
          </a:prstGeom>
          <a:gradFill>
            <a:gsLst>
              <a:gs pos="29000">
                <a:srgbClr val="009EE0"/>
              </a:gs>
              <a:gs pos="47000">
                <a:srgbClr val="C0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97" name="Textplatzhalter 6"/>
          <p:cNvSpPr txBox="1">
            <a:spLocks/>
          </p:cNvSpPr>
          <p:nvPr/>
        </p:nvSpPr>
        <p:spPr bwMode="auto">
          <a:xfrm>
            <a:off x="8944796" y="1358311"/>
            <a:ext cx="2313097" cy="100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Wärme: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Nahwärmenetz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Aufwertung durch BEHG</a:t>
            </a:r>
          </a:p>
        </p:txBody>
      </p:sp>
      <p:sp>
        <p:nvSpPr>
          <p:cNvPr id="191" name="Flussdiagramm: Verbindungsstelle 190"/>
          <p:cNvSpPr/>
          <p:nvPr/>
        </p:nvSpPr>
        <p:spPr>
          <a:xfrm>
            <a:off x="1726622" y="2941527"/>
            <a:ext cx="1263954" cy="618928"/>
          </a:xfrm>
          <a:prstGeom prst="flowChartConnector">
            <a:avLst/>
          </a:prstGeom>
          <a:gradFill flip="none" rotWithShape="1">
            <a:gsLst>
              <a:gs pos="21000">
                <a:srgbClr val="009EE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192" name="Rechteck 191"/>
          <p:cNvSpPr/>
          <p:nvPr/>
        </p:nvSpPr>
        <p:spPr>
          <a:xfrm>
            <a:off x="1726622" y="3258337"/>
            <a:ext cx="1263954" cy="489728"/>
          </a:xfrm>
          <a:prstGeom prst="rect">
            <a:avLst/>
          </a:prstGeom>
          <a:solidFill>
            <a:srgbClr val="009E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Fermenter</a:t>
            </a:r>
          </a:p>
        </p:txBody>
      </p:sp>
      <p:grpSp>
        <p:nvGrpSpPr>
          <p:cNvPr id="193" name="Gruppieren 192"/>
          <p:cNvGrpSpPr/>
          <p:nvPr/>
        </p:nvGrpSpPr>
        <p:grpSpPr>
          <a:xfrm>
            <a:off x="7094720" y="4196095"/>
            <a:ext cx="822178" cy="1115677"/>
            <a:chOff x="5280660" y="3009739"/>
            <a:chExt cx="1480222" cy="2008631"/>
          </a:xfrm>
        </p:grpSpPr>
        <p:grpSp>
          <p:nvGrpSpPr>
            <p:cNvPr id="194" name="Gruppieren 193"/>
            <p:cNvGrpSpPr/>
            <p:nvPr/>
          </p:nvGrpSpPr>
          <p:grpSpPr>
            <a:xfrm>
              <a:off x="5280660" y="3009739"/>
              <a:ext cx="1480222" cy="2008631"/>
              <a:chOff x="4540549" y="2910840"/>
              <a:chExt cx="1480222" cy="2008631"/>
            </a:xfrm>
          </p:grpSpPr>
          <p:sp>
            <p:nvSpPr>
              <p:cNvPr id="197" name="Rechteck 196"/>
              <p:cNvSpPr/>
              <p:nvPr/>
            </p:nvSpPr>
            <p:spPr>
              <a:xfrm>
                <a:off x="4632325" y="3400023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198" name="Rechteck 197"/>
              <p:cNvSpPr/>
              <p:nvPr/>
            </p:nvSpPr>
            <p:spPr>
              <a:xfrm>
                <a:off x="4991756" y="3400024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199" name="Rechteck 198"/>
              <p:cNvSpPr/>
              <p:nvPr/>
            </p:nvSpPr>
            <p:spPr>
              <a:xfrm>
                <a:off x="5504632" y="3400024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00" name="Rechteck 199"/>
              <p:cNvSpPr/>
              <p:nvPr/>
            </p:nvSpPr>
            <p:spPr>
              <a:xfrm>
                <a:off x="5899150" y="3400023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01" name="Rechteck 200"/>
              <p:cNvSpPr/>
              <p:nvPr/>
            </p:nvSpPr>
            <p:spPr>
              <a:xfrm>
                <a:off x="4854575" y="3203172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02" name="Rechteck 201"/>
              <p:cNvSpPr/>
              <p:nvPr/>
            </p:nvSpPr>
            <p:spPr>
              <a:xfrm>
                <a:off x="5657215" y="3203172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03" name="Gleichschenkliges Dreieck 202"/>
              <p:cNvSpPr/>
              <p:nvPr/>
            </p:nvSpPr>
            <p:spPr>
              <a:xfrm>
                <a:off x="5059680" y="2910840"/>
                <a:ext cx="441960" cy="1609923"/>
              </a:xfrm>
              <a:prstGeom prst="triangle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04" name="Gleichschenkliges Dreieck 203"/>
              <p:cNvSpPr/>
              <p:nvPr/>
            </p:nvSpPr>
            <p:spPr>
              <a:xfrm>
                <a:off x="5059680" y="3760650"/>
                <a:ext cx="441960" cy="115882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05" name="Gleichschenkliges Dreieck 204"/>
              <p:cNvSpPr/>
              <p:nvPr/>
            </p:nvSpPr>
            <p:spPr>
              <a:xfrm>
                <a:off x="4540549" y="3316203"/>
                <a:ext cx="1480222" cy="83820"/>
              </a:xfrm>
              <a:prstGeom prst="triangle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</p:grpSp>
        <p:sp>
          <p:nvSpPr>
            <p:cNvPr id="195" name="Gleichschenkliges Dreieck 194"/>
            <p:cNvSpPr/>
            <p:nvPr/>
          </p:nvSpPr>
          <p:spPr>
            <a:xfrm>
              <a:off x="5508960" y="3218251"/>
              <a:ext cx="1024890" cy="83820"/>
            </a:xfrm>
            <a:prstGeom prst="triangle">
              <a:avLst/>
            </a:prstGeom>
            <a:solidFill>
              <a:srgbClr val="009EE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196" name="Rechteck 195"/>
            <p:cNvSpPr/>
            <p:nvPr/>
          </p:nvSpPr>
          <p:spPr>
            <a:xfrm>
              <a:off x="5923933" y="4294342"/>
              <a:ext cx="193675" cy="45719"/>
            </a:xfrm>
            <a:prstGeom prst="rect">
              <a:avLst/>
            </a:prstGeom>
            <a:solidFill>
              <a:srgbClr val="009EE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9285767" y="2793885"/>
            <a:ext cx="843768" cy="928904"/>
            <a:chOff x="5001792" y="2138363"/>
            <a:chExt cx="575614" cy="674369"/>
          </a:xfrm>
          <a:gradFill>
            <a:gsLst>
              <a:gs pos="0">
                <a:srgbClr val="009EE0"/>
              </a:gs>
              <a:gs pos="100000">
                <a:srgbClr val="C00000"/>
              </a:gs>
            </a:gsLst>
            <a:lin ang="16200000" scaled="0"/>
          </a:gradFill>
        </p:grpSpPr>
        <p:grpSp>
          <p:nvGrpSpPr>
            <p:cNvPr id="207" name="Gruppieren 206"/>
            <p:cNvGrpSpPr/>
            <p:nvPr/>
          </p:nvGrpSpPr>
          <p:grpSpPr>
            <a:xfrm>
              <a:off x="5078554" y="2193429"/>
              <a:ext cx="173002" cy="541893"/>
              <a:chOff x="5066260" y="2157374"/>
              <a:chExt cx="214548" cy="606344"/>
            </a:xfrm>
            <a:grpFill/>
          </p:grpSpPr>
          <p:sp>
            <p:nvSpPr>
              <p:cNvPr id="215" name="Mond 35"/>
              <p:cNvSpPr/>
              <p:nvPr/>
            </p:nvSpPr>
            <p:spPr>
              <a:xfrm rot="607063">
                <a:off x="5115477" y="2157374"/>
                <a:ext cx="165331" cy="368152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43815 w 165331"/>
                  <a:gd name="connsiteY0" fmla="*/ 366228 h 366228"/>
                  <a:gd name="connsiteX1" fmla="*/ 162 w 165331"/>
                  <a:gd name="connsiteY1" fmla="*/ 182404 h 366228"/>
                  <a:gd name="connsiteX2" fmla="*/ 165331 w 165331"/>
                  <a:gd name="connsiteY2" fmla="*/ 0 h 366228"/>
                  <a:gd name="connsiteX3" fmla="*/ 82747 w 165331"/>
                  <a:gd name="connsiteY3" fmla="*/ 182403 h 366228"/>
                  <a:gd name="connsiteX4" fmla="*/ 165331 w 165331"/>
                  <a:gd name="connsiteY4" fmla="*/ 364806 h 366228"/>
                  <a:gd name="connsiteX5" fmla="*/ 143815 w 165331"/>
                  <a:gd name="connsiteY5" fmla="*/ 366228 h 366228"/>
                  <a:gd name="connsiteX0" fmla="*/ 143815 w 165331"/>
                  <a:gd name="connsiteY0" fmla="*/ 366228 h 368152"/>
                  <a:gd name="connsiteX1" fmla="*/ 162 w 165331"/>
                  <a:gd name="connsiteY1" fmla="*/ 182404 h 368152"/>
                  <a:gd name="connsiteX2" fmla="*/ 165331 w 165331"/>
                  <a:gd name="connsiteY2" fmla="*/ 0 h 368152"/>
                  <a:gd name="connsiteX3" fmla="*/ 82747 w 165331"/>
                  <a:gd name="connsiteY3" fmla="*/ 182403 h 368152"/>
                  <a:gd name="connsiteX4" fmla="*/ 146577 w 165331"/>
                  <a:gd name="connsiteY4" fmla="*/ 368152 h 368152"/>
                  <a:gd name="connsiteX5" fmla="*/ 143815 w 165331"/>
                  <a:gd name="connsiteY5" fmla="*/ 366228 h 36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331" h="368152">
                    <a:moveTo>
                      <a:pt x="143815" y="366228"/>
                    </a:moveTo>
                    <a:cubicBezTo>
                      <a:pt x="52595" y="366228"/>
                      <a:pt x="-3424" y="243442"/>
                      <a:pt x="162" y="182404"/>
                    </a:cubicBezTo>
                    <a:cubicBezTo>
                      <a:pt x="3748" y="121366"/>
                      <a:pt x="74111" y="0"/>
                      <a:pt x="165331" y="0"/>
                    </a:cubicBezTo>
                    <a:cubicBezTo>
                      <a:pt x="113343" y="43060"/>
                      <a:pt x="82747" y="110637"/>
                      <a:pt x="82747" y="182403"/>
                    </a:cubicBezTo>
                    <a:cubicBezTo>
                      <a:pt x="82747" y="254169"/>
                      <a:pt x="94589" y="325093"/>
                      <a:pt x="146577" y="368152"/>
                    </a:cubicBezTo>
                    <a:cubicBezTo>
                      <a:pt x="146577" y="368153"/>
                      <a:pt x="143815" y="366227"/>
                      <a:pt x="143815" y="3662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16" name="Mond 50"/>
              <p:cNvSpPr/>
              <p:nvPr/>
            </p:nvSpPr>
            <p:spPr>
              <a:xfrm rot="11176872">
                <a:off x="5066260" y="2428140"/>
                <a:ext cx="165835" cy="335578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21929 w 166075"/>
                  <a:gd name="connsiteY0" fmla="*/ 333732 h 364806"/>
                  <a:gd name="connsiteX1" fmla="*/ 906 w 166075"/>
                  <a:gd name="connsiteY1" fmla="*/ 182404 h 364806"/>
                  <a:gd name="connsiteX2" fmla="*/ 166075 w 166075"/>
                  <a:gd name="connsiteY2" fmla="*/ 0 h 364806"/>
                  <a:gd name="connsiteX3" fmla="*/ 83491 w 166075"/>
                  <a:gd name="connsiteY3" fmla="*/ 182403 h 364806"/>
                  <a:gd name="connsiteX4" fmla="*/ 166075 w 166075"/>
                  <a:gd name="connsiteY4" fmla="*/ 364806 h 364806"/>
                  <a:gd name="connsiteX5" fmla="*/ 121929 w 166075"/>
                  <a:gd name="connsiteY5" fmla="*/ 333732 h 364806"/>
                  <a:gd name="connsiteX0" fmla="*/ 121929 w 166075"/>
                  <a:gd name="connsiteY0" fmla="*/ 333732 h 365827"/>
                  <a:gd name="connsiteX1" fmla="*/ 906 w 166075"/>
                  <a:gd name="connsiteY1" fmla="*/ 182404 h 365827"/>
                  <a:gd name="connsiteX2" fmla="*/ 166075 w 166075"/>
                  <a:gd name="connsiteY2" fmla="*/ 0 h 365827"/>
                  <a:gd name="connsiteX3" fmla="*/ 83491 w 166075"/>
                  <a:gd name="connsiteY3" fmla="*/ 182403 h 365827"/>
                  <a:gd name="connsiteX4" fmla="*/ 135045 w 166075"/>
                  <a:gd name="connsiteY4" fmla="*/ 365827 h 365827"/>
                  <a:gd name="connsiteX5" fmla="*/ 121929 w 166075"/>
                  <a:gd name="connsiteY5" fmla="*/ 333732 h 365827"/>
                  <a:gd name="connsiteX0" fmla="*/ 130734 w 165672"/>
                  <a:gd name="connsiteY0" fmla="*/ 330323 h 365827"/>
                  <a:gd name="connsiteX1" fmla="*/ 503 w 165672"/>
                  <a:gd name="connsiteY1" fmla="*/ 182404 h 365827"/>
                  <a:gd name="connsiteX2" fmla="*/ 165672 w 165672"/>
                  <a:gd name="connsiteY2" fmla="*/ 0 h 365827"/>
                  <a:gd name="connsiteX3" fmla="*/ 83088 w 165672"/>
                  <a:gd name="connsiteY3" fmla="*/ 182403 h 365827"/>
                  <a:gd name="connsiteX4" fmla="*/ 134642 w 165672"/>
                  <a:gd name="connsiteY4" fmla="*/ 365827 h 365827"/>
                  <a:gd name="connsiteX5" fmla="*/ 130734 w 165672"/>
                  <a:gd name="connsiteY5" fmla="*/ 330323 h 365827"/>
                  <a:gd name="connsiteX0" fmla="*/ 126683 w 165835"/>
                  <a:gd name="connsiteY0" fmla="*/ 335578 h 365827"/>
                  <a:gd name="connsiteX1" fmla="*/ 666 w 165835"/>
                  <a:gd name="connsiteY1" fmla="*/ 182404 h 365827"/>
                  <a:gd name="connsiteX2" fmla="*/ 165835 w 165835"/>
                  <a:gd name="connsiteY2" fmla="*/ 0 h 365827"/>
                  <a:gd name="connsiteX3" fmla="*/ 83251 w 165835"/>
                  <a:gd name="connsiteY3" fmla="*/ 182403 h 365827"/>
                  <a:gd name="connsiteX4" fmla="*/ 134805 w 165835"/>
                  <a:gd name="connsiteY4" fmla="*/ 365827 h 365827"/>
                  <a:gd name="connsiteX5" fmla="*/ 126683 w 165835"/>
                  <a:gd name="connsiteY5" fmla="*/ 335578 h 365827"/>
                  <a:gd name="connsiteX0" fmla="*/ 126683 w 165835"/>
                  <a:gd name="connsiteY0" fmla="*/ 335578 h 335578"/>
                  <a:gd name="connsiteX1" fmla="*/ 666 w 165835"/>
                  <a:gd name="connsiteY1" fmla="*/ 182404 h 335578"/>
                  <a:gd name="connsiteX2" fmla="*/ 165835 w 165835"/>
                  <a:gd name="connsiteY2" fmla="*/ 0 h 335578"/>
                  <a:gd name="connsiteX3" fmla="*/ 83251 w 165835"/>
                  <a:gd name="connsiteY3" fmla="*/ 182403 h 335578"/>
                  <a:gd name="connsiteX4" fmla="*/ 117760 w 165835"/>
                  <a:gd name="connsiteY4" fmla="*/ 319790 h 335578"/>
                  <a:gd name="connsiteX5" fmla="*/ 126683 w 165835"/>
                  <a:gd name="connsiteY5" fmla="*/ 335578 h 33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835" h="335578">
                    <a:moveTo>
                      <a:pt x="126683" y="335578"/>
                    </a:moveTo>
                    <a:cubicBezTo>
                      <a:pt x="35463" y="335578"/>
                      <a:pt x="-5859" y="238334"/>
                      <a:pt x="666" y="182404"/>
                    </a:cubicBezTo>
                    <a:cubicBezTo>
                      <a:pt x="7191" y="126474"/>
                      <a:pt x="74615" y="0"/>
                      <a:pt x="165835" y="0"/>
                    </a:cubicBezTo>
                    <a:cubicBezTo>
                      <a:pt x="113847" y="43060"/>
                      <a:pt x="83251" y="110637"/>
                      <a:pt x="83251" y="182403"/>
                    </a:cubicBezTo>
                    <a:cubicBezTo>
                      <a:pt x="83251" y="254169"/>
                      <a:pt x="65772" y="276731"/>
                      <a:pt x="117760" y="319790"/>
                    </a:cubicBezTo>
                    <a:cubicBezTo>
                      <a:pt x="117760" y="319791"/>
                      <a:pt x="126683" y="335577"/>
                      <a:pt x="126683" y="3355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</p:grpSp>
        <p:grpSp>
          <p:nvGrpSpPr>
            <p:cNvPr id="208" name="Gruppieren 207"/>
            <p:cNvGrpSpPr/>
            <p:nvPr/>
          </p:nvGrpSpPr>
          <p:grpSpPr>
            <a:xfrm>
              <a:off x="5218423" y="2138363"/>
              <a:ext cx="173002" cy="590561"/>
              <a:chOff x="5066260" y="2157374"/>
              <a:chExt cx="214548" cy="606344"/>
            </a:xfrm>
            <a:grpFill/>
          </p:grpSpPr>
          <p:sp>
            <p:nvSpPr>
              <p:cNvPr id="213" name="Mond 35"/>
              <p:cNvSpPr/>
              <p:nvPr/>
            </p:nvSpPr>
            <p:spPr>
              <a:xfrm rot="607063">
                <a:off x="5115477" y="2157374"/>
                <a:ext cx="165331" cy="368152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43815 w 165331"/>
                  <a:gd name="connsiteY0" fmla="*/ 366228 h 366228"/>
                  <a:gd name="connsiteX1" fmla="*/ 162 w 165331"/>
                  <a:gd name="connsiteY1" fmla="*/ 182404 h 366228"/>
                  <a:gd name="connsiteX2" fmla="*/ 165331 w 165331"/>
                  <a:gd name="connsiteY2" fmla="*/ 0 h 366228"/>
                  <a:gd name="connsiteX3" fmla="*/ 82747 w 165331"/>
                  <a:gd name="connsiteY3" fmla="*/ 182403 h 366228"/>
                  <a:gd name="connsiteX4" fmla="*/ 165331 w 165331"/>
                  <a:gd name="connsiteY4" fmla="*/ 364806 h 366228"/>
                  <a:gd name="connsiteX5" fmla="*/ 143815 w 165331"/>
                  <a:gd name="connsiteY5" fmla="*/ 366228 h 366228"/>
                  <a:gd name="connsiteX0" fmla="*/ 143815 w 165331"/>
                  <a:gd name="connsiteY0" fmla="*/ 366228 h 368152"/>
                  <a:gd name="connsiteX1" fmla="*/ 162 w 165331"/>
                  <a:gd name="connsiteY1" fmla="*/ 182404 h 368152"/>
                  <a:gd name="connsiteX2" fmla="*/ 165331 w 165331"/>
                  <a:gd name="connsiteY2" fmla="*/ 0 h 368152"/>
                  <a:gd name="connsiteX3" fmla="*/ 82747 w 165331"/>
                  <a:gd name="connsiteY3" fmla="*/ 182403 h 368152"/>
                  <a:gd name="connsiteX4" fmla="*/ 146577 w 165331"/>
                  <a:gd name="connsiteY4" fmla="*/ 368152 h 368152"/>
                  <a:gd name="connsiteX5" fmla="*/ 143815 w 165331"/>
                  <a:gd name="connsiteY5" fmla="*/ 366228 h 36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331" h="368152">
                    <a:moveTo>
                      <a:pt x="143815" y="366228"/>
                    </a:moveTo>
                    <a:cubicBezTo>
                      <a:pt x="52595" y="366228"/>
                      <a:pt x="-3424" y="243442"/>
                      <a:pt x="162" y="182404"/>
                    </a:cubicBezTo>
                    <a:cubicBezTo>
                      <a:pt x="3748" y="121366"/>
                      <a:pt x="74111" y="0"/>
                      <a:pt x="165331" y="0"/>
                    </a:cubicBezTo>
                    <a:cubicBezTo>
                      <a:pt x="113343" y="43060"/>
                      <a:pt x="82747" y="110637"/>
                      <a:pt x="82747" y="182403"/>
                    </a:cubicBezTo>
                    <a:cubicBezTo>
                      <a:pt x="82747" y="254169"/>
                      <a:pt x="94589" y="325093"/>
                      <a:pt x="146577" y="368152"/>
                    </a:cubicBezTo>
                    <a:cubicBezTo>
                      <a:pt x="146577" y="368153"/>
                      <a:pt x="143815" y="366227"/>
                      <a:pt x="143815" y="3662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14" name="Mond 50"/>
              <p:cNvSpPr/>
              <p:nvPr/>
            </p:nvSpPr>
            <p:spPr>
              <a:xfrm rot="11176872">
                <a:off x="5066260" y="2428140"/>
                <a:ext cx="165835" cy="335578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21929 w 166075"/>
                  <a:gd name="connsiteY0" fmla="*/ 333732 h 364806"/>
                  <a:gd name="connsiteX1" fmla="*/ 906 w 166075"/>
                  <a:gd name="connsiteY1" fmla="*/ 182404 h 364806"/>
                  <a:gd name="connsiteX2" fmla="*/ 166075 w 166075"/>
                  <a:gd name="connsiteY2" fmla="*/ 0 h 364806"/>
                  <a:gd name="connsiteX3" fmla="*/ 83491 w 166075"/>
                  <a:gd name="connsiteY3" fmla="*/ 182403 h 364806"/>
                  <a:gd name="connsiteX4" fmla="*/ 166075 w 166075"/>
                  <a:gd name="connsiteY4" fmla="*/ 364806 h 364806"/>
                  <a:gd name="connsiteX5" fmla="*/ 121929 w 166075"/>
                  <a:gd name="connsiteY5" fmla="*/ 333732 h 364806"/>
                  <a:gd name="connsiteX0" fmla="*/ 121929 w 166075"/>
                  <a:gd name="connsiteY0" fmla="*/ 333732 h 365827"/>
                  <a:gd name="connsiteX1" fmla="*/ 906 w 166075"/>
                  <a:gd name="connsiteY1" fmla="*/ 182404 h 365827"/>
                  <a:gd name="connsiteX2" fmla="*/ 166075 w 166075"/>
                  <a:gd name="connsiteY2" fmla="*/ 0 h 365827"/>
                  <a:gd name="connsiteX3" fmla="*/ 83491 w 166075"/>
                  <a:gd name="connsiteY3" fmla="*/ 182403 h 365827"/>
                  <a:gd name="connsiteX4" fmla="*/ 135045 w 166075"/>
                  <a:gd name="connsiteY4" fmla="*/ 365827 h 365827"/>
                  <a:gd name="connsiteX5" fmla="*/ 121929 w 166075"/>
                  <a:gd name="connsiteY5" fmla="*/ 333732 h 365827"/>
                  <a:gd name="connsiteX0" fmla="*/ 130734 w 165672"/>
                  <a:gd name="connsiteY0" fmla="*/ 330323 h 365827"/>
                  <a:gd name="connsiteX1" fmla="*/ 503 w 165672"/>
                  <a:gd name="connsiteY1" fmla="*/ 182404 h 365827"/>
                  <a:gd name="connsiteX2" fmla="*/ 165672 w 165672"/>
                  <a:gd name="connsiteY2" fmla="*/ 0 h 365827"/>
                  <a:gd name="connsiteX3" fmla="*/ 83088 w 165672"/>
                  <a:gd name="connsiteY3" fmla="*/ 182403 h 365827"/>
                  <a:gd name="connsiteX4" fmla="*/ 134642 w 165672"/>
                  <a:gd name="connsiteY4" fmla="*/ 365827 h 365827"/>
                  <a:gd name="connsiteX5" fmla="*/ 130734 w 165672"/>
                  <a:gd name="connsiteY5" fmla="*/ 330323 h 365827"/>
                  <a:gd name="connsiteX0" fmla="*/ 126683 w 165835"/>
                  <a:gd name="connsiteY0" fmla="*/ 335578 h 365827"/>
                  <a:gd name="connsiteX1" fmla="*/ 666 w 165835"/>
                  <a:gd name="connsiteY1" fmla="*/ 182404 h 365827"/>
                  <a:gd name="connsiteX2" fmla="*/ 165835 w 165835"/>
                  <a:gd name="connsiteY2" fmla="*/ 0 h 365827"/>
                  <a:gd name="connsiteX3" fmla="*/ 83251 w 165835"/>
                  <a:gd name="connsiteY3" fmla="*/ 182403 h 365827"/>
                  <a:gd name="connsiteX4" fmla="*/ 134805 w 165835"/>
                  <a:gd name="connsiteY4" fmla="*/ 365827 h 365827"/>
                  <a:gd name="connsiteX5" fmla="*/ 126683 w 165835"/>
                  <a:gd name="connsiteY5" fmla="*/ 335578 h 365827"/>
                  <a:gd name="connsiteX0" fmla="*/ 126683 w 165835"/>
                  <a:gd name="connsiteY0" fmla="*/ 335578 h 335578"/>
                  <a:gd name="connsiteX1" fmla="*/ 666 w 165835"/>
                  <a:gd name="connsiteY1" fmla="*/ 182404 h 335578"/>
                  <a:gd name="connsiteX2" fmla="*/ 165835 w 165835"/>
                  <a:gd name="connsiteY2" fmla="*/ 0 h 335578"/>
                  <a:gd name="connsiteX3" fmla="*/ 83251 w 165835"/>
                  <a:gd name="connsiteY3" fmla="*/ 182403 h 335578"/>
                  <a:gd name="connsiteX4" fmla="*/ 117760 w 165835"/>
                  <a:gd name="connsiteY4" fmla="*/ 319790 h 335578"/>
                  <a:gd name="connsiteX5" fmla="*/ 126683 w 165835"/>
                  <a:gd name="connsiteY5" fmla="*/ 335578 h 33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835" h="335578">
                    <a:moveTo>
                      <a:pt x="126683" y="335578"/>
                    </a:moveTo>
                    <a:cubicBezTo>
                      <a:pt x="35463" y="335578"/>
                      <a:pt x="-5859" y="238334"/>
                      <a:pt x="666" y="182404"/>
                    </a:cubicBezTo>
                    <a:cubicBezTo>
                      <a:pt x="7191" y="126474"/>
                      <a:pt x="74615" y="0"/>
                      <a:pt x="165835" y="0"/>
                    </a:cubicBezTo>
                    <a:cubicBezTo>
                      <a:pt x="113847" y="43060"/>
                      <a:pt x="83251" y="110637"/>
                      <a:pt x="83251" y="182403"/>
                    </a:cubicBezTo>
                    <a:cubicBezTo>
                      <a:pt x="83251" y="254169"/>
                      <a:pt x="65772" y="276731"/>
                      <a:pt x="117760" y="319790"/>
                    </a:cubicBezTo>
                    <a:cubicBezTo>
                      <a:pt x="117760" y="319791"/>
                      <a:pt x="126683" y="335577"/>
                      <a:pt x="126683" y="3355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</p:grpSp>
        <p:grpSp>
          <p:nvGrpSpPr>
            <p:cNvPr id="209" name="Gruppieren 208"/>
            <p:cNvGrpSpPr/>
            <p:nvPr/>
          </p:nvGrpSpPr>
          <p:grpSpPr>
            <a:xfrm>
              <a:off x="5354776" y="2202656"/>
              <a:ext cx="173002" cy="526268"/>
              <a:chOff x="5066260" y="2157374"/>
              <a:chExt cx="214548" cy="606344"/>
            </a:xfrm>
            <a:grpFill/>
          </p:grpSpPr>
          <p:sp>
            <p:nvSpPr>
              <p:cNvPr id="211" name="Mond 35"/>
              <p:cNvSpPr/>
              <p:nvPr/>
            </p:nvSpPr>
            <p:spPr>
              <a:xfrm rot="607063">
                <a:off x="5115477" y="2157374"/>
                <a:ext cx="165331" cy="368152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43815 w 165331"/>
                  <a:gd name="connsiteY0" fmla="*/ 366228 h 366228"/>
                  <a:gd name="connsiteX1" fmla="*/ 162 w 165331"/>
                  <a:gd name="connsiteY1" fmla="*/ 182404 h 366228"/>
                  <a:gd name="connsiteX2" fmla="*/ 165331 w 165331"/>
                  <a:gd name="connsiteY2" fmla="*/ 0 h 366228"/>
                  <a:gd name="connsiteX3" fmla="*/ 82747 w 165331"/>
                  <a:gd name="connsiteY3" fmla="*/ 182403 h 366228"/>
                  <a:gd name="connsiteX4" fmla="*/ 165331 w 165331"/>
                  <a:gd name="connsiteY4" fmla="*/ 364806 h 366228"/>
                  <a:gd name="connsiteX5" fmla="*/ 143815 w 165331"/>
                  <a:gd name="connsiteY5" fmla="*/ 366228 h 366228"/>
                  <a:gd name="connsiteX0" fmla="*/ 143815 w 165331"/>
                  <a:gd name="connsiteY0" fmla="*/ 366228 h 368152"/>
                  <a:gd name="connsiteX1" fmla="*/ 162 w 165331"/>
                  <a:gd name="connsiteY1" fmla="*/ 182404 h 368152"/>
                  <a:gd name="connsiteX2" fmla="*/ 165331 w 165331"/>
                  <a:gd name="connsiteY2" fmla="*/ 0 h 368152"/>
                  <a:gd name="connsiteX3" fmla="*/ 82747 w 165331"/>
                  <a:gd name="connsiteY3" fmla="*/ 182403 h 368152"/>
                  <a:gd name="connsiteX4" fmla="*/ 146577 w 165331"/>
                  <a:gd name="connsiteY4" fmla="*/ 368152 h 368152"/>
                  <a:gd name="connsiteX5" fmla="*/ 143815 w 165331"/>
                  <a:gd name="connsiteY5" fmla="*/ 366228 h 36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331" h="368152">
                    <a:moveTo>
                      <a:pt x="143815" y="366228"/>
                    </a:moveTo>
                    <a:cubicBezTo>
                      <a:pt x="52595" y="366228"/>
                      <a:pt x="-3424" y="243442"/>
                      <a:pt x="162" y="182404"/>
                    </a:cubicBezTo>
                    <a:cubicBezTo>
                      <a:pt x="3748" y="121366"/>
                      <a:pt x="74111" y="0"/>
                      <a:pt x="165331" y="0"/>
                    </a:cubicBezTo>
                    <a:cubicBezTo>
                      <a:pt x="113343" y="43060"/>
                      <a:pt x="82747" y="110637"/>
                      <a:pt x="82747" y="182403"/>
                    </a:cubicBezTo>
                    <a:cubicBezTo>
                      <a:pt x="82747" y="254169"/>
                      <a:pt x="94589" y="325093"/>
                      <a:pt x="146577" y="368152"/>
                    </a:cubicBezTo>
                    <a:cubicBezTo>
                      <a:pt x="146577" y="368153"/>
                      <a:pt x="143815" y="366227"/>
                      <a:pt x="143815" y="3662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12" name="Mond 50"/>
              <p:cNvSpPr/>
              <p:nvPr/>
            </p:nvSpPr>
            <p:spPr>
              <a:xfrm rot="11176872">
                <a:off x="5066260" y="2428140"/>
                <a:ext cx="165835" cy="335578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21929 w 166075"/>
                  <a:gd name="connsiteY0" fmla="*/ 333732 h 364806"/>
                  <a:gd name="connsiteX1" fmla="*/ 906 w 166075"/>
                  <a:gd name="connsiteY1" fmla="*/ 182404 h 364806"/>
                  <a:gd name="connsiteX2" fmla="*/ 166075 w 166075"/>
                  <a:gd name="connsiteY2" fmla="*/ 0 h 364806"/>
                  <a:gd name="connsiteX3" fmla="*/ 83491 w 166075"/>
                  <a:gd name="connsiteY3" fmla="*/ 182403 h 364806"/>
                  <a:gd name="connsiteX4" fmla="*/ 166075 w 166075"/>
                  <a:gd name="connsiteY4" fmla="*/ 364806 h 364806"/>
                  <a:gd name="connsiteX5" fmla="*/ 121929 w 166075"/>
                  <a:gd name="connsiteY5" fmla="*/ 333732 h 364806"/>
                  <a:gd name="connsiteX0" fmla="*/ 121929 w 166075"/>
                  <a:gd name="connsiteY0" fmla="*/ 333732 h 365827"/>
                  <a:gd name="connsiteX1" fmla="*/ 906 w 166075"/>
                  <a:gd name="connsiteY1" fmla="*/ 182404 h 365827"/>
                  <a:gd name="connsiteX2" fmla="*/ 166075 w 166075"/>
                  <a:gd name="connsiteY2" fmla="*/ 0 h 365827"/>
                  <a:gd name="connsiteX3" fmla="*/ 83491 w 166075"/>
                  <a:gd name="connsiteY3" fmla="*/ 182403 h 365827"/>
                  <a:gd name="connsiteX4" fmla="*/ 135045 w 166075"/>
                  <a:gd name="connsiteY4" fmla="*/ 365827 h 365827"/>
                  <a:gd name="connsiteX5" fmla="*/ 121929 w 166075"/>
                  <a:gd name="connsiteY5" fmla="*/ 333732 h 365827"/>
                  <a:gd name="connsiteX0" fmla="*/ 130734 w 165672"/>
                  <a:gd name="connsiteY0" fmla="*/ 330323 h 365827"/>
                  <a:gd name="connsiteX1" fmla="*/ 503 w 165672"/>
                  <a:gd name="connsiteY1" fmla="*/ 182404 h 365827"/>
                  <a:gd name="connsiteX2" fmla="*/ 165672 w 165672"/>
                  <a:gd name="connsiteY2" fmla="*/ 0 h 365827"/>
                  <a:gd name="connsiteX3" fmla="*/ 83088 w 165672"/>
                  <a:gd name="connsiteY3" fmla="*/ 182403 h 365827"/>
                  <a:gd name="connsiteX4" fmla="*/ 134642 w 165672"/>
                  <a:gd name="connsiteY4" fmla="*/ 365827 h 365827"/>
                  <a:gd name="connsiteX5" fmla="*/ 130734 w 165672"/>
                  <a:gd name="connsiteY5" fmla="*/ 330323 h 365827"/>
                  <a:gd name="connsiteX0" fmla="*/ 126683 w 165835"/>
                  <a:gd name="connsiteY0" fmla="*/ 335578 h 365827"/>
                  <a:gd name="connsiteX1" fmla="*/ 666 w 165835"/>
                  <a:gd name="connsiteY1" fmla="*/ 182404 h 365827"/>
                  <a:gd name="connsiteX2" fmla="*/ 165835 w 165835"/>
                  <a:gd name="connsiteY2" fmla="*/ 0 h 365827"/>
                  <a:gd name="connsiteX3" fmla="*/ 83251 w 165835"/>
                  <a:gd name="connsiteY3" fmla="*/ 182403 h 365827"/>
                  <a:gd name="connsiteX4" fmla="*/ 134805 w 165835"/>
                  <a:gd name="connsiteY4" fmla="*/ 365827 h 365827"/>
                  <a:gd name="connsiteX5" fmla="*/ 126683 w 165835"/>
                  <a:gd name="connsiteY5" fmla="*/ 335578 h 365827"/>
                  <a:gd name="connsiteX0" fmla="*/ 126683 w 165835"/>
                  <a:gd name="connsiteY0" fmla="*/ 335578 h 335578"/>
                  <a:gd name="connsiteX1" fmla="*/ 666 w 165835"/>
                  <a:gd name="connsiteY1" fmla="*/ 182404 h 335578"/>
                  <a:gd name="connsiteX2" fmla="*/ 165835 w 165835"/>
                  <a:gd name="connsiteY2" fmla="*/ 0 h 335578"/>
                  <a:gd name="connsiteX3" fmla="*/ 83251 w 165835"/>
                  <a:gd name="connsiteY3" fmla="*/ 182403 h 335578"/>
                  <a:gd name="connsiteX4" fmla="*/ 117760 w 165835"/>
                  <a:gd name="connsiteY4" fmla="*/ 319790 h 335578"/>
                  <a:gd name="connsiteX5" fmla="*/ 126683 w 165835"/>
                  <a:gd name="connsiteY5" fmla="*/ 335578 h 33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835" h="335578">
                    <a:moveTo>
                      <a:pt x="126683" y="335578"/>
                    </a:moveTo>
                    <a:cubicBezTo>
                      <a:pt x="35463" y="335578"/>
                      <a:pt x="-5859" y="238334"/>
                      <a:pt x="666" y="182404"/>
                    </a:cubicBezTo>
                    <a:cubicBezTo>
                      <a:pt x="7191" y="126474"/>
                      <a:pt x="74615" y="0"/>
                      <a:pt x="165835" y="0"/>
                    </a:cubicBezTo>
                    <a:cubicBezTo>
                      <a:pt x="113847" y="43060"/>
                      <a:pt x="83251" y="110637"/>
                      <a:pt x="83251" y="182403"/>
                    </a:cubicBezTo>
                    <a:cubicBezTo>
                      <a:pt x="83251" y="254169"/>
                      <a:pt x="65772" y="276731"/>
                      <a:pt x="117760" y="319790"/>
                    </a:cubicBezTo>
                    <a:cubicBezTo>
                      <a:pt x="117760" y="319791"/>
                      <a:pt x="126683" y="335577"/>
                      <a:pt x="126683" y="3355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</p:grpSp>
        <p:sp>
          <p:nvSpPr>
            <p:cNvPr id="210" name="Rechteck 209"/>
            <p:cNvSpPr/>
            <p:nvPr/>
          </p:nvSpPr>
          <p:spPr>
            <a:xfrm>
              <a:off x="5001792" y="2767013"/>
              <a:ext cx="575614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</p:grpSp>
      <p:sp>
        <p:nvSpPr>
          <p:cNvPr id="218" name="Pfeil nach rechts 217"/>
          <p:cNvSpPr/>
          <p:nvPr/>
        </p:nvSpPr>
        <p:spPr>
          <a:xfrm rot="19849912">
            <a:off x="3258950" y="4329718"/>
            <a:ext cx="1389749" cy="108180"/>
          </a:xfrm>
          <a:prstGeom prst="rightArrow">
            <a:avLst/>
          </a:prstGeom>
          <a:pattFill prst="wdDnDiag">
            <a:fgClr>
              <a:srgbClr val="009EE0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grpSp>
        <p:nvGrpSpPr>
          <p:cNvPr id="221" name="Gruppieren 220"/>
          <p:cNvGrpSpPr/>
          <p:nvPr/>
        </p:nvGrpSpPr>
        <p:grpSpPr>
          <a:xfrm>
            <a:off x="4543391" y="3333915"/>
            <a:ext cx="1120462" cy="842447"/>
            <a:chOff x="2628746" y="2892836"/>
            <a:chExt cx="1120462" cy="842447"/>
          </a:xfrm>
        </p:grpSpPr>
        <p:grpSp>
          <p:nvGrpSpPr>
            <p:cNvPr id="222" name="Gruppieren 221"/>
            <p:cNvGrpSpPr/>
            <p:nvPr/>
          </p:nvGrpSpPr>
          <p:grpSpPr>
            <a:xfrm>
              <a:off x="2628746" y="2892836"/>
              <a:ext cx="1120462" cy="842447"/>
              <a:chOff x="2470195" y="3678316"/>
              <a:chExt cx="1120462" cy="842447"/>
            </a:xfrm>
          </p:grpSpPr>
          <p:sp>
            <p:nvSpPr>
              <p:cNvPr id="227" name="Abgerundetes Rechteck 226"/>
              <p:cNvSpPr/>
              <p:nvPr/>
            </p:nvSpPr>
            <p:spPr>
              <a:xfrm>
                <a:off x="3342677" y="3800168"/>
                <a:ext cx="45719" cy="539893"/>
              </a:xfrm>
              <a:prstGeom prst="roundRect">
                <a:avLst/>
              </a:prstGeom>
              <a:pattFill prst="ltVert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grpSp>
            <p:nvGrpSpPr>
              <p:cNvPr id="228" name="Gruppieren 227"/>
              <p:cNvGrpSpPr/>
              <p:nvPr/>
            </p:nvGrpSpPr>
            <p:grpSpPr>
              <a:xfrm>
                <a:off x="2888063" y="3678316"/>
                <a:ext cx="272031" cy="335739"/>
                <a:chOff x="2888063" y="3678316"/>
                <a:chExt cx="272031" cy="335739"/>
              </a:xfrm>
            </p:grpSpPr>
            <p:sp>
              <p:nvSpPr>
                <p:cNvPr id="234" name="Kreis 233"/>
                <p:cNvSpPr/>
                <p:nvPr/>
              </p:nvSpPr>
              <p:spPr>
                <a:xfrm rot="3014474">
                  <a:off x="2885695" y="3680684"/>
                  <a:ext cx="276767" cy="272031"/>
                </a:xfrm>
                <a:prstGeom prst="pie">
                  <a:avLst>
                    <a:gd name="adj1" fmla="val 5413642"/>
                    <a:gd name="adj2" fmla="val 17140766"/>
                  </a:avLst>
                </a:prstGeom>
                <a:pattFill prst="ltVert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  <p:sp>
              <p:nvSpPr>
                <p:cNvPr id="235" name="Rechteck 234"/>
                <p:cNvSpPr/>
                <p:nvPr/>
              </p:nvSpPr>
              <p:spPr>
                <a:xfrm>
                  <a:off x="2893903" y="3806156"/>
                  <a:ext cx="147638" cy="207899"/>
                </a:xfrm>
                <a:prstGeom prst="rect">
                  <a:avLst/>
                </a:prstGeom>
                <a:pattFill prst="ltVert">
                  <a:fgClr>
                    <a:srgbClr val="009EE0"/>
                  </a:fgClr>
                  <a:bgClr>
                    <a:schemeClr val="bg1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</p:grpSp>
          <p:grpSp>
            <p:nvGrpSpPr>
              <p:cNvPr id="229" name="Gruppieren 228"/>
              <p:cNvGrpSpPr/>
              <p:nvPr/>
            </p:nvGrpSpPr>
            <p:grpSpPr>
              <a:xfrm>
                <a:off x="2594484" y="3790569"/>
                <a:ext cx="272244" cy="315437"/>
                <a:chOff x="2594484" y="3790569"/>
                <a:chExt cx="272244" cy="315437"/>
              </a:xfrm>
            </p:grpSpPr>
            <p:sp>
              <p:nvSpPr>
                <p:cNvPr id="232" name="Kreis 231"/>
                <p:cNvSpPr/>
                <p:nvPr/>
              </p:nvSpPr>
              <p:spPr>
                <a:xfrm rot="7645814">
                  <a:off x="2592116" y="3792937"/>
                  <a:ext cx="276767" cy="272031"/>
                </a:xfrm>
                <a:prstGeom prst="pie">
                  <a:avLst>
                    <a:gd name="adj1" fmla="val 5413642"/>
                    <a:gd name="adj2" fmla="val 16200000"/>
                  </a:avLst>
                </a:prstGeom>
                <a:pattFill prst="ltVert">
                  <a:fgClr>
                    <a:srgbClr val="009EE0"/>
                  </a:fgClr>
                  <a:bgClr>
                    <a:schemeClr val="bg1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  <p:sp>
              <p:nvSpPr>
                <p:cNvPr id="233" name="Rechteck 232"/>
                <p:cNvSpPr/>
                <p:nvPr/>
              </p:nvSpPr>
              <p:spPr>
                <a:xfrm>
                  <a:off x="2728913" y="3898107"/>
                  <a:ext cx="137815" cy="207899"/>
                </a:xfrm>
                <a:prstGeom prst="rect">
                  <a:avLst/>
                </a:prstGeom>
                <a:pattFill prst="ltVert">
                  <a:fgClr>
                    <a:srgbClr val="009EE0"/>
                  </a:fgClr>
                  <a:bgClr>
                    <a:schemeClr val="bg1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</p:grpSp>
          <p:sp>
            <p:nvSpPr>
              <p:cNvPr id="230" name="Abgerundetes Rechteck 229"/>
              <p:cNvSpPr/>
              <p:nvPr/>
            </p:nvSpPr>
            <p:spPr>
              <a:xfrm>
                <a:off x="3412901" y="3696237"/>
                <a:ext cx="64395" cy="539893"/>
              </a:xfrm>
              <a:prstGeom prst="roundRect">
                <a:avLst/>
              </a:prstGeom>
              <a:pattFill prst="ltVert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31" name="Rechteck 230"/>
              <p:cNvSpPr/>
              <p:nvPr/>
            </p:nvSpPr>
            <p:spPr>
              <a:xfrm>
                <a:off x="2470195" y="3975959"/>
                <a:ext cx="1120462" cy="544804"/>
              </a:xfrm>
              <a:prstGeom prst="rect">
                <a:avLst/>
              </a:prstGeom>
              <a:pattFill prst="ltVert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BHKW</a:t>
                </a:r>
              </a:p>
            </p:txBody>
          </p:sp>
        </p:grpSp>
        <p:cxnSp>
          <p:nvCxnSpPr>
            <p:cNvPr id="223" name="Gerade Verbindung 222"/>
            <p:cNvCxnSpPr/>
            <p:nvPr/>
          </p:nvCxnSpPr>
          <p:spPr>
            <a:xfrm>
              <a:off x="3026993" y="3119863"/>
              <a:ext cx="0" cy="65854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Gerade Verbindung 223"/>
            <p:cNvCxnSpPr/>
            <p:nvPr/>
          </p:nvCxnSpPr>
          <p:spPr>
            <a:xfrm>
              <a:off x="2891431" y="3138584"/>
              <a:ext cx="0" cy="51643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Gerade Verbindung 224"/>
            <p:cNvCxnSpPr/>
            <p:nvPr/>
          </p:nvCxnSpPr>
          <p:spPr>
            <a:xfrm>
              <a:off x="3200092" y="3015866"/>
              <a:ext cx="0" cy="179868"/>
            </a:xfrm>
            <a:prstGeom prst="line">
              <a:avLst/>
            </a:prstGeom>
            <a:pattFill prst="ltVert">
              <a:fgClr>
                <a:srgbClr val="009EE0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6" name="Gerade Verbindung 225"/>
            <p:cNvCxnSpPr/>
            <p:nvPr/>
          </p:nvCxnSpPr>
          <p:spPr>
            <a:xfrm>
              <a:off x="3050073" y="3013485"/>
              <a:ext cx="0" cy="179868"/>
            </a:xfrm>
            <a:prstGeom prst="line">
              <a:avLst/>
            </a:prstGeom>
            <a:pattFill prst="ltVert">
              <a:fgClr>
                <a:srgbClr val="009EE0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38" name="Gerade Verbindung mit Pfeil 237"/>
          <p:cNvCxnSpPr>
            <a:cxnSpLocks/>
          </p:cNvCxnSpPr>
          <p:nvPr/>
        </p:nvCxnSpPr>
        <p:spPr>
          <a:xfrm>
            <a:off x="7957365" y="3350335"/>
            <a:ext cx="1328402" cy="168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1" name="Picture 2"/>
          <p:cNvPicPr>
            <a:picLocks noChangeArrowheads="1"/>
          </p:cNvPicPr>
          <p:nvPr/>
        </p:nvPicPr>
        <p:blipFill rotWithShape="1">
          <a:blip r:embed="rId4"/>
          <a:srcRect l="10222" t="41813" r="46300" b="38532"/>
          <a:stretch/>
        </p:blipFill>
        <p:spPr bwMode="auto">
          <a:xfrm>
            <a:off x="8017368" y="4238088"/>
            <a:ext cx="2387240" cy="62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4" name="Gewinkelte Verbindung 83"/>
          <p:cNvCxnSpPr>
            <a:cxnSpLocks/>
            <a:stCxn id="82" idx="3"/>
            <a:endCxn id="93" idx="2"/>
          </p:cNvCxnSpPr>
          <p:nvPr/>
        </p:nvCxnSpPr>
        <p:spPr>
          <a:xfrm flipV="1">
            <a:off x="5950295" y="3336209"/>
            <a:ext cx="1066234" cy="2234134"/>
          </a:xfrm>
          <a:prstGeom prst="bentConnector3">
            <a:avLst>
              <a:gd name="adj1" fmla="val 50000"/>
            </a:avLst>
          </a:prstGeom>
          <a:ln w="50800">
            <a:prstDash val="sys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6" name="Gewinkelte Verbindung 85"/>
          <p:cNvCxnSpPr>
            <a:cxnSpLocks/>
          </p:cNvCxnSpPr>
          <p:nvPr/>
        </p:nvCxnSpPr>
        <p:spPr>
          <a:xfrm flipV="1">
            <a:off x="5992385" y="4760219"/>
            <a:ext cx="1346578" cy="655654"/>
          </a:xfrm>
          <a:prstGeom prst="bentConnector3">
            <a:avLst>
              <a:gd name="adj1" fmla="val 50000"/>
            </a:avLst>
          </a:prstGeom>
          <a:ln w="508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Pfeil nach rechts 217">
            <a:extLst>
              <a:ext uri="{FF2B5EF4-FFF2-40B4-BE49-F238E27FC236}">
                <a16:creationId xmlns:a16="http://schemas.microsoft.com/office/drawing/2014/main" id="{EFA90499-106C-4390-BC50-A40263FCC6F1}"/>
              </a:ext>
            </a:extLst>
          </p:cNvPr>
          <p:cNvSpPr/>
          <p:nvPr/>
        </p:nvSpPr>
        <p:spPr>
          <a:xfrm rot="872518">
            <a:off x="3437701" y="5244679"/>
            <a:ext cx="481157" cy="176141"/>
          </a:xfrm>
          <a:prstGeom prst="rightArrow">
            <a:avLst/>
          </a:prstGeom>
          <a:pattFill prst="wdUpDiag">
            <a:fgClr>
              <a:srgbClr val="009EE0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3E005E9A-A945-4BB6-864E-C62F0703924B}"/>
              </a:ext>
            </a:extLst>
          </p:cNvPr>
          <p:cNvCxnSpPr>
            <a:cxnSpLocks/>
          </p:cNvCxnSpPr>
          <p:nvPr/>
        </p:nvCxnSpPr>
        <p:spPr>
          <a:xfrm flipV="1">
            <a:off x="5865414" y="3240219"/>
            <a:ext cx="1017064" cy="501122"/>
          </a:xfrm>
          <a:prstGeom prst="bentConnector3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5ED21CBA-0526-4A23-938B-C3C09339ABA4}"/>
              </a:ext>
            </a:extLst>
          </p:cNvPr>
          <p:cNvCxnSpPr>
            <a:cxnSpLocks/>
          </p:cNvCxnSpPr>
          <p:nvPr/>
        </p:nvCxnSpPr>
        <p:spPr>
          <a:xfrm>
            <a:off x="5935161" y="3903959"/>
            <a:ext cx="1333982" cy="716712"/>
          </a:xfrm>
          <a:prstGeom prst="bentConnector3">
            <a:avLst/>
          </a:prstGeom>
          <a:ln>
            <a:solidFill>
              <a:srgbClr val="504F53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Pfeil nach rechts 217">
            <a:extLst>
              <a:ext uri="{FF2B5EF4-FFF2-40B4-BE49-F238E27FC236}">
                <a16:creationId xmlns:a16="http://schemas.microsoft.com/office/drawing/2014/main" id="{1FBE4C68-1766-4C7F-985C-6A56AF9B21FF}"/>
              </a:ext>
            </a:extLst>
          </p:cNvPr>
          <p:cNvSpPr/>
          <p:nvPr/>
        </p:nvSpPr>
        <p:spPr>
          <a:xfrm rot="940336">
            <a:off x="3146844" y="3651636"/>
            <a:ext cx="1389749" cy="108180"/>
          </a:xfrm>
          <a:prstGeom prst="rightArrow">
            <a:avLst/>
          </a:prstGeom>
          <a:gradFill>
            <a:gsLst>
              <a:gs pos="0">
                <a:srgbClr val="009EE0"/>
              </a:gs>
              <a:gs pos="100000">
                <a:schemeClr val="tx2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46868A11-DE19-48C5-8C49-B02C048AFBC8}"/>
              </a:ext>
            </a:extLst>
          </p:cNvPr>
          <p:cNvGrpSpPr/>
          <p:nvPr/>
        </p:nvGrpSpPr>
        <p:grpSpPr>
          <a:xfrm>
            <a:off x="4820247" y="3458101"/>
            <a:ext cx="158642" cy="179868"/>
            <a:chOff x="2891431" y="3013485"/>
            <a:chExt cx="158642" cy="179868"/>
          </a:xfrm>
          <a:gradFill>
            <a:gsLst>
              <a:gs pos="0">
                <a:srgbClr val="009EE0"/>
              </a:gs>
              <a:gs pos="100000">
                <a:schemeClr val="tx2"/>
              </a:gs>
            </a:gsLst>
            <a:lin ang="16200000" scaled="0"/>
          </a:gradFill>
        </p:grpSpPr>
        <p:cxnSp>
          <p:nvCxnSpPr>
            <p:cNvPr id="96" name="Gerade Verbindung 222">
              <a:extLst>
                <a:ext uri="{FF2B5EF4-FFF2-40B4-BE49-F238E27FC236}">
                  <a16:creationId xmlns:a16="http://schemas.microsoft.com/office/drawing/2014/main" id="{7C82324B-BD51-49E4-806C-DF298D462499}"/>
                </a:ext>
              </a:extLst>
            </p:cNvPr>
            <p:cNvCxnSpPr/>
            <p:nvPr/>
          </p:nvCxnSpPr>
          <p:spPr>
            <a:xfrm>
              <a:off x="3026993" y="3119863"/>
              <a:ext cx="0" cy="65854"/>
            </a:xfrm>
            <a:prstGeom prst="line">
              <a:avLst/>
            </a:prstGeom>
            <a:grpFill/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223">
              <a:extLst>
                <a:ext uri="{FF2B5EF4-FFF2-40B4-BE49-F238E27FC236}">
                  <a16:creationId xmlns:a16="http://schemas.microsoft.com/office/drawing/2014/main" id="{9FA0EEB2-6BB9-4534-9AD0-FF37DC9A4B41}"/>
                </a:ext>
              </a:extLst>
            </p:cNvPr>
            <p:cNvCxnSpPr/>
            <p:nvPr/>
          </p:nvCxnSpPr>
          <p:spPr>
            <a:xfrm>
              <a:off x="2891431" y="3138584"/>
              <a:ext cx="0" cy="51643"/>
            </a:xfrm>
            <a:prstGeom prst="line">
              <a:avLst/>
            </a:prstGeom>
            <a:grpFill/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225">
              <a:extLst>
                <a:ext uri="{FF2B5EF4-FFF2-40B4-BE49-F238E27FC236}">
                  <a16:creationId xmlns:a16="http://schemas.microsoft.com/office/drawing/2014/main" id="{CE9896F0-2806-4530-85AA-D1A085CCA11C}"/>
                </a:ext>
              </a:extLst>
            </p:cNvPr>
            <p:cNvCxnSpPr/>
            <p:nvPr/>
          </p:nvCxnSpPr>
          <p:spPr>
            <a:xfrm>
              <a:off x="3050073" y="3013485"/>
              <a:ext cx="0" cy="17986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11" name="Textfeld 110">
            <a:extLst>
              <a:ext uri="{FF2B5EF4-FFF2-40B4-BE49-F238E27FC236}">
                <a16:creationId xmlns:a16="http://schemas.microsoft.com/office/drawing/2014/main" id="{180281D3-6B86-4250-B839-1E4ECDCCA488}"/>
              </a:ext>
            </a:extLst>
          </p:cNvPr>
          <p:cNvSpPr txBox="1"/>
          <p:nvPr/>
        </p:nvSpPr>
        <p:spPr>
          <a:xfrm>
            <a:off x="5274367" y="6144929"/>
            <a:ext cx="1778051" cy="3508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Grafik: Flexperten</a:t>
            </a:r>
          </a:p>
        </p:txBody>
      </p:sp>
    </p:spTree>
    <p:extLst>
      <p:ext uri="{BB962C8B-B14F-4D97-AF65-F5344CB8AC3E}">
        <p14:creationId xmlns:p14="http://schemas.microsoft.com/office/powerpoint/2010/main" val="225974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10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7" grpId="0" animBg="1"/>
          <p:bldP spid="236" grpId="0" animBg="1"/>
          <p:bldP spid="68" grpId="0"/>
          <p:bldP spid="69" grpId="0"/>
          <p:bldP spid="71" grpId="0"/>
          <p:bldP spid="91" grpId="0" animBg="1"/>
          <p:bldP spid="92" grpId="0"/>
          <p:bldP spid="93" grpId="0" animBg="1"/>
          <p:bldP spid="97" grpId="0"/>
          <p:bldP spid="218" grpId="0" animBg="1"/>
          <p:bldP spid="98" grpId="0" animBg="1"/>
          <p:bldP spid="8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10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7" grpId="0" animBg="1"/>
          <p:bldP spid="236" grpId="0" animBg="1"/>
          <p:bldP spid="68" grpId="0"/>
          <p:bldP spid="69" grpId="0"/>
          <p:bldP spid="71" grpId="0"/>
          <p:bldP spid="91" grpId="0" animBg="1"/>
          <p:bldP spid="92" grpId="0"/>
          <p:bldP spid="93" grpId="0" animBg="1"/>
          <p:bldP spid="97" grpId="0"/>
          <p:bldP spid="218" grpId="0" animBg="1"/>
          <p:bldP spid="98" grpId="0" animBg="1"/>
          <p:bldP spid="89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66C110C6-24B7-49D7-9AD5-73F548BC6F6B}"/>
              </a:ext>
            </a:extLst>
          </p:cNvPr>
          <p:cNvGrpSpPr/>
          <p:nvPr/>
        </p:nvGrpSpPr>
        <p:grpSpPr>
          <a:xfrm>
            <a:off x="3151988" y="3360740"/>
            <a:ext cx="1221061" cy="858868"/>
            <a:chOff x="2628746" y="2892836"/>
            <a:chExt cx="1120462" cy="842447"/>
          </a:xfrm>
          <a:gradFill>
            <a:gsLst>
              <a:gs pos="100000">
                <a:srgbClr val="00A4E8"/>
              </a:gs>
              <a:gs pos="0">
                <a:srgbClr val="009EE0"/>
              </a:gs>
              <a:gs pos="100000">
                <a:schemeClr val="tx2"/>
              </a:gs>
            </a:gsLst>
            <a:lin ang="16200000" scaled="0"/>
          </a:gradFill>
        </p:grpSpPr>
        <p:grpSp>
          <p:nvGrpSpPr>
            <p:cNvPr id="111" name="Gruppieren 110">
              <a:extLst>
                <a:ext uri="{FF2B5EF4-FFF2-40B4-BE49-F238E27FC236}">
                  <a16:creationId xmlns:a16="http://schemas.microsoft.com/office/drawing/2014/main" id="{EB9A7CF4-9AF9-4F6C-B7B6-80ADA53BA473}"/>
                </a:ext>
              </a:extLst>
            </p:cNvPr>
            <p:cNvGrpSpPr/>
            <p:nvPr/>
          </p:nvGrpSpPr>
          <p:grpSpPr>
            <a:xfrm>
              <a:off x="2628746" y="2892836"/>
              <a:ext cx="1120462" cy="842447"/>
              <a:chOff x="2470195" y="3678316"/>
              <a:chExt cx="1120462" cy="842447"/>
            </a:xfrm>
            <a:grpFill/>
          </p:grpSpPr>
          <p:sp>
            <p:nvSpPr>
              <p:cNvPr id="116" name="Abgerundetes Rechteck 226">
                <a:extLst>
                  <a:ext uri="{FF2B5EF4-FFF2-40B4-BE49-F238E27FC236}">
                    <a16:creationId xmlns:a16="http://schemas.microsoft.com/office/drawing/2014/main" id="{B4494939-2D43-4BA5-A722-374529D64BFB}"/>
                  </a:ext>
                </a:extLst>
              </p:cNvPr>
              <p:cNvSpPr/>
              <p:nvPr/>
            </p:nvSpPr>
            <p:spPr>
              <a:xfrm>
                <a:off x="3342677" y="3800168"/>
                <a:ext cx="45719" cy="539893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17" name="Gruppieren 116">
                <a:extLst>
                  <a:ext uri="{FF2B5EF4-FFF2-40B4-BE49-F238E27FC236}">
                    <a16:creationId xmlns:a16="http://schemas.microsoft.com/office/drawing/2014/main" id="{06C48F92-A7C9-4726-B592-FBBD36AB665E}"/>
                  </a:ext>
                </a:extLst>
              </p:cNvPr>
              <p:cNvGrpSpPr/>
              <p:nvPr/>
            </p:nvGrpSpPr>
            <p:grpSpPr>
              <a:xfrm>
                <a:off x="2888063" y="3678316"/>
                <a:ext cx="272031" cy="335739"/>
                <a:chOff x="2888063" y="3678316"/>
                <a:chExt cx="272031" cy="335739"/>
              </a:xfrm>
              <a:grpFill/>
            </p:grpSpPr>
            <p:sp>
              <p:nvSpPr>
                <p:cNvPr id="123" name="Kreis 233">
                  <a:extLst>
                    <a:ext uri="{FF2B5EF4-FFF2-40B4-BE49-F238E27FC236}">
                      <a16:creationId xmlns:a16="http://schemas.microsoft.com/office/drawing/2014/main" id="{FBE79886-61E3-4A35-A238-3C590A0BC9AC}"/>
                    </a:ext>
                  </a:extLst>
                </p:cNvPr>
                <p:cNvSpPr/>
                <p:nvPr/>
              </p:nvSpPr>
              <p:spPr>
                <a:xfrm rot="3014474">
                  <a:off x="2885695" y="3680684"/>
                  <a:ext cx="276767" cy="272031"/>
                </a:xfrm>
                <a:prstGeom prst="pie">
                  <a:avLst>
                    <a:gd name="adj1" fmla="val 5413642"/>
                    <a:gd name="adj2" fmla="val 17140766"/>
                  </a:avLst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6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Rechteck 123">
                  <a:extLst>
                    <a:ext uri="{FF2B5EF4-FFF2-40B4-BE49-F238E27FC236}">
                      <a16:creationId xmlns:a16="http://schemas.microsoft.com/office/drawing/2014/main" id="{D4F9686C-E7C2-4E67-B446-2B33878EF804}"/>
                    </a:ext>
                  </a:extLst>
                </p:cNvPr>
                <p:cNvSpPr/>
                <p:nvPr/>
              </p:nvSpPr>
              <p:spPr>
                <a:xfrm>
                  <a:off x="2893903" y="3806156"/>
                  <a:ext cx="147638" cy="207899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8" name="Gruppieren 117">
                <a:extLst>
                  <a:ext uri="{FF2B5EF4-FFF2-40B4-BE49-F238E27FC236}">
                    <a16:creationId xmlns:a16="http://schemas.microsoft.com/office/drawing/2014/main" id="{2244D943-A2E1-4F66-B701-8D1B4FCB3488}"/>
                  </a:ext>
                </a:extLst>
              </p:cNvPr>
              <p:cNvGrpSpPr/>
              <p:nvPr/>
            </p:nvGrpSpPr>
            <p:grpSpPr>
              <a:xfrm>
                <a:off x="2594484" y="3790569"/>
                <a:ext cx="272244" cy="315437"/>
                <a:chOff x="2594484" y="3790569"/>
                <a:chExt cx="272244" cy="315437"/>
              </a:xfrm>
              <a:grpFill/>
            </p:grpSpPr>
            <p:sp>
              <p:nvSpPr>
                <p:cNvPr id="121" name="Kreis 231">
                  <a:extLst>
                    <a:ext uri="{FF2B5EF4-FFF2-40B4-BE49-F238E27FC236}">
                      <a16:creationId xmlns:a16="http://schemas.microsoft.com/office/drawing/2014/main" id="{EAF12714-6198-419B-85E6-37DD6993F1FA}"/>
                    </a:ext>
                  </a:extLst>
                </p:cNvPr>
                <p:cNvSpPr/>
                <p:nvPr/>
              </p:nvSpPr>
              <p:spPr>
                <a:xfrm rot="7645814">
                  <a:off x="2592116" y="3792937"/>
                  <a:ext cx="276767" cy="272031"/>
                </a:xfrm>
                <a:prstGeom prst="pie">
                  <a:avLst>
                    <a:gd name="adj1" fmla="val 5413642"/>
                    <a:gd name="adj2" fmla="val 16200000"/>
                  </a:avLst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Rechteck 121">
                  <a:extLst>
                    <a:ext uri="{FF2B5EF4-FFF2-40B4-BE49-F238E27FC236}">
                      <a16:creationId xmlns:a16="http://schemas.microsoft.com/office/drawing/2014/main" id="{F315AD54-8DB6-4FE9-9636-2CAF59684B22}"/>
                    </a:ext>
                  </a:extLst>
                </p:cNvPr>
                <p:cNvSpPr/>
                <p:nvPr/>
              </p:nvSpPr>
              <p:spPr>
                <a:xfrm>
                  <a:off x="2728913" y="3898107"/>
                  <a:ext cx="137815" cy="207899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9" name="Abgerundetes Rechteck 229">
                <a:extLst>
                  <a:ext uri="{FF2B5EF4-FFF2-40B4-BE49-F238E27FC236}">
                    <a16:creationId xmlns:a16="http://schemas.microsoft.com/office/drawing/2014/main" id="{0772718A-5C28-4692-987E-92EC01A24B71}"/>
                  </a:ext>
                </a:extLst>
              </p:cNvPr>
              <p:cNvSpPr/>
              <p:nvPr/>
            </p:nvSpPr>
            <p:spPr>
              <a:xfrm>
                <a:off x="3412901" y="3696237"/>
                <a:ext cx="64395" cy="539893"/>
              </a:xfrm>
              <a:prstGeom prst="round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6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" name="Rechteck 119">
                <a:extLst>
                  <a:ext uri="{FF2B5EF4-FFF2-40B4-BE49-F238E27FC236}">
                    <a16:creationId xmlns:a16="http://schemas.microsoft.com/office/drawing/2014/main" id="{B245246E-0B45-4D1F-A3FE-7D607C38506B}"/>
                  </a:ext>
                </a:extLst>
              </p:cNvPr>
              <p:cNvSpPr/>
              <p:nvPr/>
            </p:nvSpPr>
            <p:spPr>
              <a:xfrm>
                <a:off x="2470195" y="3975959"/>
                <a:ext cx="1120462" cy="544804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2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Arial" panose="020B0604020202020204" pitchFamily="34" charset="0"/>
                  </a:rPr>
                  <a:t>BHKW</a:t>
                </a:r>
              </a:p>
            </p:txBody>
          </p:sp>
        </p:grpSp>
        <p:cxnSp>
          <p:nvCxnSpPr>
            <p:cNvPr id="112" name="Gerade Verbindung 222">
              <a:extLst>
                <a:ext uri="{FF2B5EF4-FFF2-40B4-BE49-F238E27FC236}">
                  <a16:creationId xmlns:a16="http://schemas.microsoft.com/office/drawing/2014/main" id="{D2377AA7-ECEA-454D-92FC-D130D7BC1AB0}"/>
                </a:ext>
              </a:extLst>
            </p:cNvPr>
            <p:cNvCxnSpPr/>
            <p:nvPr/>
          </p:nvCxnSpPr>
          <p:spPr>
            <a:xfrm>
              <a:off x="3026993" y="3119863"/>
              <a:ext cx="0" cy="65854"/>
            </a:xfrm>
            <a:prstGeom prst="line">
              <a:avLst/>
            </a:prstGeom>
            <a:grpFill/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223">
              <a:extLst>
                <a:ext uri="{FF2B5EF4-FFF2-40B4-BE49-F238E27FC236}">
                  <a16:creationId xmlns:a16="http://schemas.microsoft.com/office/drawing/2014/main" id="{57ED1D2C-5F83-435C-BF45-0B99B6F1E0CD}"/>
                </a:ext>
              </a:extLst>
            </p:cNvPr>
            <p:cNvCxnSpPr/>
            <p:nvPr/>
          </p:nvCxnSpPr>
          <p:spPr>
            <a:xfrm>
              <a:off x="2891431" y="3138584"/>
              <a:ext cx="0" cy="51643"/>
            </a:xfrm>
            <a:prstGeom prst="line">
              <a:avLst/>
            </a:prstGeom>
            <a:grpFill/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224">
              <a:extLst>
                <a:ext uri="{FF2B5EF4-FFF2-40B4-BE49-F238E27FC236}">
                  <a16:creationId xmlns:a16="http://schemas.microsoft.com/office/drawing/2014/main" id="{043EB2F2-9E3A-4D26-B521-2007C10512E9}"/>
                </a:ext>
              </a:extLst>
            </p:cNvPr>
            <p:cNvCxnSpPr/>
            <p:nvPr/>
          </p:nvCxnSpPr>
          <p:spPr>
            <a:xfrm>
              <a:off x="3200092" y="3015866"/>
              <a:ext cx="0" cy="17986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5" name="Gerade Verbindung 225">
              <a:extLst>
                <a:ext uri="{FF2B5EF4-FFF2-40B4-BE49-F238E27FC236}">
                  <a16:creationId xmlns:a16="http://schemas.microsoft.com/office/drawing/2014/main" id="{DE22F148-E1D0-48BB-B3EF-92ECFFC753F9}"/>
                </a:ext>
              </a:extLst>
            </p:cNvPr>
            <p:cNvCxnSpPr/>
            <p:nvPr/>
          </p:nvCxnSpPr>
          <p:spPr>
            <a:xfrm>
              <a:off x="3050073" y="3013485"/>
              <a:ext cx="0" cy="17986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E0CA6A0-F687-4E7A-A7D1-25827773B980}"/>
              </a:ext>
            </a:extLst>
          </p:cNvPr>
          <p:cNvGrpSpPr/>
          <p:nvPr/>
        </p:nvGrpSpPr>
        <p:grpSpPr>
          <a:xfrm>
            <a:off x="743532" y="4173782"/>
            <a:ext cx="2387240" cy="1996033"/>
            <a:chOff x="326176" y="4512479"/>
            <a:chExt cx="1541586" cy="1240985"/>
          </a:xfrm>
        </p:grpSpPr>
        <p:sp>
          <p:nvSpPr>
            <p:cNvPr id="87" name="Flussdiagramm: Verbindungsstelle 235">
              <a:extLst>
                <a:ext uri="{FF2B5EF4-FFF2-40B4-BE49-F238E27FC236}">
                  <a16:creationId xmlns:a16="http://schemas.microsoft.com/office/drawing/2014/main" id="{982E579D-57F9-466C-BC93-65C1817C3FE2}"/>
                </a:ext>
              </a:extLst>
            </p:cNvPr>
            <p:cNvSpPr/>
            <p:nvPr/>
          </p:nvSpPr>
          <p:spPr>
            <a:xfrm>
              <a:off x="340735" y="4512479"/>
              <a:ext cx="1512468" cy="1236189"/>
            </a:xfrm>
            <a:prstGeom prst="flowChartConnector">
              <a:avLst/>
            </a:prstGeom>
            <a:gradFill flip="none" rotWithShape="1">
              <a:gsLst>
                <a:gs pos="21000">
                  <a:srgbClr val="057CFF"/>
                </a:gs>
                <a:gs pos="100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Reingas- </a:t>
              </a:r>
              <a:r>
                <a:rPr kumimoji="0" lang="de-DE" sz="192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  <a:t>speicher</a:t>
              </a:r>
              <a:br>
                <a: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rPr>
              </a:br>
              <a:endParaRPr kumimoji="0" lang="de-DE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BC4F7FE-257A-4A8E-8B07-81AFD9F43841}"/>
                </a:ext>
              </a:extLst>
            </p:cNvPr>
            <p:cNvSpPr/>
            <p:nvPr/>
          </p:nvSpPr>
          <p:spPr>
            <a:xfrm>
              <a:off x="326176" y="5258338"/>
              <a:ext cx="1541586" cy="49512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9" name="Picture 2"/>
          <p:cNvPicPr>
            <a:picLocks noChangeAspect="1" noChangeArrowheads="1"/>
          </p:cNvPicPr>
          <p:nvPr/>
        </p:nvPicPr>
        <p:blipFill rotWithShape="1">
          <a:blip r:embed="rId3"/>
          <a:srcRect l="8378" t="44334" r="46130" b="36912"/>
          <a:stretch/>
        </p:blipFill>
        <p:spPr bwMode="auto">
          <a:xfrm>
            <a:off x="4877606" y="5421908"/>
            <a:ext cx="2072351" cy="59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" name="Flussdiagramm: Verbindungsstelle 235"/>
          <p:cNvSpPr/>
          <p:nvPr/>
        </p:nvSpPr>
        <p:spPr>
          <a:xfrm>
            <a:off x="2508054" y="2123604"/>
            <a:ext cx="1762421" cy="1063464"/>
          </a:xfrm>
          <a:prstGeom prst="flowChartConnector">
            <a:avLst/>
          </a:prstGeom>
          <a:gradFill flip="none" rotWithShape="1">
            <a:gsLst>
              <a:gs pos="21000">
                <a:srgbClr val="009EE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185" name="Rechteck 184"/>
          <p:cNvSpPr/>
          <p:nvPr/>
        </p:nvSpPr>
        <p:spPr>
          <a:xfrm>
            <a:off x="2516850" y="2660776"/>
            <a:ext cx="1762421" cy="563792"/>
          </a:xfrm>
          <a:prstGeom prst="rect">
            <a:avLst/>
          </a:prstGeom>
          <a:solidFill>
            <a:srgbClr val="009E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Gärprodukte</a:t>
            </a:r>
          </a:p>
        </p:txBody>
      </p:sp>
      <p:sp>
        <p:nvSpPr>
          <p:cNvPr id="10243" name="Titel 1"/>
          <p:cNvSpPr>
            <a:spLocks noGrp="1"/>
          </p:cNvSpPr>
          <p:nvPr>
            <p:ph type="title"/>
          </p:nvPr>
        </p:nvSpPr>
        <p:spPr/>
        <p:txBody>
          <a:bodyPr anchor="b" anchorCtr="0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/>
              <a:t>neu durch das EEG 2021: Flexibilisierung durch neuen „Satellit“ an der Wärmenutzung Radius für Wärmeverwertung wächst von 2 auf über 10 km Entfernung</a:t>
            </a:r>
          </a:p>
        </p:txBody>
      </p:sp>
      <p:sp>
        <p:nvSpPr>
          <p:cNvPr id="68" name="Textplatzhalter 6"/>
          <p:cNvSpPr txBox="1">
            <a:spLocks/>
          </p:cNvSpPr>
          <p:nvPr/>
        </p:nvSpPr>
        <p:spPr bwMode="auto">
          <a:xfrm>
            <a:off x="4096967" y="1484684"/>
            <a:ext cx="2292671" cy="105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Bestands-BHKW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für Fermenterwärme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geht in die 2. VP</a:t>
            </a:r>
          </a:p>
        </p:txBody>
      </p:sp>
      <p:sp>
        <p:nvSpPr>
          <p:cNvPr id="69" name="Textplatzhalter 6"/>
          <p:cNvSpPr txBox="1">
            <a:spLocks/>
          </p:cNvSpPr>
          <p:nvPr/>
        </p:nvSpPr>
        <p:spPr bwMode="auto">
          <a:xfrm>
            <a:off x="8027966" y="5218650"/>
            <a:ext cx="3641120" cy="99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Stromeinspeisung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Beide Standorte hochflexibel 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nach Strompreisen optimiert</a:t>
            </a:r>
          </a:p>
        </p:txBody>
      </p:sp>
      <p:sp>
        <p:nvSpPr>
          <p:cNvPr id="71" name="Textplatzhalter 6"/>
          <p:cNvSpPr txBox="1">
            <a:spLocks/>
          </p:cNvSpPr>
          <p:nvPr/>
        </p:nvSpPr>
        <p:spPr bwMode="auto">
          <a:xfrm>
            <a:off x="933582" y="1484684"/>
            <a:ext cx="2218406" cy="89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Gasspeicher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am Ort der Biogasanlage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+ Grüngasleitung</a:t>
            </a:r>
          </a:p>
        </p:txBody>
      </p:sp>
      <p:grpSp>
        <p:nvGrpSpPr>
          <p:cNvPr id="62" name="Gruppieren 61"/>
          <p:cNvGrpSpPr/>
          <p:nvPr/>
        </p:nvGrpSpPr>
        <p:grpSpPr>
          <a:xfrm>
            <a:off x="6615723" y="2418097"/>
            <a:ext cx="1802418" cy="1261270"/>
            <a:chOff x="2628746" y="2910757"/>
            <a:chExt cx="1120462" cy="947824"/>
          </a:xfrm>
        </p:grpSpPr>
        <p:grpSp>
          <p:nvGrpSpPr>
            <p:cNvPr id="63" name="Gruppieren 62"/>
            <p:cNvGrpSpPr/>
            <p:nvPr/>
          </p:nvGrpSpPr>
          <p:grpSpPr>
            <a:xfrm>
              <a:off x="2628746" y="2910757"/>
              <a:ext cx="1120462" cy="947824"/>
              <a:chOff x="2470195" y="3696237"/>
              <a:chExt cx="1120462" cy="947824"/>
            </a:xfrm>
          </p:grpSpPr>
          <p:sp>
            <p:nvSpPr>
              <p:cNvPr id="75" name="Abgerundetes Rechteck 74"/>
              <p:cNvSpPr/>
              <p:nvPr/>
            </p:nvSpPr>
            <p:spPr>
              <a:xfrm>
                <a:off x="3342677" y="3800168"/>
                <a:ext cx="45719" cy="539893"/>
              </a:xfrm>
              <a:prstGeom prst="roundRect">
                <a:avLst/>
              </a:prstGeom>
              <a:pattFill prst="narHorz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7" name="Gruppieren 76"/>
              <p:cNvGrpSpPr/>
              <p:nvPr/>
            </p:nvGrpSpPr>
            <p:grpSpPr>
              <a:xfrm>
                <a:off x="2893039" y="3758380"/>
                <a:ext cx="272031" cy="336381"/>
                <a:chOff x="2893039" y="3758380"/>
                <a:chExt cx="272031" cy="336381"/>
              </a:xfrm>
            </p:grpSpPr>
            <p:sp>
              <p:nvSpPr>
                <p:cNvPr id="88" name="Kreis 87"/>
                <p:cNvSpPr/>
                <p:nvPr/>
              </p:nvSpPr>
              <p:spPr>
                <a:xfrm rot="3014474">
                  <a:off x="2890671" y="3760748"/>
                  <a:ext cx="276767" cy="272031"/>
                </a:xfrm>
                <a:prstGeom prst="pie">
                  <a:avLst>
                    <a:gd name="adj1" fmla="val 5413642"/>
                    <a:gd name="adj2" fmla="val 17140766"/>
                  </a:avLst>
                </a:prstGeom>
                <a:pattFill prst="narHorz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92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Rechteck 89"/>
                <p:cNvSpPr/>
                <p:nvPr/>
              </p:nvSpPr>
              <p:spPr>
                <a:xfrm>
                  <a:off x="2899941" y="3886862"/>
                  <a:ext cx="147638" cy="207899"/>
                </a:xfrm>
                <a:prstGeom prst="rect">
                  <a:avLst/>
                </a:prstGeom>
                <a:pattFill prst="narHorz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92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uppieren 79"/>
              <p:cNvGrpSpPr/>
              <p:nvPr/>
            </p:nvGrpSpPr>
            <p:grpSpPr>
              <a:xfrm>
                <a:off x="2599991" y="3757209"/>
                <a:ext cx="272031" cy="348797"/>
                <a:chOff x="2599991" y="3757209"/>
                <a:chExt cx="272031" cy="348797"/>
              </a:xfrm>
            </p:grpSpPr>
            <p:sp>
              <p:nvSpPr>
                <p:cNvPr id="83" name="Kreis 82"/>
                <p:cNvSpPr/>
                <p:nvPr/>
              </p:nvSpPr>
              <p:spPr>
                <a:xfrm rot="7645814">
                  <a:off x="2597623" y="3759577"/>
                  <a:ext cx="276767" cy="272031"/>
                </a:xfrm>
                <a:prstGeom prst="pie">
                  <a:avLst>
                    <a:gd name="adj1" fmla="val 5413642"/>
                    <a:gd name="adj2" fmla="val 16200000"/>
                  </a:avLst>
                </a:prstGeom>
                <a:pattFill prst="narHorz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92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hteck 84"/>
                <p:cNvSpPr/>
                <p:nvPr/>
              </p:nvSpPr>
              <p:spPr>
                <a:xfrm>
                  <a:off x="2728913" y="3898107"/>
                  <a:ext cx="137815" cy="207899"/>
                </a:xfrm>
                <a:prstGeom prst="rect">
                  <a:avLst/>
                </a:prstGeom>
                <a:pattFill prst="narHorz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92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1" name="Abgerundetes Rechteck 80"/>
              <p:cNvSpPr/>
              <p:nvPr/>
            </p:nvSpPr>
            <p:spPr>
              <a:xfrm>
                <a:off x="3412901" y="3696237"/>
                <a:ext cx="64395" cy="539893"/>
              </a:xfrm>
              <a:prstGeom prst="roundRect">
                <a:avLst/>
              </a:prstGeom>
              <a:pattFill prst="narHorz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Rechteck 81"/>
              <p:cNvSpPr/>
              <p:nvPr/>
            </p:nvSpPr>
            <p:spPr>
              <a:xfrm>
                <a:off x="2470195" y="4099258"/>
                <a:ext cx="1120462" cy="544803"/>
              </a:xfrm>
              <a:prstGeom prst="rect">
                <a:avLst/>
              </a:prstGeom>
              <a:pattFill prst="dkVert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92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Arial" panose="020B0604020202020204" pitchFamily="34" charset="0"/>
                  </a:rPr>
                  <a:t>Flex-BHKW</a:t>
                </a:r>
              </a:p>
            </p:txBody>
          </p:sp>
        </p:grpSp>
        <p:cxnSp>
          <p:nvCxnSpPr>
            <p:cNvPr id="64" name="Gerade Verbindung 63"/>
            <p:cNvCxnSpPr/>
            <p:nvPr/>
          </p:nvCxnSpPr>
          <p:spPr>
            <a:xfrm>
              <a:off x="3026993" y="3119863"/>
              <a:ext cx="0" cy="65854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>
              <a:off x="2891431" y="3138584"/>
              <a:ext cx="0" cy="51643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/>
          </p:nvCxnSpPr>
          <p:spPr>
            <a:xfrm>
              <a:off x="3200092" y="3015866"/>
              <a:ext cx="0" cy="179868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/>
          </p:nvCxnSpPr>
          <p:spPr>
            <a:xfrm>
              <a:off x="3050073" y="3013485"/>
              <a:ext cx="0" cy="179868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Pfeil nach rechts 90"/>
          <p:cNvSpPr/>
          <p:nvPr/>
        </p:nvSpPr>
        <p:spPr>
          <a:xfrm rot="5400000">
            <a:off x="1700001" y="3880300"/>
            <a:ext cx="501500" cy="123236"/>
          </a:xfrm>
          <a:prstGeom prst="rightArrow">
            <a:avLst/>
          </a:prstGeom>
          <a:solidFill>
            <a:srgbClr val="009E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92" name="Textplatzhalter 6"/>
          <p:cNvSpPr txBox="1">
            <a:spLocks/>
          </p:cNvSpPr>
          <p:nvPr/>
        </p:nvSpPr>
        <p:spPr bwMode="auto">
          <a:xfrm>
            <a:off x="5562544" y="1484684"/>
            <a:ext cx="2951487" cy="7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Flex-BHKW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als Neuanlage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in der Ausschreibung (20 a),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Gas aus Bestands-BGA</a:t>
            </a:r>
          </a:p>
        </p:txBody>
      </p:sp>
      <p:sp>
        <p:nvSpPr>
          <p:cNvPr id="93" name="Zylinder 92"/>
          <p:cNvSpPr/>
          <p:nvPr/>
        </p:nvSpPr>
        <p:spPr>
          <a:xfrm>
            <a:off x="9361970" y="2340839"/>
            <a:ext cx="827274" cy="1196875"/>
          </a:xfrm>
          <a:prstGeom prst="can">
            <a:avLst>
              <a:gd name="adj" fmla="val 10263"/>
            </a:avLst>
          </a:prstGeom>
          <a:gradFill>
            <a:gsLst>
              <a:gs pos="29000">
                <a:srgbClr val="009EE0"/>
              </a:gs>
              <a:gs pos="47000">
                <a:srgbClr val="C0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97" name="Textplatzhalter 6"/>
          <p:cNvSpPr txBox="1">
            <a:spLocks/>
          </p:cNvSpPr>
          <p:nvPr/>
        </p:nvSpPr>
        <p:spPr bwMode="auto">
          <a:xfrm>
            <a:off x="8971801" y="1484684"/>
            <a:ext cx="1962221" cy="100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Wärmenetz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am neuen Standort mit Großwärmepuffer</a:t>
            </a:r>
          </a:p>
        </p:txBody>
      </p:sp>
      <p:sp>
        <p:nvSpPr>
          <p:cNvPr id="191" name="Flussdiagramm: Verbindungsstelle 190"/>
          <p:cNvSpPr/>
          <p:nvPr/>
        </p:nvSpPr>
        <p:spPr>
          <a:xfrm>
            <a:off x="1191554" y="2808626"/>
            <a:ext cx="1472837" cy="660389"/>
          </a:xfrm>
          <a:prstGeom prst="flowChartConnector">
            <a:avLst/>
          </a:prstGeom>
          <a:gradFill flip="none" rotWithShape="1">
            <a:gsLst>
              <a:gs pos="21000">
                <a:srgbClr val="009EE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192" name="Rechteck 191"/>
          <p:cNvSpPr/>
          <p:nvPr/>
        </p:nvSpPr>
        <p:spPr>
          <a:xfrm>
            <a:off x="1191554" y="3134091"/>
            <a:ext cx="1472837" cy="522535"/>
          </a:xfrm>
          <a:prstGeom prst="rect">
            <a:avLst/>
          </a:prstGeom>
          <a:solidFill>
            <a:srgbClr val="009E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Fermenter</a:t>
            </a:r>
          </a:p>
        </p:txBody>
      </p:sp>
      <p:grpSp>
        <p:nvGrpSpPr>
          <p:cNvPr id="193" name="Gruppieren 192"/>
          <p:cNvGrpSpPr/>
          <p:nvPr/>
        </p:nvGrpSpPr>
        <p:grpSpPr>
          <a:xfrm>
            <a:off x="7135693" y="4918735"/>
            <a:ext cx="822178" cy="1115677"/>
            <a:chOff x="5280660" y="3009739"/>
            <a:chExt cx="1480222" cy="2008631"/>
          </a:xfrm>
        </p:grpSpPr>
        <p:grpSp>
          <p:nvGrpSpPr>
            <p:cNvPr id="194" name="Gruppieren 193"/>
            <p:cNvGrpSpPr/>
            <p:nvPr/>
          </p:nvGrpSpPr>
          <p:grpSpPr>
            <a:xfrm>
              <a:off x="5280660" y="3009739"/>
              <a:ext cx="1480222" cy="2008631"/>
              <a:chOff x="4540549" y="2910840"/>
              <a:chExt cx="1480222" cy="2008631"/>
            </a:xfrm>
          </p:grpSpPr>
          <p:sp>
            <p:nvSpPr>
              <p:cNvPr id="197" name="Rechteck 196"/>
              <p:cNvSpPr/>
              <p:nvPr/>
            </p:nvSpPr>
            <p:spPr>
              <a:xfrm>
                <a:off x="4632325" y="3400023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8" name="Rechteck 197"/>
              <p:cNvSpPr/>
              <p:nvPr/>
            </p:nvSpPr>
            <p:spPr>
              <a:xfrm>
                <a:off x="4991756" y="3400024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9" name="Rechteck 198"/>
              <p:cNvSpPr/>
              <p:nvPr/>
            </p:nvSpPr>
            <p:spPr>
              <a:xfrm>
                <a:off x="5504632" y="3400024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0" name="Rechteck 199"/>
              <p:cNvSpPr/>
              <p:nvPr/>
            </p:nvSpPr>
            <p:spPr>
              <a:xfrm>
                <a:off x="5899150" y="3400023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1" name="Rechteck 200"/>
              <p:cNvSpPr/>
              <p:nvPr/>
            </p:nvSpPr>
            <p:spPr>
              <a:xfrm>
                <a:off x="4854575" y="3203172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2" name="Rechteck 201"/>
              <p:cNvSpPr/>
              <p:nvPr/>
            </p:nvSpPr>
            <p:spPr>
              <a:xfrm>
                <a:off x="5657215" y="3203172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3" name="Gleichschenkliges Dreieck 202"/>
              <p:cNvSpPr/>
              <p:nvPr/>
            </p:nvSpPr>
            <p:spPr>
              <a:xfrm>
                <a:off x="5059680" y="2910840"/>
                <a:ext cx="441960" cy="1609923"/>
              </a:xfrm>
              <a:prstGeom prst="triangle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4" name="Gleichschenkliges Dreieck 203"/>
              <p:cNvSpPr/>
              <p:nvPr/>
            </p:nvSpPr>
            <p:spPr>
              <a:xfrm>
                <a:off x="5059680" y="3760650"/>
                <a:ext cx="441960" cy="115882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5" name="Gleichschenkliges Dreieck 204"/>
              <p:cNvSpPr/>
              <p:nvPr/>
            </p:nvSpPr>
            <p:spPr>
              <a:xfrm>
                <a:off x="4540549" y="3316203"/>
                <a:ext cx="1480222" cy="83820"/>
              </a:xfrm>
              <a:prstGeom prst="triangle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5" name="Gleichschenkliges Dreieck 194"/>
            <p:cNvSpPr/>
            <p:nvPr/>
          </p:nvSpPr>
          <p:spPr>
            <a:xfrm>
              <a:off x="5508960" y="3218251"/>
              <a:ext cx="1024890" cy="83820"/>
            </a:xfrm>
            <a:prstGeom prst="triangle">
              <a:avLst/>
            </a:prstGeom>
            <a:solidFill>
              <a:srgbClr val="009EE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Rechteck 195"/>
            <p:cNvSpPr/>
            <p:nvPr/>
          </p:nvSpPr>
          <p:spPr>
            <a:xfrm>
              <a:off x="5923933" y="4294342"/>
              <a:ext cx="193675" cy="45719"/>
            </a:xfrm>
            <a:prstGeom prst="rect">
              <a:avLst/>
            </a:prstGeom>
            <a:solidFill>
              <a:srgbClr val="009EE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9449803" y="4059995"/>
            <a:ext cx="619666" cy="740843"/>
            <a:chOff x="5001792" y="2138363"/>
            <a:chExt cx="575614" cy="674369"/>
          </a:xfrm>
          <a:gradFill>
            <a:gsLst>
              <a:gs pos="0">
                <a:srgbClr val="009EE0"/>
              </a:gs>
              <a:gs pos="100000">
                <a:srgbClr val="C00000"/>
              </a:gs>
            </a:gsLst>
            <a:lin ang="16200000" scaled="0"/>
          </a:gradFill>
        </p:grpSpPr>
        <p:grpSp>
          <p:nvGrpSpPr>
            <p:cNvPr id="207" name="Gruppieren 206"/>
            <p:cNvGrpSpPr/>
            <p:nvPr/>
          </p:nvGrpSpPr>
          <p:grpSpPr>
            <a:xfrm>
              <a:off x="5078554" y="2193429"/>
              <a:ext cx="173002" cy="541893"/>
              <a:chOff x="5066260" y="2157374"/>
              <a:chExt cx="214548" cy="606344"/>
            </a:xfrm>
            <a:grpFill/>
          </p:grpSpPr>
          <p:sp>
            <p:nvSpPr>
              <p:cNvPr id="215" name="Mond 35"/>
              <p:cNvSpPr/>
              <p:nvPr/>
            </p:nvSpPr>
            <p:spPr>
              <a:xfrm rot="607063">
                <a:off x="5115477" y="2157374"/>
                <a:ext cx="165331" cy="368152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43815 w 165331"/>
                  <a:gd name="connsiteY0" fmla="*/ 366228 h 366228"/>
                  <a:gd name="connsiteX1" fmla="*/ 162 w 165331"/>
                  <a:gd name="connsiteY1" fmla="*/ 182404 h 366228"/>
                  <a:gd name="connsiteX2" fmla="*/ 165331 w 165331"/>
                  <a:gd name="connsiteY2" fmla="*/ 0 h 366228"/>
                  <a:gd name="connsiteX3" fmla="*/ 82747 w 165331"/>
                  <a:gd name="connsiteY3" fmla="*/ 182403 h 366228"/>
                  <a:gd name="connsiteX4" fmla="*/ 165331 w 165331"/>
                  <a:gd name="connsiteY4" fmla="*/ 364806 h 366228"/>
                  <a:gd name="connsiteX5" fmla="*/ 143815 w 165331"/>
                  <a:gd name="connsiteY5" fmla="*/ 366228 h 366228"/>
                  <a:gd name="connsiteX0" fmla="*/ 143815 w 165331"/>
                  <a:gd name="connsiteY0" fmla="*/ 366228 h 368152"/>
                  <a:gd name="connsiteX1" fmla="*/ 162 w 165331"/>
                  <a:gd name="connsiteY1" fmla="*/ 182404 h 368152"/>
                  <a:gd name="connsiteX2" fmla="*/ 165331 w 165331"/>
                  <a:gd name="connsiteY2" fmla="*/ 0 h 368152"/>
                  <a:gd name="connsiteX3" fmla="*/ 82747 w 165331"/>
                  <a:gd name="connsiteY3" fmla="*/ 182403 h 368152"/>
                  <a:gd name="connsiteX4" fmla="*/ 146577 w 165331"/>
                  <a:gd name="connsiteY4" fmla="*/ 368152 h 368152"/>
                  <a:gd name="connsiteX5" fmla="*/ 143815 w 165331"/>
                  <a:gd name="connsiteY5" fmla="*/ 366228 h 36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331" h="368152">
                    <a:moveTo>
                      <a:pt x="143815" y="366228"/>
                    </a:moveTo>
                    <a:cubicBezTo>
                      <a:pt x="52595" y="366228"/>
                      <a:pt x="-3424" y="243442"/>
                      <a:pt x="162" y="182404"/>
                    </a:cubicBezTo>
                    <a:cubicBezTo>
                      <a:pt x="3748" y="121366"/>
                      <a:pt x="74111" y="0"/>
                      <a:pt x="165331" y="0"/>
                    </a:cubicBezTo>
                    <a:cubicBezTo>
                      <a:pt x="113343" y="43060"/>
                      <a:pt x="82747" y="110637"/>
                      <a:pt x="82747" y="182403"/>
                    </a:cubicBezTo>
                    <a:cubicBezTo>
                      <a:pt x="82747" y="254169"/>
                      <a:pt x="94589" y="325093"/>
                      <a:pt x="146577" y="368152"/>
                    </a:cubicBezTo>
                    <a:cubicBezTo>
                      <a:pt x="146577" y="368153"/>
                      <a:pt x="143815" y="366227"/>
                      <a:pt x="143815" y="3662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6" name="Mond 50"/>
              <p:cNvSpPr/>
              <p:nvPr/>
            </p:nvSpPr>
            <p:spPr>
              <a:xfrm rot="11176872">
                <a:off x="5066260" y="2428140"/>
                <a:ext cx="165835" cy="335578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21929 w 166075"/>
                  <a:gd name="connsiteY0" fmla="*/ 333732 h 364806"/>
                  <a:gd name="connsiteX1" fmla="*/ 906 w 166075"/>
                  <a:gd name="connsiteY1" fmla="*/ 182404 h 364806"/>
                  <a:gd name="connsiteX2" fmla="*/ 166075 w 166075"/>
                  <a:gd name="connsiteY2" fmla="*/ 0 h 364806"/>
                  <a:gd name="connsiteX3" fmla="*/ 83491 w 166075"/>
                  <a:gd name="connsiteY3" fmla="*/ 182403 h 364806"/>
                  <a:gd name="connsiteX4" fmla="*/ 166075 w 166075"/>
                  <a:gd name="connsiteY4" fmla="*/ 364806 h 364806"/>
                  <a:gd name="connsiteX5" fmla="*/ 121929 w 166075"/>
                  <a:gd name="connsiteY5" fmla="*/ 333732 h 364806"/>
                  <a:gd name="connsiteX0" fmla="*/ 121929 w 166075"/>
                  <a:gd name="connsiteY0" fmla="*/ 333732 h 365827"/>
                  <a:gd name="connsiteX1" fmla="*/ 906 w 166075"/>
                  <a:gd name="connsiteY1" fmla="*/ 182404 h 365827"/>
                  <a:gd name="connsiteX2" fmla="*/ 166075 w 166075"/>
                  <a:gd name="connsiteY2" fmla="*/ 0 h 365827"/>
                  <a:gd name="connsiteX3" fmla="*/ 83491 w 166075"/>
                  <a:gd name="connsiteY3" fmla="*/ 182403 h 365827"/>
                  <a:gd name="connsiteX4" fmla="*/ 135045 w 166075"/>
                  <a:gd name="connsiteY4" fmla="*/ 365827 h 365827"/>
                  <a:gd name="connsiteX5" fmla="*/ 121929 w 166075"/>
                  <a:gd name="connsiteY5" fmla="*/ 333732 h 365827"/>
                  <a:gd name="connsiteX0" fmla="*/ 130734 w 165672"/>
                  <a:gd name="connsiteY0" fmla="*/ 330323 h 365827"/>
                  <a:gd name="connsiteX1" fmla="*/ 503 w 165672"/>
                  <a:gd name="connsiteY1" fmla="*/ 182404 h 365827"/>
                  <a:gd name="connsiteX2" fmla="*/ 165672 w 165672"/>
                  <a:gd name="connsiteY2" fmla="*/ 0 h 365827"/>
                  <a:gd name="connsiteX3" fmla="*/ 83088 w 165672"/>
                  <a:gd name="connsiteY3" fmla="*/ 182403 h 365827"/>
                  <a:gd name="connsiteX4" fmla="*/ 134642 w 165672"/>
                  <a:gd name="connsiteY4" fmla="*/ 365827 h 365827"/>
                  <a:gd name="connsiteX5" fmla="*/ 130734 w 165672"/>
                  <a:gd name="connsiteY5" fmla="*/ 330323 h 365827"/>
                  <a:gd name="connsiteX0" fmla="*/ 126683 w 165835"/>
                  <a:gd name="connsiteY0" fmla="*/ 335578 h 365827"/>
                  <a:gd name="connsiteX1" fmla="*/ 666 w 165835"/>
                  <a:gd name="connsiteY1" fmla="*/ 182404 h 365827"/>
                  <a:gd name="connsiteX2" fmla="*/ 165835 w 165835"/>
                  <a:gd name="connsiteY2" fmla="*/ 0 h 365827"/>
                  <a:gd name="connsiteX3" fmla="*/ 83251 w 165835"/>
                  <a:gd name="connsiteY3" fmla="*/ 182403 h 365827"/>
                  <a:gd name="connsiteX4" fmla="*/ 134805 w 165835"/>
                  <a:gd name="connsiteY4" fmla="*/ 365827 h 365827"/>
                  <a:gd name="connsiteX5" fmla="*/ 126683 w 165835"/>
                  <a:gd name="connsiteY5" fmla="*/ 335578 h 365827"/>
                  <a:gd name="connsiteX0" fmla="*/ 126683 w 165835"/>
                  <a:gd name="connsiteY0" fmla="*/ 335578 h 335578"/>
                  <a:gd name="connsiteX1" fmla="*/ 666 w 165835"/>
                  <a:gd name="connsiteY1" fmla="*/ 182404 h 335578"/>
                  <a:gd name="connsiteX2" fmla="*/ 165835 w 165835"/>
                  <a:gd name="connsiteY2" fmla="*/ 0 h 335578"/>
                  <a:gd name="connsiteX3" fmla="*/ 83251 w 165835"/>
                  <a:gd name="connsiteY3" fmla="*/ 182403 h 335578"/>
                  <a:gd name="connsiteX4" fmla="*/ 117760 w 165835"/>
                  <a:gd name="connsiteY4" fmla="*/ 319790 h 335578"/>
                  <a:gd name="connsiteX5" fmla="*/ 126683 w 165835"/>
                  <a:gd name="connsiteY5" fmla="*/ 335578 h 33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835" h="335578">
                    <a:moveTo>
                      <a:pt x="126683" y="335578"/>
                    </a:moveTo>
                    <a:cubicBezTo>
                      <a:pt x="35463" y="335578"/>
                      <a:pt x="-5859" y="238334"/>
                      <a:pt x="666" y="182404"/>
                    </a:cubicBezTo>
                    <a:cubicBezTo>
                      <a:pt x="7191" y="126474"/>
                      <a:pt x="74615" y="0"/>
                      <a:pt x="165835" y="0"/>
                    </a:cubicBezTo>
                    <a:cubicBezTo>
                      <a:pt x="113847" y="43060"/>
                      <a:pt x="83251" y="110637"/>
                      <a:pt x="83251" y="182403"/>
                    </a:cubicBezTo>
                    <a:cubicBezTo>
                      <a:pt x="83251" y="254169"/>
                      <a:pt x="65772" y="276731"/>
                      <a:pt x="117760" y="319790"/>
                    </a:cubicBezTo>
                    <a:cubicBezTo>
                      <a:pt x="117760" y="319791"/>
                      <a:pt x="126683" y="335577"/>
                      <a:pt x="126683" y="3355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8" name="Gruppieren 207"/>
            <p:cNvGrpSpPr/>
            <p:nvPr/>
          </p:nvGrpSpPr>
          <p:grpSpPr>
            <a:xfrm>
              <a:off x="5218423" y="2138363"/>
              <a:ext cx="173002" cy="590561"/>
              <a:chOff x="5066260" y="2157374"/>
              <a:chExt cx="214548" cy="606344"/>
            </a:xfrm>
            <a:grpFill/>
          </p:grpSpPr>
          <p:sp>
            <p:nvSpPr>
              <p:cNvPr id="213" name="Mond 35"/>
              <p:cNvSpPr/>
              <p:nvPr/>
            </p:nvSpPr>
            <p:spPr>
              <a:xfrm rot="607063">
                <a:off x="5115477" y="2157374"/>
                <a:ext cx="165331" cy="368152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43815 w 165331"/>
                  <a:gd name="connsiteY0" fmla="*/ 366228 h 366228"/>
                  <a:gd name="connsiteX1" fmla="*/ 162 w 165331"/>
                  <a:gd name="connsiteY1" fmla="*/ 182404 h 366228"/>
                  <a:gd name="connsiteX2" fmla="*/ 165331 w 165331"/>
                  <a:gd name="connsiteY2" fmla="*/ 0 h 366228"/>
                  <a:gd name="connsiteX3" fmla="*/ 82747 w 165331"/>
                  <a:gd name="connsiteY3" fmla="*/ 182403 h 366228"/>
                  <a:gd name="connsiteX4" fmla="*/ 165331 w 165331"/>
                  <a:gd name="connsiteY4" fmla="*/ 364806 h 366228"/>
                  <a:gd name="connsiteX5" fmla="*/ 143815 w 165331"/>
                  <a:gd name="connsiteY5" fmla="*/ 366228 h 366228"/>
                  <a:gd name="connsiteX0" fmla="*/ 143815 w 165331"/>
                  <a:gd name="connsiteY0" fmla="*/ 366228 h 368152"/>
                  <a:gd name="connsiteX1" fmla="*/ 162 w 165331"/>
                  <a:gd name="connsiteY1" fmla="*/ 182404 h 368152"/>
                  <a:gd name="connsiteX2" fmla="*/ 165331 w 165331"/>
                  <a:gd name="connsiteY2" fmla="*/ 0 h 368152"/>
                  <a:gd name="connsiteX3" fmla="*/ 82747 w 165331"/>
                  <a:gd name="connsiteY3" fmla="*/ 182403 h 368152"/>
                  <a:gd name="connsiteX4" fmla="*/ 146577 w 165331"/>
                  <a:gd name="connsiteY4" fmla="*/ 368152 h 368152"/>
                  <a:gd name="connsiteX5" fmla="*/ 143815 w 165331"/>
                  <a:gd name="connsiteY5" fmla="*/ 366228 h 36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331" h="368152">
                    <a:moveTo>
                      <a:pt x="143815" y="366228"/>
                    </a:moveTo>
                    <a:cubicBezTo>
                      <a:pt x="52595" y="366228"/>
                      <a:pt x="-3424" y="243442"/>
                      <a:pt x="162" y="182404"/>
                    </a:cubicBezTo>
                    <a:cubicBezTo>
                      <a:pt x="3748" y="121366"/>
                      <a:pt x="74111" y="0"/>
                      <a:pt x="165331" y="0"/>
                    </a:cubicBezTo>
                    <a:cubicBezTo>
                      <a:pt x="113343" y="43060"/>
                      <a:pt x="82747" y="110637"/>
                      <a:pt x="82747" y="182403"/>
                    </a:cubicBezTo>
                    <a:cubicBezTo>
                      <a:pt x="82747" y="254169"/>
                      <a:pt x="94589" y="325093"/>
                      <a:pt x="146577" y="368152"/>
                    </a:cubicBezTo>
                    <a:cubicBezTo>
                      <a:pt x="146577" y="368153"/>
                      <a:pt x="143815" y="366227"/>
                      <a:pt x="143815" y="3662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4" name="Mond 50"/>
              <p:cNvSpPr/>
              <p:nvPr/>
            </p:nvSpPr>
            <p:spPr>
              <a:xfrm rot="11176872">
                <a:off x="5066260" y="2428140"/>
                <a:ext cx="165835" cy="335578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21929 w 166075"/>
                  <a:gd name="connsiteY0" fmla="*/ 333732 h 364806"/>
                  <a:gd name="connsiteX1" fmla="*/ 906 w 166075"/>
                  <a:gd name="connsiteY1" fmla="*/ 182404 h 364806"/>
                  <a:gd name="connsiteX2" fmla="*/ 166075 w 166075"/>
                  <a:gd name="connsiteY2" fmla="*/ 0 h 364806"/>
                  <a:gd name="connsiteX3" fmla="*/ 83491 w 166075"/>
                  <a:gd name="connsiteY3" fmla="*/ 182403 h 364806"/>
                  <a:gd name="connsiteX4" fmla="*/ 166075 w 166075"/>
                  <a:gd name="connsiteY4" fmla="*/ 364806 h 364806"/>
                  <a:gd name="connsiteX5" fmla="*/ 121929 w 166075"/>
                  <a:gd name="connsiteY5" fmla="*/ 333732 h 364806"/>
                  <a:gd name="connsiteX0" fmla="*/ 121929 w 166075"/>
                  <a:gd name="connsiteY0" fmla="*/ 333732 h 365827"/>
                  <a:gd name="connsiteX1" fmla="*/ 906 w 166075"/>
                  <a:gd name="connsiteY1" fmla="*/ 182404 h 365827"/>
                  <a:gd name="connsiteX2" fmla="*/ 166075 w 166075"/>
                  <a:gd name="connsiteY2" fmla="*/ 0 h 365827"/>
                  <a:gd name="connsiteX3" fmla="*/ 83491 w 166075"/>
                  <a:gd name="connsiteY3" fmla="*/ 182403 h 365827"/>
                  <a:gd name="connsiteX4" fmla="*/ 135045 w 166075"/>
                  <a:gd name="connsiteY4" fmla="*/ 365827 h 365827"/>
                  <a:gd name="connsiteX5" fmla="*/ 121929 w 166075"/>
                  <a:gd name="connsiteY5" fmla="*/ 333732 h 365827"/>
                  <a:gd name="connsiteX0" fmla="*/ 130734 w 165672"/>
                  <a:gd name="connsiteY0" fmla="*/ 330323 h 365827"/>
                  <a:gd name="connsiteX1" fmla="*/ 503 w 165672"/>
                  <a:gd name="connsiteY1" fmla="*/ 182404 h 365827"/>
                  <a:gd name="connsiteX2" fmla="*/ 165672 w 165672"/>
                  <a:gd name="connsiteY2" fmla="*/ 0 h 365827"/>
                  <a:gd name="connsiteX3" fmla="*/ 83088 w 165672"/>
                  <a:gd name="connsiteY3" fmla="*/ 182403 h 365827"/>
                  <a:gd name="connsiteX4" fmla="*/ 134642 w 165672"/>
                  <a:gd name="connsiteY4" fmla="*/ 365827 h 365827"/>
                  <a:gd name="connsiteX5" fmla="*/ 130734 w 165672"/>
                  <a:gd name="connsiteY5" fmla="*/ 330323 h 365827"/>
                  <a:gd name="connsiteX0" fmla="*/ 126683 w 165835"/>
                  <a:gd name="connsiteY0" fmla="*/ 335578 h 365827"/>
                  <a:gd name="connsiteX1" fmla="*/ 666 w 165835"/>
                  <a:gd name="connsiteY1" fmla="*/ 182404 h 365827"/>
                  <a:gd name="connsiteX2" fmla="*/ 165835 w 165835"/>
                  <a:gd name="connsiteY2" fmla="*/ 0 h 365827"/>
                  <a:gd name="connsiteX3" fmla="*/ 83251 w 165835"/>
                  <a:gd name="connsiteY3" fmla="*/ 182403 h 365827"/>
                  <a:gd name="connsiteX4" fmla="*/ 134805 w 165835"/>
                  <a:gd name="connsiteY4" fmla="*/ 365827 h 365827"/>
                  <a:gd name="connsiteX5" fmla="*/ 126683 w 165835"/>
                  <a:gd name="connsiteY5" fmla="*/ 335578 h 365827"/>
                  <a:gd name="connsiteX0" fmla="*/ 126683 w 165835"/>
                  <a:gd name="connsiteY0" fmla="*/ 335578 h 335578"/>
                  <a:gd name="connsiteX1" fmla="*/ 666 w 165835"/>
                  <a:gd name="connsiteY1" fmla="*/ 182404 h 335578"/>
                  <a:gd name="connsiteX2" fmla="*/ 165835 w 165835"/>
                  <a:gd name="connsiteY2" fmla="*/ 0 h 335578"/>
                  <a:gd name="connsiteX3" fmla="*/ 83251 w 165835"/>
                  <a:gd name="connsiteY3" fmla="*/ 182403 h 335578"/>
                  <a:gd name="connsiteX4" fmla="*/ 117760 w 165835"/>
                  <a:gd name="connsiteY4" fmla="*/ 319790 h 335578"/>
                  <a:gd name="connsiteX5" fmla="*/ 126683 w 165835"/>
                  <a:gd name="connsiteY5" fmla="*/ 335578 h 33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835" h="335578">
                    <a:moveTo>
                      <a:pt x="126683" y="335578"/>
                    </a:moveTo>
                    <a:cubicBezTo>
                      <a:pt x="35463" y="335578"/>
                      <a:pt x="-5859" y="238334"/>
                      <a:pt x="666" y="182404"/>
                    </a:cubicBezTo>
                    <a:cubicBezTo>
                      <a:pt x="7191" y="126474"/>
                      <a:pt x="74615" y="0"/>
                      <a:pt x="165835" y="0"/>
                    </a:cubicBezTo>
                    <a:cubicBezTo>
                      <a:pt x="113847" y="43060"/>
                      <a:pt x="83251" y="110637"/>
                      <a:pt x="83251" y="182403"/>
                    </a:cubicBezTo>
                    <a:cubicBezTo>
                      <a:pt x="83251" y="254169"/>
                      <a:pt x="65772" y="276731"/>
                      <a:pt x="117760" y="319790"/>
                    </a:cubicBezTo>
                    <a:cubicBezTo>
                      <a:pt x="117760" y="319791"/>
                      <a:pt x="126683" y="335577"/>
                      <a:pt x="126683" y="3355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9" name="Gruppieren 208"/>
            <p:cNvGrpSpPr/>
            <p:nvPr/>
          </p:nvGrpSpPr>
          <p:grpSpPr>
            <a:xfrm>
              <a:off x="5354776" y="2202656"/>
              <a:ext cx="173002" cy="526268"/>
              <a:chOff x="5066260" y="2157374"/>
              <a:chExt cx="214548" cy="606344"/>
            </a:xfrm>
            <a:grpFill/>
          </p:grpSpPr>
          <p:sp>
            <p:nvSpPr>
              <p:cNvPr id="211" name="Mond 35"/>
              <p:cNvSpPr/>
              <p:nvPr/>
            </p:nvSpPr>
            <p:spPr>
              <a:xfrm rot="607063">
                <a:off x="5115477" y="2157374"/>
                <a:ext cx="165331" cy="368152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43815 w 165331"/>
                  <a:gd name="connsiteY0" fmla="*/ 366228 h 366228"/>
                  <a:gd name="connsiteX1" fmla="*/ 162 w 165331"/>
                  <a:gd name="connsiteY1" fmla="*/ 182404 h 366228"/>
                  <a:gd name="connsiteX2" fmla="*/ 165331 w 165331"/>
                  <a:gd name="connsiteY2" fmla="*/ 0 h 366228"/>
                  <a:gd name="connsiteX3" fmla="*/ 82747 w 165331"/>
                  <a:gd name="connsiteY3" fmla="*/ 182403 h 366228"/>
                  <a:gd name="connsiteX4" fmla="*/ 165331 w 165331"/>
                  <a:gd name="connsiteY4" fmla="*/ 364806 h 366228"/>
                  <a:gd name="connsiteX5" fmla="*/ 143815 w 165331"/>
                  <a:gd name="connsiteY5" fmla="*/ 366228 h 366228"/>
                  <a:gd name="connsiteX0" fmla="*/ 143815 w 165331"/>
                  <a:gd name="connsiteY0" fmla="*/ 366228 h 368152"/>
                  <a:gd name="connsiteX1" fmla="*/ 162 w 165331"/>
                  <a:gd name="connsiteY1" fmla="*/ 182404 h 368152"/>
                  <a:gd name="connsiteX2" fmla="*/ 165331 w 165331"/>
                  <a:gd name="connsiteY2" fmla="*/ 0 h 368152"/>
                  <a:gd name="connsiteX3" fmla="*/ 82747 w 165331"/>
                  <a:gd name="connsiteY3" fmla="*/ 182403 h 368152"/>
                  <a:gd name="connsiteX4" fmla="*/ 146577 w 165331"/>
                  <a:gd name="connsiteY4" fmla="*/ 368152 h 368152"/>
                  <a:gd name="connsiteX5" fmla="*/ 143815 w 165331"/>
                  <a:gd name="connsiteY5" fmla="*/ 366228 h 36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331" h="368152">
                    <a:moveTo>
                      <a:pt x="143815" y="366228"/>
                    </a:moveTo>
                    <a:cubicBezTo>
                      <a:pt x="52595" y="366228"/>
                      <a:pt x="-3424" y="243442"/>
                      <a:pt x="162" y="182404"/>
                    </a:cubicBezTo>
                    <a:cubicBezTo>
                      <a:pt x="3748" y="121366"/>
                      <a:pt x="74111" y="0"/>
                      <a:pt x="165331" y="0"/>
                    </a:cubicBezTo>
                    <a:cubicBezTo>
                      <a:pt x="113343" y="43060"/>
                      <a:pt x="82747" y="110637"/>
                      <a:pt x="82747" y="182403"/>
                    </a:cubicBezTo>
                    <a:cubicBezTo>
                      <a:pt x="82747" y="254169"/>
                      <a:pt x="94589" y="325093"/>
                      <a:pt x="146577" y="368152"/>
                    </a:cubicBezTo>
                    <a:cubicBezTo>
                      <a:pt x="146577" y="368153"/>
                      <a:pt x="143815" y="366227"/>
                      <a:pt x="143815" y="3662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2" name="Mond 50"/>
              <p:cNvSpPr/>
              <p:nvPr/>
            </p:nvSpPr>
            <p:spPr>
              <a:xfrm rot="11176872">
                <a:off x="5066260" y="2428140"/>
                <a:ext cx="165835" cy="335578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21929 w 166075"/>
                  <a:gd name="connsiteY0" fmla="*/ 333732 h 364806"/>
                  <a:gd name="connsiteX1" fmla="*/ 906 w 166075"/>
                  <a:gd name="connsiteY1" fmla="*/ 182404 h 364806"/>
                  <a:gd name="connsiteX2" fmla="*/ 166075 w 166075"/>
                  <a:gd name="connsiteY2" fmla="*/ 0 h 364806"/>
                  <a:gd name="connsiteX3" fmla="*/ 83491 w 166075"/>
                  <a:gd name="connsiteY3" fmla="*/ 182403 h 364806"/>
                  <a:gd name="connsiteX4" fmla="*/ 166075 w 166075"/>
                  <a:gd name="connsiteY4" fmla="*/ 364806 h 364806"/>
                  <a:gd name="connsiteX5" fmla="*/ 121929 w 166075"/>
                  <a:gd name="connsiteY5" fmla="*/ 333732 h 364806"/>
                  <a:gd name="connsiteX0" fmla="*/ 121929 w 166075"/>
                  <a:gd name="connsiteY0" fmla="*/ 333732 h 365827"/>
                  <a:gd name="connsiteX1" fmla="*/ 906 w 166075"/>
                  <a:gd name="connsiteY1" fmla="*/ 182404 h 365827"/>
                  <a:gd name="connsiteX2" fmla="*/ 166075 w 166075"/>
                  <a:gd name="connsiteY2" fmla="*/ 0 h 365827"/>
                  <a:gd name="connsiteX3" fmla="*/ 83491 w 166075"/>
                  <a:gd name="connsiteY3" fmla="*/ 182403 h 365827"/>
                  <a:gd name="connsiteX4" fmla="*/ 135045 w 166075"/>
                  <a:gd name="connsiteY4" fmla="*/ 365827 h 365827"/>
                  <a:gd name="connsiteX5" fmla="*/ 121929 w 166075"/>
                  <a:gd name="connsiteY5" fmla="*/ 333732 h 365827"/>
                  <a:gd name="connsiteX0" fmla="*/ 130734 w 165672"/>
                  <a:gd name="connsiteY0" fmla="*/ 330323 h 365827"/>
                  <a:gd name="connsiteX1" fmla="*/ 503 w 165672"/>
                  <a:gd name="connsiteY1" fmla="*/ 182404 h 365827"/>
                  <a:gd name="connsiteX2" fmla="*/ 165672 w 165672"/>
                  <a:gd name="connsiteY2" fmla="*/ 0 h 365827"/>
                  <a:gd name="connsiteX3" fmla="*/ 83088 w 165672"/>
                  <a:gd name="connsiteY3" fmla="*/ 182403 h 365827"/>
                  <a:gd name="connsiteX4" fmla="*/ 134642 w 165672"/>
                  <a:gd name="connsiteY4" fmla="*/ 365827 h 365827"/>
                  <a:gd name="connsiteX5" fmla="*/ 130734 w 165672"/>
                  <a:gd name="connsiteY5" fmla="*/ 330323 h 365827"/>
                  <a:gd name="connsiteX0" fmla="*/ 126683 w 165835"/>
                  <a:gd name="connsiteY0" fmla="*/ 335578 h 365827"/>
                  <a:gd name="connsiteX1" fmla="*/ 666 w 165835"/>
                  <a:gd name="connsiteY1" fmla="*/ 182404 h 365827"/>
                  <a:gd name="connsiteX2" fmla="*/ 165835 w 165835"/>
                  <a:gd name="connsiteY2" fmla="*/ 0 h 365827"/>
                  <a:gd name="connsiteX3" fmla="*/ 83251 w 165835"/>
                  <a:gd name="connsiteY3" fmla="*/ 182403 h 365827"/>
                  <a:gd name="connsiteX4" fmla="*/ 134805 w 165835"/>
                  <a:gd name="connsiteY4" fmla="*/ 365827 h 365827"/>
                  <a:gd name="connsiteX5" fmla="*/ 126683 w 165835"/>
                  <a:gd name="connsiteY5" fmla="*/ 335578 h 365827"/>
                  <a:gd name="connsiteX0" fmla="*/ 126683 w 165835"/>
                  <a:gd name="connsiteY0" fmla="*/ 335578 h 335578"/>
                  <a:gd name="connsiteX1" fmla="*/ 666 w 165835"/>
                  <a:gd name="connsiteY1" fmla="*/ 182404 h 335578"/>
                  <a:gd name="connsiteX2" fmla="*/ 165835 w 165835"/>
                  <a:gd name="connsiteY2" fmla="*/ 0 h 335578"/>
                  <a:gd name="connsiteX3" fmla="*/ 83251 w 165835"/>
                  <a:gd name="connsiteY3" fmla="*/ 182403 h 335578"/>
                  <a:gd name="connsiteX4" fmla="*/ 117760 w 165835"/>
                  <a:gd name="connsiteY4" fmla="*/ 319790 h 335578"/>
                  <a:gd name="connsiteX5" fmla="*/ 126683 w 165835"/>
                  <a:gd name="connsiteY5" fmla="*/ 335578 h 33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835" h="335578">
                    <a:moveTo>
                      <a:pt x="126683" y="335578"/>
                    </a:moveTo>
                    <a:cubicBezTo>
                      <a:pt x="35463" y="335578"/>
                      <a:pt x="-5859" y="238334"/>
                      <a:pt x="666" y="182404"/>
                    </a:cubicBezTo>
                    <a:cubicBezTo>
                      <a:pt x="7191" y="126474"/>
                      <a:pt x="74615" y="0"/>
                      <a:pt x="165835" y="0"/>
                    </a:cubicBezTo>
                    <a:cubicBezTo>
                      <a:pt x="113847" y="43060"/>
                      <a:pt x="83251" y="110637"/>
                      <a:pt x="83251" y="182403"/>
                    </a:cubicBezTo>
                    <a:cubicBezTo>
                      <a:pt x="83251" y="254169"/>
                      <a:pt x="65772" y="276731"/>
                      <a:pt x="117760" y="319790"/>
                    </a:cubicBezTo>
                    <a:cubicBezTo>
                      <a:pt x="117760" y="319791"/>
                      <a:pt x="126683" y="335577"/>
                      <a:pt x="126683" y="3355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9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0" name="Rechteck 209"/>
            <p:cNvSpPr/>
            <p:nvPr/>
          </p:nvSpPr>
          <p:spPr>
            <a:xfrm>
              <a:off x="5001792" y="2767013"/>
              <a:ext cx="575614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8" name="Pfeil nach rechts 217"/>
          <p:cNvSpPr/>
          <p:nvPr/>
        </p:nvSpPr>
        <p:spPr>
          <a:xfrm rot="19849912" flipV="1">
            <a:off x="2732002" y="4314163"/>
            <a:ext cx="596904" cy="135697"/>
          </a:xfrm>
          <a:prstGeom prst="rightArrow">
            <a:avLst/>
          </a:prstGeom>
          <a:pattFill prst="wdDnDiag">
            <a:fgClr>
              <a:srgbClr val="009EE0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221" name="Gruppieren 220"/>
          <p:cNvGrpSpPr/>
          <p:nvPr/>
        </p:nvGrpSpPr>
        <p:grpSpPr>
          <a:xfrm>
            <a:off x="3163286" y="3362275"/>
            <a:ext cx="1221061" cy="841988"/>
            <a:chOff x="2628746" y="2892836"/>
            <a:chExt cx="1120462" cy="842447"/>
          </a:xfrm>
        </p:grpSpPr>
        <p:grpSp>
          <p:nvGrpSpPr>
            <p:cNvPr id="222" name="Gruppieren 221"/>
            <p:cNvGrpSpPr/>
            <p:nvPr/>
          </p:nvGrpSpPr>
          <p:grpSpPr>
            <a:xfrm>
              <a:off x="2628746" y="2892836"/>
              <a:ext cx="1120462" cy="842447"/>
              <a:chOff x="2470195" y="3678316"/>
              <a:chExt cx="1120462" cy="842447"/>
            </a:xfrm>
          </p:grpSpPr>
          <p:sp>
            <p:nvSpPr>
              <p:cNvPr id="227" name="Abgerundetes Rechteck 226"/>
              <p:cNvSpPr/>
              <p:nvPr/>
            </p:nvSpPr>
            <p:spPr>
              <a:xfrm>
                <a:off x="3342677" y="3800168"/>
                <a:ext cx="45719" cy="539893"/>
              </a:xfrm>
              <a:prstGeom prst="roundRect">
                <a:avLst/>
              </a:prstGeom>
              <a:pattFill prst="ltVert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28" name="Gruppieren 227"/>
              <p:cNvGrpSpPr/>
              <p:nvPr/>
            </p:nvGrpSpPr>
            <p:grpSpPr>
              <a:xfrm>
                <a:off x="2888063" y="3678316"/>
                <a:ext cx="272031" cy="335739"/>
                <a:chOff x="2888063" y="3678316"/>
                <a:chExt cx="272031" cy="335739"/>
              </a:xfrm>
            </p:grpSpPr>
            <p:sp>
              <p:nvSpPr>
                <p:cNvPr id="234" name="Kreis 233"/>
                <p:cNvSpPr/>
                <p:nvPr/>
              </p:nvSpPr>
              <p:spPr>
                <a:xfrm rot="3014474">
                  <a:off x="2885695" y="3680684"/>
                  <a:ext cx="276767" cy="272031"/>
                </a:xfrm>
                <a:prstGeom prst="pie">
                  <a:avLst>
                    <a:gd name="adj1" fmla="val 5413642"/>
                    <a:gd name="adj2" fmla="val 17140766"/>
                  </a:avLst>
                </a:prstGeom>
                <a:pattFill prst="ltVert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Rechteck 234"/>
                <p:cNvSpPr/>
                <p:nvPr/>
              </p:nvSpPr>
              <p:spPr>
                <a:xfrm>
                  <a:off x="2893903" y="3806156"/>
                  <a:ext cx="147638" cy="207899"/>
                </a:xfrm>
                <a:prstGeom prst="rect">
                  <a:avLst/>
                </a:prstGeom>
                <a:pattFill prst="ltVert">
                  <a:fgClr>
                    <a:srgbClr val="009EE0"/>
                  </a:fgClr>
                  <a:bgClr>
                    <a:schemeClr val="bg1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9" name="Gruppieren 228"/>
              <p:cNvGrpSpPr/>
              <p:nvPr/>
            </p:nvGrpSpPr>
            <p:grpSpPr>
              <a:xfrm>
                <a:off x="2594484" y="3790569"/>
                <a:ext cx="272244" cy="315437"/>
                <a:chOff x="2594484" y="3790569"/>
                <a:chExt cx="272244" cy="315437"/>
              </a:xfrm>
            </p:grpSpPr>
            <p:sp>
              <p:nvSpPr>
                <p:cNvPr id="232" name="Kreis 231"/>
                <p:cNvSpPr/>
                <p:nvPr/>
              </p:nvSpPr>
              <p:spPr>
                <a:xfrm rot="7645814">
                  <a:off x="2592116" y="3792937"/>
                  <a:ext cx="276767" cy="272031"/>
                </a:xfrm>
                <a:prstGeom prst="pie">
                  <a:avLst>
                    <a:gd name="adj1" fmla="val 5413642"/>
                    <a:gd name="adj2" fmla="val 16200000"/>
                  </a:avLst>
                </a:prstGeom>
                <a:pattFill prst="ltVert">
                  <a:fgClr>
                    <a:srgbClr val="009EE0"/>
                  </a:fgClr>
                  <a:bgClr>
                    <a:schemeClr val="bg1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Rechteck 232"/>
                <p:cNvSpPr/>
                <p:nvPr/>
              </p:nvSpPr>
              <p:spPr>
                <a:xfrm>
                  <a:off x="2728913" y="3898107"/>
                  <a:ext cx="137815" cy="207899"/>
                </a:xfrm>
                <a:prstGeom prst="rect">
                  <a:avLst/>
                </a:prstGeom>
                <a:pattFill prst="ltVert">
                  <a:fgClr>
                    <a:srgbClr val="009EE0"/>
                  </a:fgClr>
                  <a:bgClr>
                    <a:schemeClr val="bg1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0" name="Abgerundetes Rechteck 229"/>
              <p:cNvSpPr/>
              <p:nvPr/>
            </p:nvSpPr>
            <p:spPr>
              <a:xfrm>
                <a:off x="3412901" y="3696237"/>
                <a:ext cx="64395" cy="539893"/>
              </a:xfrm>
              <a:prstGeom prst="roundRect">
                <a:avLst/>
              </a:prstGeom>
              <a:pattFill prst="ltVert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1" name="Rechteck 230"/>
              <p:cNvSpPr/>
              <p:nvPr/>
            </p:nvSpPr>
            <p:spPr>
              <a:xfrm>
                <a:off x="2470195" y="3975959"/>
                <a:ext cx="1120462" cy="544804"/>
              </a:xfrm>
              <a:prstGeom prst="rect">
                <a:avLst/>
              </a:prstGeom>
              <a:pattFill prst="ltVert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+mn-ea"/>
                    <a:cs typeface="Arial" panose="020B0604020202020204" pitchFamily="34" charset="0"/>
                  </a:rPr>
                  <a:t>BHKW</a:t>
                </a:r>
              </a:p>
            </p:txBody>
          </p:sp>
        </p:grpSp>
        <p:cxnSp>
          <p:nvCxnSpPr>
            <p:cNvPr id="223" name="Gerade Verbindung 222"/>
            <p:cNvCxnSpPr/>
            <p:nvPr/>
          </p:nvCxnSpPr>
          <p:spPr>
            <a:xfrm>
              <a:off x="3026993" y="3119863"/>
              <a:ext cx="0" cy="65854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Gerade Verbindung 223"/>
            <p:cNvCxnSpPr/>
            <p:nvPr/>
          </p:nvCxnSpPr>
          <p:spPr>
            <a:xfrm>
              <a:off x="2891431" y="3138584"/>
              <a:ext cx="0" cy="51643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Gerade Verbindung 224"/>
            <p:cNvCxnSpPr/>
            <p:nvPr/>
          </p:nvCxnSpPr>
          <p:spPr>
            <a:xfrm>
              <a:off x="3200092" y="3015866"/>
              <a:ext cx="0" cy="179868"/>
            </a:xfrm>
            <a:prstGeom prst="line">
              <a:avLst/>
            </a:prstGeom>
            <a:pattFill prst="ltVert">
              <a:fgClr>
                <a:srgbClr val="009EE0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6" name="Gerade Verbindung 225"/>
            <p:cNvCxnSpPr/>
            <p:nvPr/>
          </p:nvCxnSpPr>
          <p:spPr>
            <a:xfrm>
              <a:off x="3050073" y="3013485"/>
              <a:ext cx="0" cy="179868"/>
            </a:xfrm>
            <a:prstGeom prst="line">
              <a:avLst/>
            </a:prstGeom>
            <a:pattFill prst="ltVert">
              <a:fgClr>
                <a:srgbClr val="009EE0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38" name="Gerade Verbindung mit Pfeil 237"/>
          <p:cNvCxnSpPr>
            <a:cxnSpLocks/>
          </p:cNvCxnSpPr>
          <p:nvPr/>
        </p:nvCxnSpPr>
        <p:spPr>
          <a:xfrm>
            <a:off x="9753939" y="3597047"/>
            <a:ext cx="0" cy="40202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1" name="Picture 2"/>
          <p:cNvPicPr>
            <a:picLocks noChangeArrowheads="1"/>
          </p:cNvPicPr>
          <p:nvPr/>
        </p:nvPicPr>
        <p:blipFill rotWithShape="1">
          <a:blip r:embed="rId4"/>
          <a:srcRect l="10222" t="41813" r="46300" b="38532"/>
          <a:stretch/>
        </p:blipFill>
        <p:spPr bwMode="auto">
          <a:xfrm>
            <a:off x="4614103" y="5390351"/>
            <a:ext cx="2387240" cy="62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4" name="Gewinkelte Verbindung 83"/>
          <p:cNvCxnSpPr>
            <a:cxnSpLocks/>
            <a:stCxn id="82" idx="3"/>
            <a:endCxn id="93" idx="2"/>
          </p:cNvCxnSpPr>
          <p:nvPr/>
        </p:nvCxnSpPr>
        <p:spPr>
          <a:xfrm flipV="1">
            <a:off x="8418141" y="2939277"/>
            <a:ext cx="943829" cy="377605"/>
          </a:xfrm>
          <a:prstGeom prst="bentConnector3">
            <a:avLst>
              <a:gd name="adj1" fmla="val 50000"/>
            </a:avLst>
          </a:prstGeom>
          <a:ln w="50800">
            <a:prstDash val="sysDash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6" name="Gewinkelte Verbindung 85"/>
          <p:cNvCxnSpPr>
            <a:cxnSpLocks/>
            <a:stCxn id="82" idx="2"/>
          </p:cNvCxnSpPr>
          <p:nvPr/>
        </p:nvCxnSpPr>
        <p:spPr>
          <a:xfrm rot="16200000" flipH="1">
            <a:off x="6957971" y="4238327"/>
            <a:ext cx="1121471" cy="3550"/>
          </a:xfrm>
          <a:prstGeom prst="bentConnector3">
            <a:avLst>
              <a:gd name="adj1" fmla="val 50000"/>
            </a:avLst>
          </a:prstGeom>
          <a:ln w="50800">
            <a:prstDash val="sys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" name="Pfeil nach rechts 217">
            <a:extLst>
              <a:ext uri="{FF2B5EF4-FFF2-40B4-BE49-F238E27FC236}">
                <a16:creationId xmlns:a16="http://schemas.microsoft.com/office/drawing/2014/main" id="{EFA90499-106C-4390-BC50-A40263FCC6F1}"/>
              </a:ext>
            </a:extLst>
          </p:cNvPr>
          <p:cNvSpPr/>
          <p:nvPr/>
        </p:nvSpPr>
        <p:spPr>
          <a:xfrm rot="20297952">
            <a:off x="2988947" y="4287984"/>
            <a:ext cx="3719971" cy="167897"/>
          </a:xfrm>
          <a:prstGeom prst="rightArrow">
            <a:avLst/>
          </a:prstGeom>
          <a:pattFill prst="wdUpDiag">
            <a:fgClr>
              <a:srgbClr val="009EE0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cxnSp>
        <p:nvCxnSpPr>
          <p:cNvPr id="7" name="Verbinder: gewinkelt 6">
            <a:extLst>
              <a:ext uri="{FF2B5EF4-FFF2-40B4-BE49-F238E27FC236}">
                <a16:creationId xmlns:a16="http://schemas.microsoft.com/office/drawing/2014/main" id="{3E005E9A-A945-4BB6-864E-C62F0703924B}"/>
              </a:ext>
            </a:extLst>
          </p:cNvPr>
          <p:cNvCxnSpPr>
            <a:cxnSpLocks/>
            <a:stCxn id="231" idx="1"/>
            <a:endCxn id="192" idx="3"/>
          </p:cNvCxnSpPr>
          <p:nvPr/>
        </p:nvCxnSpPr>
        <p:spPr>
          <a:xfrm rot="10800000">
            <a:off x="2664392" y="3395360"/>
            <a:ext cx="498895" cy="536651"/>
          </a:xfrm>
          <a:prstGeom prst="bentConnector3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5ED21CBA-0526-4A23-938B-C3C09339ABA4}"/>
              </a:ext>
            </a:extLst>
          </p:cNvPr>
          <p:cNvCxnSpPr>
            <a:cxnSpLocks/>
            <a:stCxn id="231" idx="2"/>
          </p:cNvCxnSpPr>
          <p:nvPr/>
        </p:nvCxnSpPr>
        <p:spPr>
          <a:xfrm rot="5400000">
            <a:off x="3291528" y="4679632"/>
            <a:ext cx="957658" cy="6919"/>
          </a:xfrm>
          <a:prstGeom prst="bentConnector3">
            <a:avLst>
              <a:gd name="adj1" fmla="val 50000"/>
            </a:avLst>
          </a:prstGeom>
          <a:ln>
            <a:solidFill>
              <a:srgbClr val="504F53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A75E2115-CC9D-47B3-BC99-F277CB3FF867}"/>
              </a:ext>
            </a:extLst>
          </p:cNvPr>
          <p:cNvGrpSpPr/>
          <p:nvPr/>
        </p:nvGrpSpPr>
        <p:grpSpPr>
          <a:xfrm>
            <a:off x="3443464" y="5252793"/>
            <a:ext cx="700309" cy="873406"/>
            <a:chOff x="5280660" y="3009739"/>
            <a:chExt cx="1480222" cy="2008631"/>
          </a:xfrm>
        </p:grpSpPr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E6A474E5-252B-41BE-9B16-E0080D35D3A9}"/>
                </a:ext>
              </a:extLst>
            </p:cNvPr>
            <p:cNvGrpSpPr/>
            <p:nvPr/>
          </p:nvGrpSpPr>
          <p:grpSpPr>
            <a:xfrm>
              <a:off x="5280660" y="3009739"/>
              <a:ext cx="1480222" cy="2008631"/>
              <a:chOff x="4540549" y="2910840"/>
              <a:chExt cx="1480222" cy="2008631"/>
            </a:xfrm>
          </p:grpSpPr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4E900738-E637-46C4-B3D1-E8331B52E163}"/>
                  </a:ext>
                </a:extLst>
              </p:cNvPr>
              <p:cNvSpPr/>
              <p:nvPr/>
            </p:nvSpPr>
            <p:spPr>
              <a:xfrm>
                <a:off x="4632325" y="3400023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" name="Rechteck 101">
                <a:extLst>
                  <a:ext uri="{FF2B5EF4-FFF2-40B4-BE49-F238E27FC236}">
                    <a16:creationId xmlns:a16="http://schemas.microsoft.com/office/drawing/2014/main" id="{749B936B-B4E8-4FEB-BC37-3A44FC023FAD}"/>
                  </a:ext>
                </a:extLst>
              </p:cNvPr>
              <p:cNvSpPr/>
              <p:nvPr/>
            </p:nvSpPr>
            <p:spPr>
              <a:xfrm>
                <a:off x="4991756" y="3400024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EB5452C7-B39A-4AE4-865E-ACE7D2247A43}"/>
                  </a:ext>
                </a:extLst>
              </p:cNvPr>
              <p:cNvSpPr/>
              <p:nvPr/>
            </p:nvSpPr>
            <p:spPr>
              <a:xfrm>
                <a:off x="5504632" y="3400024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A2D3DFE0-7C22-46D3-A34B-8FCB8E133659}"/>
                  </a:ext>
                </a:extLst>
              </p:cNvPr>
              <p:cNvSpPr/>
              <p:nvPr/>
            </p:nvSpPr>
            <p:spPr>
              <a:xfrm>
                <a:off x="5899150" y="3400023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62A90D1A-10A5-4AE1-844B-F2863FF31B33}"/>
                  </a:ext>
                </a:extLst>
              </p:cNvPr>
              <p:cNvSpPr/>
              <p:nvPr/>
            </p:nvSpPr>
            <p:spPr>
              <a:xfrm>
                <a:off x="4854575" y="3203172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2288DF57-7550-424C-A519-33E2E456EB0C}"/>
                  </a:ext>
                </a:extLst>
              </p:cNvPr>
              <p:cNvSpPr/>
              <p:nvPr/>
            </p:nvSpPr>
            <p:spPr>
              <a:xfrm>
                <a:off x="5657215" y="3203172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7" name="Gleichschenkliges Dreieck 106">
                <a:extLst>
                  <a:ext uri="{FF2B5EF4-FFF2-40B4-BE49-F238E27FC236}">
                    <a16:creationId xmlns:a16="http://schemas.microsoft.com/office/drawing/2014/main" id="{ADBDDA16-F946-468C-A60A-9D1951C917EB}"/>
                  </a:ext>
                </a:extLst>
              </p:cNvPr>
              <p:cNvSpPr/>
              <p:nvPr/>
            </p:nvSpPr>
            <p:spPr>
              <a:xfrm>
                <a:off x="5059680" y="2910840"/>
                <a:ext cx="441960" cy="1609923"/>
              </a:xfrm>
              <a:prstGeom prst="triangle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8" name="Gleichschenkliges Dreieck 107">
                <a:extLst>
                  <a:ext uri="{FF2B5EF4-FFF2-40B4-BE49-F238E27FC236}">
                    <a16:creationId xmlns:a16="http://schemas.microsoft.com/office/drawing/2014/main" id="{2F62D509-E4D6-4AEC-B09B-ACCF73C21671}"/>
                  </a:ext>
                </a:extLst>
              </p:cNvPr>
              <p:cNvSpPr/>
              <p:nvPr/>
            </p:nvSpPr>
            <p:spPr>
              <a:xfrm>
                <a:off x="5059680" y="3760650"/>
                <a:ext cx="441960" cy="115882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9" name="Gleichschenkliges Dreieck 108">
                <a:extLst>
                  <a:ext uri="{FF2B5EF4-FFF2-40B4-BE49-F238E27FC236}">
                    <a16:creationId xmlns:a16="http://schemas.microsoft.com/office/drawing/2014/main" id="{434A64EB-8A8C-4F92-8115-F01F0629C8A3}"/>
                  </a:ext>
                </a:extLst>
              </p:cNvPr>
              <p:cNvSpPr/>
              <p:nvPr/>
            </p:nvSpPr>
            <p:spPr>
              <a:xfrm>
                <a:off x="4540549" y="3316203"/>
                <a:ext cx="1480222" cy="83820"/>
              </a:xfrm>
              <a:prstGeom prst="triangle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9" name="Gleichschenkliges Dreieck 98">
              <a:extLst>
                <a:ext uri="{FF2B5EF4-FFF2-40B4-BE49-F238E27FC236}">
                  <a16:creationId xmlns:a16="http://schemas.microsoft.com/office/drawing/2014/main" id="{F4E5CE9D-AB33-4847-BECB-B0872C371037}"/>
                </a:ext>
              </a:extLst>
            </p:cNvPr>
            <p:cNvSpPr/>
            <p:nvPr/>
          </p:nvSpPr>
          <p:spPr>
            <a:xfrm>
              <a:off x="5508960" y="3218251"/>
              <a:ext cx="1024890" cy="83820"/>
            </a:xfrm>
            <a:prstGeom prst="triangle">
              <a:avLst/>
            </a:prstGeom>
            <a:solidFill>
              <a:srgbClr val="009EE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B97CBB7F-924C-477E-A98D-9539D6711C73}"/>
                </a:ext>
              </a:extLst>
            </p:cNvPr>
            <p:cNvSpPr/>
            <p:nvPr/>
          </p:nvSpPr>
          <p:spPr>
            <a:xfrm>
              <a:off x="5923933" y="4294342"/>
              <a:ext cx="193675" cy="45719"/>
            </a:xfrm>
            <a:prstGeom prst="rect">
              <a:avLst/>
            </a:prstGeom>
            <a:solidFill>
              <a:srgbClr val="009EE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03E69216-8B4B-47A3-9219-B3AB5CF24FB7}"/>
              </a:ext>
            </a:extLst>
          </p:cNvPr>
          <p:cNvCxnSpPr>
            <a:cxnSpLocks/>
            <a:stCxn id="120" idx="2"/>
          </p:cNvCxnSpPr>
          <p:nvPr/>
        </p:nvCxnSpPr>
        <p:spPr>
          <a:xfrm>
            <a:off x="3762519" y="4219607"/>
            <a:ext cx="9635" cy="932066"/>
          </a:xfrm>
          <a:prstGeom prst="straightConnector1">
            <a:avLst/>
          </a:prstGeom>
          <a:ln w="25400">
            <a:solidFill>
              <a:schemeClr val="tx1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67D01912-4493-DD02-FBAA-E0476EFFACF5}"/>
              </a:ext>
            </a:extLst>
          </p:cNvPr>
          <p:cNvSpPr txBox="1"/>
          <p:nvPr/>
        </p:nvSpPr>
        <p:spPr>
          <a:xfrm rot="20314864">
            <a:off x="4187479" y="4321344"/>
            <a:ext cx="2937647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anose="020B0604020202020204" pitchFamily="34" charset="0"/>
              </a:rPr>
              <a:t>Grüngasleitung (verlustfrei) ermöglicht neuen Standort mit Wärmenutzung</a:t>
            </a:r>
          </a:p>
        </p:txBody>
      </p:sp>
    </p:spTree>
    <p:extLst>
      <p:ext uri="{BB962C8B-B14F-4D97-AF65-F5344CB8AC3E}">
        <p14:creationId xmlns:p14="http://schemas.microsoft.com/office/powerpoint/2010/main" val="28144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1" grpId="0"/>
      <p:bldP spid="91" grpId="0" animBg="1"/>
      <p:bldP spid="92" grpId="0"/>
      <p:bldP spid="93" grpId="0" animBg="1"/>
      <p:bldP spid="97" grpId="0"/>
      <p:bldP spid="218" grpId="0" animBg="1"/>
      <p:bldP spid="98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Flussdiagramm: Verbindungsstelle 235">
            <a:extLst>
              <a:ext uri="{FF2B5EF4-FFF2-40B4-BE49-F238E27FC236}">
                <a16:creationId xmlns:a16="http://schemas.microsoft.com/office/drawing/2014/main" id="{982E579D-57F9-466C-BC93-65C1817C3FE2}"/>
              </a:ext>
            </a:extLst>
          </p:cNvPr>
          <p:cNvSpPr/>
          <p:nvPr/>
        </p:nvSpPr>
        <p:spPr>
          <a:xfrm>
            <a:off x="1016894" y="4328402"/>
            <a:ext cx="1956262" cy="1782252"/>
          </a:xfrm>
          <a:prstGeom prst="flowChartConnector">
            <a:avLst/>
          </a:prstGeom>
          <a:gradFill flip="none" rotWithShape="1">
            <a:gsLst>
              <a:gs pos="21000">
                <a:srgbClr val="057CFF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Reingas- </a:t>
            </a:r>
            <a:r>
              <a:rPr kumimoji="0" lang="de-DE" sz="168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speicher</a:t>
            </a:r>
            <a:br>
              <a: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</a:b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BC4F7FE-257A-4A8E-8B07-81AFD9F43841}"/>
              </a:ext>
            </a:extLst>
          </p:cNvPr>
          <p:cNvSpPr/>
          <p:nvPr/>
        </p:nvSpPr>
        <p:spPr>
          <a:xfrm>
            <a:off x="972175" y="5369379"/>
            <a:ext cx="2026012" cy="7729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236" name="Flussdiagramm: Verbindungsstelle 235"/>
          <p:cNvSpPr/>
          <p:nvPr/>
        </p:nvSpPr>
        <p:spPr>
          <a:xfrm>
            <a:off x="2319578" y="2233974"/>
            <a:ext cx="1512468" cy="996697"/>
          </a:xfrm>
          <a:prstGeom prst="flowChartConnector">
            <a:avLst/>
          </a:prstGeom>
          <a:gradFill flip="none" rotWithShape="1">
            <a:gsLst>
              <a:gs pos="21000">
                <a:srgbClr val="009EE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185" name="Rechteck 184"/>
          <p:cNvSpPr/>
          <p:nvPr/>
        </p:nvSpPr>
        <p:spPr>
          <a:xfrm>
            <a:off x="2328374" y="2739775"/>
            <a:ext cx="1512468" cy="528396"/>
          </a:xfrm>
          <a:prstGeom prst="rect">
            <a:avLst/>
          </a:prstGeom>
          <a:solidFill>
            <a:srgbClr val="009E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Gärprodukte</a:t>
            </a:r>
          </a:p>
        </p:txBody>
      </p:sp>
      <p:sp>
        <p:nvSpPr>
          <p:cNvPr id="10243" name="Titel 1"/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</p:spPr>
        <p:txBody>
          <a:bodyPr anchor="b" anchorCtr="0"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de-DE"/>
            </a:br>
            <a:r>
              <a:rPr lang="de-DE"/>
              <a:t>Option 3 plus: Speicherkraftwerk integriert </a:t>
            </a:r>
            <a:r>
              <a:rPr lang="de-DE" err="1"/>
              <a:t>PtG</a:t>
            </a:r>
            <a:r>
              <a:rPr lang="de-DE"/>
              <a:t> und Methanisierung</a:t>
            </a:r>
            <a:br>
              <a:rPr lang="de-DE"/>
            </a:br>
            <a:endParaRPr lang="de-DE"/>
          </a:p>
        </p:txBody>
      </p:sp>
      <p:sp>
        <p:nvSpPr>
          <p:cNvPr id="68" name="Textplatzhalter 6"/>
          <p:cNvSpPr txBox="1">
            <a:spLocks/>
          </p:cNvSpPr>
          <p:nvPr/>
        </p:nvSpPr>
        <p:spPr bwMode="auto">
          <a:xfrm>
            <a:off x="9649430" y="4686342"/>
            <a:ext cx="2387240" cy="83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Elektrolyseur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erzeugt aus Strom-Übermengen Wärme und Wasserstoff</a:t>
            </a:r>
          </a:p>
        </p:txBody>
      </p:sp>
      <p:sp>
        <p:nvSpPr>
          <p:cNvPr id="69" name="Textplatzhalter 6"/>
          <p:cNvSpPr txBox="1">
            <a:spLocks/>
          </p:cNvSpPr>
          <p:nvPr/>
        </p:nvSpPr>
        <p:spPr bwMode="auto">
          <a:xfrm>
            <a:off x="6096000" y="5306948"/>
            <a:ext cx="2500438" cy="85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Stromüberschuss: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Strombezug aus dem Netz oder aus EE-Anlage</a:t>
            </a:r>
          </a:p>
        </p:txBody>
      </p:sp>
      <p:sp>
        <p:nvSpPr>
          <p:cNvPr id="71" name="Textplatzhalter 6"/>
          <p:cNvSpPr txBox="1">
            <a:spLocks/>
          </p:cNvSpPr>
          <p:nvPr/>
        </p:nvSpPr>
        <p:spPr bwMode="auto">
          <a:xfrm>
            <a:off x="3236975" y="1335664"/>
            <a:ext cx="2380027" cy="81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Fermenter: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Wasserstoff + CO</a:t>
            </a:r>
            <a:r>
              <a:rPr kumimoji="0" lang="de-DE" sz="1600" b="0" i="0" u="none" strike="noStrike" kern="1200" cap="none" spc="0" normalizeH="0" baseline="-2500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werden bakteriell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methanisiert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uppieren 61"/>
          <p:cNvGrpSpPr/>
          <p:nvPr/>
        </p:nvGrpSpPr>
        <p:grpSpPr>
          <a:xfrm>
            <a:off x="3540212" y="4553131"/>
            <a:ext cx="2044321" cy="1427459"/>
            <a:chOff x="2628746" y="2910757"/>
            <a:chExt cx="1120462" cy="947824"/>
          </a:xfrm>
        </p:grpSpPr>
        <p:grpSp>
          <p:nvGrpSpPr>
            <p:cNvPr id="63" name="Gruppieren 62"/>
            <p:cNvGrpSpPr/>
            <p:nvPr/>
          </p:nvGrpSpPr>
          <p:grpSpPr>
            <a:xfrm>
              <a:off x="2628746" y="2910757"/>
              <a:ext cx="1120462" cy="947824"/>
              <a:chOff x="2470195" y="3696237"/>
              <a:chExt cx="1120462" cy="947824"/>
            </a:xfrm>
          </p:grpSpPr>
          <p:sp>
            <p:nvSpPr>
              <p:cNvPr id="75" name="Abgerundetes Rechteck 74"/>
              <p:cNvSpPr/>
              <p:nvPr/>
            </p:nvSpPr>
            <p:spPr>
              <a:xfrm>
                <a:off x="3342677" y="3800168"/>
                <a:ext cx="45719" cy="539893"/>
              </a:xfrm>
              <a:prstGeom prst="roundRect">
                <a:avLst/>
              </a:prstGeom>
              <a:pattFill prst="narHorz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grpSp>
            <p:nvGrpSpPr>
              <p:cNvPr id="77" name="Gruppieren 76"/>
              <p:cNvGrpSpPr/>
              <p:nvPr/>
            </p:nvGrpSpPr>
            <p:grpSpPr>
              <a:xfrm>
                <a:off x="2893039" y="3758380"/>
                <a:ext cx="272031" cy="336381"/>
                <a:chOff x="2893039" y="3758380"/>
                <a:chExt cx="272031" cy="336381"/>
              </a:xfrm>
            </p:grpSpPr>
            <p:sp>
              <p:nvSpPr>
                <p:cNvPr id="88" name="Kreis 87"/>
                <p:cNvSpPr/>
                <p:nvPr/>
              </p:nvSpPr>
              <p:spPr>
                <a:xfrm rot="3014474">
                  <a:off x="2890671" y="3760748"/>
                  <a:ext cx="276767" cy="272031"/>
                </a:xfrm>
                <a:prstGeom prst="pie">
                  <a:avLst>
                    <a:gd name="adj1" fmla="val 5413642"/>
                    <a:gd name="adj2" fmla="val 17140766"/>
                  </a:avLst>
                </a:prstGeom>
                <a:pattFill prst="narHorz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  <p:sp>
              <p:nvSpPr>
                <p:cNvPr id="90" name="Rechteck 89"/>
                <p:cNvSpPr/>
                <p:nvPr/>
              </p:nvSpPr>
              <p:spPr>
                <a:xfrm>
                  <a:off x="2899941" y="3886862"/>
                  <a:ext cx="147638" cy="207899"/>
                </a:xfrm>
                <a:prstGeom prst="rect">
                  <a:avLst/>
                </a:prstGeom>
                <a:pattFill prst="narHorz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</p:grpSp>
          <p:grpSp>
            <p:nvGrpSpPr>
              <p:cNvPr id="80" name="Gruppieren 79"/>
              <p:cNvGrpSpPr/>
              <p:nvPr/>
            </p:nvGrpSpPr>
            <p:grpSpPr>
              <a:xfrm>
                <a:off x="2599991" y="3757209"/>
                <a:ext cx="272031" cy="348797"/>
                <a:chOff x="2599991" y="3757209"/>
                <a:chExt cx="272031" cy="348797"/>
              </a:xfrm>
            </p:grpSpPr>
            <p:sp>
              <p:nvSpPr>
                <p:cNvPr id="83" name="Kreis 82"/>
                <p:cNvSpPr/>
                <p:nvPr/>
              </p:nvSpPr>
              <p:spPr>
                <a:xfrm rot="7645814">
                  <a:off x="2597623" y="3759577"/>
                  <a:ext cx="276767" cy="272031"/>
                </a:xfrm>
                <a:prstGeom prst="pie">
                  <a:avLst>
                    <a:gd name="adj1" fmla="val 5413642"/>
                    <a:gd name="adj2" fmla="val 16200000"/>
                  </a:avLst>
                </a:prstGeom>
                <a:pattFill prst="narHorz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  <p:sp>
              <p:nvSpPr>
                <p:cNvPr id="85" name="Rechteck 84"/>
                <p:cNvSpPr/>
                <p:nvPr/>
              </p:nvSpPr>
              <p:spPr>
                <a:xfrm>
                  <a:off x="2728913" y="3898107"/>
                  <a:ext cx="137815" cy="207899"/>
                </a:xfrm>
                <a:prstGeom prst="rect">
                  <a:avLst/>
                </a:prstGeom>
                <a:pattFill prst="narHorz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</p:grpSp>
          <p:sp>
            <p:nvSpPr>
              <p:cNvPr id="81" name="Abgerundetes Rechteck 80"/>
              <p:cNvSpPr/>
              <p:nvPr/>
            </p:nvSpPr>
            <p:spPr>
              <a:xfrm>
                <a:off x="3412901" y="3696237"/>
                <a:ext cx="64395" cy="539893"/>
              </a:xfrm>
              <a:prstGeom prst="roundRect">
                <a:avLst/>
              </a:prstGeom>
              <a:pattFill prst="narHorz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82" name="Rechteck 81"/>
              <p:cNvSpPr/>
              <p:nvPr/>
            </p:nvSpPr>
            <p:spPr>
              <a:xfrm>
                <a:off x="2470195" y="4099258"/>
                <a:ext cx="1120462" cy="544803"/>
              </a:xfrm>
              <a:prstGeom prst="rect">
                <a:avLst/>
              </a:prstGeom>
              <a:pattFill prst="dkVert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8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Flex-BHKW</a:t>
                </a:r>
              </a:p>
            </p:txBody>
          </p:sp>
        </p:grpSp>
        <p:cxnSp>
          <p:nvCxnSpPr>
            <p:cNvPr id="64" name="Gerade Verbindung 63"/>
            <p:cNvCxnSpPr/>
            <p:nvPr/>
          </p:nvCxnSpPr>
          <p:spPr>
            <a:xfrm>
              <a:off x="3026993" y="3119863"/>
              <a:ext cx="0" cy="65854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>
              <a:off x="2891431" y="3138584"/>
              <a:ext cx="0" cy="51643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/>
          </p:nvCxnSpPr>
          <p:spPr>
            <a:xfrm>
              <a:off x="3200092" y="3015866"/>
              <a:ext cx="0" cy="179868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/>
          </p:nvCxnSpPr>
          <p:spPr>
            <a:xfrm>
              <a:off x="3050073" y="3013485"/>
              <a:ext cx="0" cy="179868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Pfeil nach rechts 90"/>
          <p:cNvSpPr/>
          <p:nvPr/>
        </p:nvSpPr>
        <p:spPr>
          <a:xfrm rot="5400000">
            <a:off x="1761104" y="3996220"/>
            <a:ext cx="470017" cy="105758"/>
          </a:xfrm>
          <a:prstGeom prst="rightArrow">
            <a:avLst/>
          </a:prstGeom>
          <a:solidFill>
            <a:srgbClr val="009E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92" name="Textplatzhalter 6"/>
          <p:cNvSpPr txBox="1">
            <a:spLocks/>
          </p:cNvSpPr>
          <p:nvPr/>
        </p:nvSpPr>
        <p:spPr bwMode="auto">
          <a:xfrm>
            <a:off x="5979659" y="1331541"/>
            <a:ext cx="2296969" cy="87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Grosswärmepuffer</a:t>
            </a: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Nimmt Abwärme des Elektrolyseurs auf</a:t>
            </a:r>
          </a:p>
        </p:txBody>
      </p:sp>
      <p:sp>
        <p:nvSpPr>
          <p:cNvPr id="93" name="Zylinder 92"/>
          <p:cNvSpPr/>
          <p:nvPr/>
        </p:nvSpPr>
        <p:spPr>
          <a:xfrm>
            <a:off x="6662257" y="2199147"/>
            <a:ext cx="827274" cy="1196875"/>
          </a:xfrm>
          <a:prstGeom prst="can">
            <a:avLst>
              <a:gd name="adj" fmla="val 10263"/>
            </a:avLst>
          </a:prstGeom>
          <a:gradFill>
            <a:gsLst>
              <a:gs pos="29000">
                <a:srgbClr val="009EE0"/>
              </a:gs>
              <a:gs pos="47000">
                <a:srgbClr val="C0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97" name="Textplatzhalter 6"/>
          <p:cNvSpPr txBox="1">
            <a:spLocks/>
          </p:cNvSpPr>
          <p:nvPr/>
        </p:nvSpPr>
        <p:spPr bwMode="auto">
          <a:xfrm>
            <a:off x="10265140" y="1537752"/>
            <a:ext cx="1683397" cy="82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Wärmenetz: </a:t>
            </a:r>
            <a:b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charset="0"/>
              </a:rPr>
              <a:t>nutzt alle lokalen Quellen</a:t>
            </a:r>
            <a:endParaRPr kumimoji="0" lang="de-DE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Flussdiagramm: Verbindungsstelle 190"/>
          <p:cNvSpPr/>
          <p:nvPr/>
        </p:nvSpPr>
        <p:spPr>
          <a:xfrm>
            <a:off x="1360860" y="2941527"/>
            <a:ext cx="1263954" cy="618928"/>
          </a:xfrm>
          <a:prstGeom prst="flowChartConnector">
            <a:avLst/>
          </a:prstGeom>
          <a:gradFill flip="none" rotWithShape="1">
            <a:gsLst>
              <a:gs pos="21000">
                <a:srgbClr val="009EE0"/>
              </a:gs>
              <a:gs pos="100000">
                <a:schemeClr val="bg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192" name="Rechteck 191"/>
          <p:cNvSpPr/>
          <p:nvPr/>
        </p:nvSpPr>
        <p:spPr>
          <a:xfrm>
            <a:off x="1360860" y="3258337"/>
            <a:ext cx="1263954" cy="489728"/>
          </a:xfrm>
          <a:prstGeom prst="rect">
            <a:avLst/>
          </a:prstGeom>
          <a:solidFill>
            <a:srgbClr val="009E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Fermenter</a:t>
            </a:r>
          </a:p>
        </p:txBody>
      </p:sp>
      <p:grpSp>
        <p:nvGrpSpPr>
          <p:cNvPr id="193" name="Gruppieren 192"/>
          <p:cNvGrpSpPr/>
          <p:nvPr/>
        </p:nvGrpSpPr>
        <p:grpSpPr>
          <a:xfrm>
            <a:off x="7317504" y="3765275"/>
            <a:ext cx="822178" cy="1115677"/>
            <a:chOff x="5280660" y="3009739"/>
            <a:chExt cx="1480222" cy="2008631"/>
          </a:xfrm>
        </p:grpSpPr>
        <p:grpSp>
          <p:nvGrpSpPr>
            <p:cNvPr id="194" name="Gruppieren 193"/>
            <p:cNvGrpSpPr/>
            <p:nvPr/>
          </p:nvGrpSpPr>
          <p:grpSpPr>
            <a:xfrm>
              <a:off x="5280660" y="3009739"/>
              <a:ext cx="1480222" cy="2008631"/>
              <a:chOff x="4540549" y="2910840"/>
              <a:chExt cx="1480222" cy="2008631"/>
            </a:xfrm>
          </p:grpSpPr>
          <p:sp>
            <p:nvSpPr>
              <p:cNvPr id="197" name="Rechteck 196"/>
              <p:cNvSpPr/>
              <p:nvPr/>
            </p:nvSpPr>
            <p:spPr>
              <a:xfrm>
                <a:off x="4632325" y="3400023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198" name="Rechteck 197"/>
              <p:cNvSpPr/>
              <p:nvPr/>
            </p:nvSpPr>
            <p:spPr>
              <a:xfrm>
                <a:off x="4991756" y="3400024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199" name="Rechteck 198"/>
              <p:cNvSpPr/>
              <p:nvPr/>
            </p:nvSpPr>
            <p:spPr>
              <a:xfrm>
                <a:off x="5504632" y="3400024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00" name="Rechteck 199"/>
              <p:cNvSpPr/>
              <p:nvPr/>
            </p:nvSpPr>
            <p:spPr>
              <a:xfrm>
                <a:off x="5899150" y="3400023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01" name="Rechteck 200"/>
              <p:cNvSpPr/>
              <p:nvPr/>
            </p:nvSpPr>
            <p:spPr>
              <a:xfrm>
                <a:off x="4854575" y="3203172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02" name="Rechteck 201"/>
              <p:cNvSpPr/>
              <p:nvPr/>
            </p:nvSpPr>
            <p:spPr>
              <a:xfrm>
                <a:off x="5657215" y="3203172"/>
                <a:ext cx="45719" cy="45719"/>
              </a:xfrm>
              <a:prstGeom prst="rect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03" name="Gleichschenkliges Dreieck 202"/>
              <p:cNvSpPr/>
              <p:nvPr/>
            </p:nvSpPr>
            <p:spPr>
              <a:xfrm>
                <a:off x="5059680" y="2910840"/>
                <a:ext cx="441960" cy="1609923"/>
              </a:xfrm>
              <a:prstGeom prst="triangle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04" name="Gleichschenkliges Dreieck 203"/>
              <p:cNvSpPr/>
              <p:nvPr/>
            </p:nvSpPr>
            <p:spPr>
              <a:xfrm>
                <a:off x="5059680" y="3760650"/>
                <a:ext cx="441960" cy="115882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05" name="Gleichschenkliges Dreieck 204"/>
              <p:cNvSpPr/>
              <p:nvPr/>
            </p:nvSpPr>
            <p:spPr>
              <a:xfrm>
                <a:off x="4540549" y="3316203"/>
                <a:ext cx="1480222" cy="83820"/>
              </a:xfrm>
              <a:prstGeom prst="triangle">
                <a:avLst/>
              </a:prstGeom>
              <a:solidFill>
                <a:srgbClr val="009EE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</p:grpSp>
        <p:sp>
          <p:nvSpPr>
            <p:cNvPr id="195" name="Gleichschenkliges Dreieck 194"/>
            <p:cNvSpPr/>
            <p:nvPr/>
          </p:nvSpPr>
          <p:spPr>
            <a:xfrm>
              <a:off x="5508960" y="3218251"/>
              <a:ext cx="1024890" cy="83820"/>
            </a:xfrm>
            <a:prstGeom prst="triangle">
              <a:avLst/>
            </a:prstGeom>
            <a:solidFill>
              <a:srgbClr val="009EE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  <p:sp>
          <p:nvSpPr>
            <p:cNvPr id="196" name="Rechteck 195"/>
            <p:cNvSpPr/>
            <p:nvPr/>
          </p:nvSpPr>
          <p:spPr>
            <a:xfrm>
              <a:off x="5923933" y="4294342"/>
              <a:ext cx="193675" cy="45719"/>
            </a:xfrm>
            <a:prstGeom prst="rect">
              <a:avLst/>
            </a:prstGeom>
            <a:solidFill>
              <a:srgbClr val="009EE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9103664" y="1556847"/>
            <a:ext cx="843768" cy="928904"/>
            <a:chOff x="5001792" y="2138363"/>
            <a:chExt cx="575614" cy="674369"/>
          </a:xfrm>
          <a:gradFill>
            <a:gsLst>
              <a:gs pos="0">
                <a:srgbClr val="009EE0"/>
              </a:gs>
              <a:gs pos="100000">
                <a:srgbClr val="C00000"/>
              </a:gs>
            </a:gsLst>
            <a:lin ang="16200000" scaled="0"/>
          </a:gradFill>
        </p:grpSpPr>
        <p:grpSp>
          <p:nvGrpSpPr>
            <p:cNvPr id="207" name="Gruppieren 206"/>
            <p:cNvGrpSpPr/>
            <p:nvPr/>
          </p:nvGrpSpPr>
          <p:grpSpPr>
            <a:xfrm>
              <a:off x="5078554" y="2193429"/>
              <a:ext cx="173002" cy="541893"/>
              <a:chOff x="5066260" y="2157374"/>
              <a:chExt cx="214548" cy="606344"/>
            </a:xfrm>
            <a:grpFill/>
          </p:grpSpPr>
          <p:sp>
            <p:nvSpPr>
              <p:cNvPr id="215" name="Mond 35"/>
              <p:cNvSpPr/>
              <p:nvPr/>
            </p:nvSpPr>
            <p:spPr>
              <a:xfrm rot="607063">
                <a:off x="5115477" y="2157374"/>
                <a:ext cx="165331" cy="368152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43815 w 165331"/>
                  <a:gd name="connsiteY0" fmla="*/ 366228 h 366228"/>
                  <a:gd name="connsiteX1" fmla="*/ 162 w 165331"/>
                  <a:gd name="connsiteY1" fmla="*/ 182404 h 366228"/>
                  <a:gd name="connsiteX2" fmla="*/ 165331 w 165331"/>
                  <a:gd name="connsiteY2" fmla="*/ 0 h 366228"/>
                  <a:gd name="connsiteX3" fmla="*/ 82747 w 165331"/>
                  <a:gd name="connsiteY3" fmla="*/ 182403 h 366228"/>
                  <a:gd name="connsiteX4" fmla="*/ 165331 w 165331"/>
                  <a:gd name="connsiteY4" fmla="*/ 364806 h 366228"/>
                  <a:gd name="connsiteX5" fmla="*/ 143815 w 165331"/>
                  <a:gd name="connsiteY5" fmla="*/ 366228 h 366228"/>
                  <a:gd name="connsiteX0" fmla="*/ 143815 w 165331"/>
                  <a:gd name="connsiteY0" fmla="*/ 366228 h 368152"/>
                  <a:gd name="connsiteX1" fmla="*/ 162 w 165331"/>
                  <a:gd name="connsiteY1" fmla="*/ 182404 h 368152"/>
                  <a:gd name="connsiteX2" fmla="*/ 165331 w 165331"/>
                  <a:gd name="connsiteY2" fmla="*/ 0 h 368152"/>
                  <a:gd name="connsiteX3" fmla="*/ 82747 w 165331"/>
                  <a:gd name="connsiteY3" fmla="*/ 182403 h 368152"/>
                  <a:gd name="connsiteX4" fmla="*/ 146577 w 165331"/>
                  <a:gd name="connsiteY4" fmla="*/ 368152 h 368152"/>
                  <a:gd name="connsiteX5" fmla="*/ 143815 w 165331"/>
                  <a:gd name="connsiteY5" fmla="*/ 366228 h 36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331" h="368152">
                    <a:moveTo>
                      <a:pt x="143815" y="366228"/>
                    </a:moveTo>
                    <a:cubicBezTo>
                      <a:pt x="52595" y="366228"/>
                      <a:pt x="-3424" y="243442"/>
                      <a:pt x="162" y="182404"/>
                    </a:cubicBezTo>
                    <a:cubicBezTo>
                      <a:pt x="3748" y="121366"/>
                      <a:pt x="74111" y="0"/>
                      <a:pt x="165331" y="0"/>
                    </a:cubicBezTo>
                    <a:cubicBezTo>
                      <a:pt x="113343" y="43060"/>
                      <a:pt x="82747" y="110637"/>
                      <a:pt x="82747" y="182403"/>
                    </a:cubicBezTo>
                    <a:cubicBezTo>
                      <a:pt x="82747" y="254169"/>
                      <a:pt x="94589" y="325093"/>
                      <a:pt x="146577" y="368152"/>
                    </a:cubicBezTo>
                    <a:cubicBezTo>
                      <a:pt x="146577" y="368153"/>
                      <a:pt x="143815" y="366227"/>
                      <a:pt x="143815" y="3662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16" name="Mond 50"/>
              <p:cNvSpPr/>
              <p:nvPr/>
            </p:nvSpPr>
            <p:spPr>
              <a:xfrm rot="11176872">
                <a:off x="5066260" y="2428140"/>
                <a:ext cx="165835" cy="335578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21929 w 166075"/>
                  <a:gd name="connsiteY0" fmla="*/ 333732 h 364806"/>
                  <a:gd name="connsiteX1" fmla="*/ 906 w 166075"/>
                  <a:gd name="connsiteY1" fmla="*/ 182404 h 364806"/>
                  <a:gd name="connsiteX2" fmla="*/ 166075 w 166075"/>
                  <a:gd name="connsiteY2" fmla="*/ 0 h 364806"/>
                  <a:gd name="connsiteX3" fmla="*/ 83491 w 166075"/>
                  <a:gd name="connsiteY3" fmla="*/ 182403 h 364806"/>
                  <a:gd name="connsiteX4" fmla="*/ 166075 w 166075"/>
                  <a:gd name="connsiteY4" fmla="*/ 364806 h 364806"/>
                  <a:gd name="connsiteX5" fmla="*/ 121929 w 166075"/>
                  <a:gd name="connsiteY5" fmla="*/ 333732 h 364806"/>
                  <a:gd name="connsiteX0" fmla="*/ 121929 w 166075"/>
                  <a:gd name="connsiteY0" fmla="*/ 333732 h 365827"/>
                  <a:gd name="connsiteX1" fmla="*/ 906 w 166075"/>
                  <a:gd name="connsiteY1" fmla="*/ 182404 h 365827"/>
                  <a:gd name="connsiteX2" fmla="*/ 166075 w 166075"/>
                  <a:gd name="connsiteY2" fmla="*/ 0 h 365827"/>
                  <a:gd name="connsiteX3" fmla="*/ 83491 w 166075"/>
                  <a:gd name="connsiteY3" fmla="*/ 182403 h 365827"/>
                  <a:gd name="connsiteX4" fmla="*/ 135045 w 166075"/>
                  <a:gd name="connsiteY4" fmla="*/ 365827 h 365827"/>
                  <a:gd name="connsiteX5" fmla="*/ 121929 w 166075"/>
                  <a:gd name="connsiteY5" fmla="*/ 333732 h 365827"/>
                  <a:gd name="connsiteX0" fmla="*/ 130734 w 165672"/>
                  <a:gd name="connsiteY0" fmla="*/ 330323 h 365827"/>
                  <a:gd name="connsiteX1" fmla="*/ 503 w 165672"/>
                  <a:gd name="connsiteY1" fmla="*/ 182404 h 365827"/>
                  <a:gd name="connsiteX2" fmla="*/ 165672 w 165672"/>
                  <a:gd name="connsiteY2" fmla="*/ 0 h 365827"/>
                  <a:gd name="connsiteX3" fmla="*/ 83088 w 165672"/>
                  <a:gd name="connsiteY3" fmla="*/ 182403 h 365827"/>
                  <a:gd name="connsiteX4" fmla="*/ 134642 w 165672"/>
                  <a:gd name="connsiteY4" fmla="*/ 365827 h 365827"/>
                  <a:gd name="connsiteX5" fmla="*/ 130734 w 165672"/>
                  <a:gd name="connsiteY5" fmla="*/ 330323 h 365827"/>
                  <a:gd name="connsiteX0" fmla="*/ 126683 w 165835"/>
                  <a:gd name="connsiteY0" fmla="*/ 335578 h 365827"/>
                  <a:gd name="connsiteX1" fmla="*/ 666 w 165835"/>
                  <a:gd name="connsiteY1" fmla="*/ 182404 h 365827"/>
                  <a:gd name="connsiteX2" fmla="*/ 165835 w 165835"/>
                  <a:gd name="connsiteY2" fmla="*/ 0 h 365827"/>
                  <a:gd name="connsiteX3" fmla="*/ 83251 w 165835"/>
                  <a:gd name="connsiteY3" fmla="*/ 182403 h 365827"/>
                  <a:gd name="connsiteX4" fmla="*/ 134805 w 165835"/>
                  <a:gd name="connsiteY4" fmla="*/ 365827 h 365827"/>
                  <a:gd name="connsiteX5" fmla="*/ 126683 w 165835"/>
                  <a:gd name="connsiteY5" fmla="*/ 335578 h 365827"/>
                  <a:gd name="connsiteX0" fmla="*/ 126683 w 165835"/>
                  <a:gd name="connsiteY0" fmla="*/ 335578 h 335578"/>
                  <a:gd name="connsiteX1" fmla="*/ 666 w 165835"/>
                  <a:gd name="connsiteY1" fmla="*/ 182404 h 335578"/>
                  <a:gd name="connsiteX2" fmla="*/ 165835 w 165835"/>
                  <a:gd name="connsiteY2" fmla="*/ 0 h 335578"/>
                  <a:gd name="connsiteX3" fmla="*/ 83251 w 165835"/>
                  <a:gd name="connsiteY3" fmla="*/ 182403 h 335578"/>
                  <a:gd name="connsiteX4" fmla="*/ 117760 w 165835"/>
                  <a:gd name="connsiteY4" fmla="*/ 319790 h 335578"/>
                  <a:gd name="connsiteX5" fmla="*/ 126683 w 165835"/>
                  <a:gd name="connsiteY5" fmla="*/ 335578 h 33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835" h="335578">
                    <a:moveTo>
                      <a:pt x="126683" y="335578"/>
                    </a:moveTo>
                    <a:cubicBezTo>
                      <a:pt x="35463" y="335578"/>
                      <a:pt x="-5859" y="238334"/>
                      <a:pt x="666" y="182404"/>
                    </a:cubicBezTo>
                    <a:cubicBezTo>
                      <a:pt x="7191" y="126474"/>
                      <a:pt x="74615" y="0"/>
                      <a:pt x="165835" y="0"/>
                    </a:cubicBezTo>
                    <a:cubicBezTo>
                      <a:pt x="113847" y="43060"/>
                      <a:pt x="83251" y="110637"/>
                      <a:pt x="83251" y="182403"/>
                    </a:cubicBezTo>
                    <a:cubicBezTo>
                      <a:pt x="83251" y="254169"/>
                      <a:pt x="65772" y="276731"/>
                      <a:pt x="117760" y="319790"/>
                    </a:cubicBezTo>
                    <a:cubicBezTo>
                      <a:pt x="117760" y="319791"/>
                      <a:pt x="126683" y="335577"/>
                      <a:pt x="126683" y="3355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</p:grpSp>
        <p:grpSp>
          <p:nvGrpSpPr>
            <p:cNvPr id="208" name="Gruppieren 207"/>
            <p:cNvGrpSpPr/>
            <p:nvPr/>
          </p:nvGrpSpPr>
          <p:grpSpPr>
            <a:xfrm>
              <a:off x="5218423" y="2138363"/>
              <a:ext cx="173002" cy="590561"/>
              <a:chOff x="5066260" y="2157374"/>
              <a:chExt cx="214548" cy="606344"/>
            </a:xfrm>
            <a:grpFill/>
          </p:grpSpPr>
          <p:sp>
            <p:nvSpPr>
              <p:cNvPr id="213" name="Mond 35"/>
              <p:cNvSpPr/>
              <p:nvPr/>
            </p:nvSpPr>
            <p:spPr>
              <a:xfrm rot="607063">
                <a:off x="5115477" y="2157374"/>
                <a:ext cx="165331" cy="368152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43815 w 165331"/>
                  <a:gd name="connsiteY0" fmla="*/ 366228 h 366228"/>
                  <a:gd name="connsiteX1" fmla="*/ 162 w 165331"/>
                  <a:gd name="connsiteY1" fmla="*/ 182404 h 366228"/>
                  <a:gd name="connsiteX2" fmla="*/ 165331 w 165331"/>
                  <a:gd name="connsiteY2" fmla="*/ 0 h 366228"/>
                  <a:gd name="connsiteX3" fmla="*/ 82747 w 165331"/>
                  <a:gd name="connsiteY3" fmla="*/ 182403 h 366228"/>
                  <a:gd name="connsiteX4" fmla="*/ 165331 w 165331"/>
                  <a:gd name="connsiteY4" fmla="*/ 364806 h 366228"/>
                  <a:gd name="connsiteX5" fmla="*/ 143815 w 165331"/>
                  <a:gd name="connsiteY5" fmla="*/ 366228 h 366228"/>
                  <a:gd name="connsiteX0" fmla="*/ 143815 w 165331"/>
                  <a:gd name="connsiteY0" fmla="*/ 366228 h 368152"/>
                  <a:gd name="connsiteX1" fmla="*/ 162 w 165331"/>
                  <a:gd name="connsiteY1" fmla="*/ 182404 h 368152"/>
                  <a:gd name="connsiteX2" fmla="*/ 165331 w 165331"/>
                  <a:gd name="connsiteY2" fmla="*/ 0 h 368152"/>
                  <a:gd name="connsiteX3" fmla="*/ 82747 w 165331"/>
                  <a:gd name="connsiteY3" fmla="*/ 182403 h 368152"/>
                  <a:gd name="connsiteX4" fmla="*/ 146577 w 165331"/>
                  <a:gd name="connsiteY4" fmla="*/ 368152 h 368152"/>
                  <a:gd name="connsiteX5" fmla="*/ 143815 w 165331"/>
                  <a:gd name="connsiteY5" fmla="*/ 366228 h 36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331" h="368152">
                    <a:moveTo>
                      <a:pt x="143815" y="366228"/>
                    </a:moveTo>
                    <a:cubicBezTo>
                      <a:pt x="52595" y="366228"/>
                      <a:pt x="-3424" y="243442"/>
                      <a:pt x="162" y="182404"/>
                    </a:cubicBezTo>
                    <a:cubicBezTo>
                      <a:pt x="3748" y="121366"/>
                      <a:pt x="74111" y="0"/>
                      <a:pt x="165331" y="0"/>
                    </a:cubicBezTo>
                    <a:cubicBezTo>
                      <a:pt x="113343" y="43060"/>
                      <a:pt x="82747" y="110637"/>
                      <a:pt x="82747" y="182403"/>
                    </a:cubicBezTo>
                    <a:cubicBezTo>
                      <a:pt x="82747" y="254169"/>
                      <a:pt x="94589" y="325093"/>
                      <a:pt x="146577" y="368152"/>
                    </a:cubicBezTo>
                    <a:cubicBezTo>
                      <a:pt x="146577" y="368153"/>
                      <a:pt x="143815" y="366227"/>
                      <a:pt x="143815" y="3662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14" name="Mond 50"/>
              <p:cNvSpPr/>
              <p:nvPr/>
            </p:nvSpPr>
            <p:spPr>
              <a:xfrm rot="11176872">
                <a:off x="5066260" y="2428140"/>
                <a:ext cx="165835" cy="335578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21929 w 166075"/>
                  <a:gd name="connsiteY0" fmla="*/ 333732 h 364806"/>
                  <a:gd name="connsiteX1" fmla="*/ 906 w 166075"/>
                  <a:gd name="connsiteY1" fmla="*/ 182404 h 364806"/>
                  <a:gd name="connsiteX2" fmla="*/ 166075 w 166075"/>
                  <a:gd name="connsiteY2" fmla="*/ 0 h 364806"/>
                  <a:gd name="connsiteX3" fmla="*/ 83491 w 166075"/>
                  <a:gd name="connsiteY3" fmla="*/ 182403 h 364806"/>
                  <a:gd name="connsiteX4" fmla="*/ 166075 w 166075"/>
                  <a:gd name="connsiteY4" fmla="*/ 364806 h 364806"/>
                  <a:gd name="connsiteX5" fmla="*/ 121929 w 166075"/>
                  <a:gd name="connsiteY5" fmla="*/ 333732 h 364806"/>
                  <a:gd name="connsiteX0" fmla="*/ 121929 w 166075"/>
                  <a:gd name="connsiteY0" fmla="*/ 333732 h 365827"/>
                  <a:gd name="connsiteX1" fmla="*/ 906 w 166075"/>
                  <a:gd name="connsiteY1" fmla="*/ 182404 h 365827"/>
                  <a:gd name="connsiteX2" fmla="*/ 166075 w 166075"/>
                  <a:gd name="connsiteY2" fmla="*/ 0 h 365827"/>
                  <a:gd name="connsiteX3" fmla="*/ 83491 w 166075"/>
                  <a:gd name="connsiteY3" fmla="*/ 182403 h 365827"/>
                  <a:gd name="connsiteX4" fmla="*/ 135045 w 166075"/>
                  <a:gd name="connsiteY4" fmla="*/ 365827 h 365827"/>
                  <a:gd name="connsiteX5" fmla="*/ 121929 w 166075"/>
                  <a:gd name="connsiteY5" fmla="*/ 333732 h 365827"/>
                  <a:gd name="connsiteX0" fmla="*/ 130734 w 165672"/>
                  <a:gd name="connsiteY0" fmla="*/ 330323 h 365827"/>
                  <a:gd name="connsiteX1" fmla="*/ 503 w 165672"/>
                  <a:gd name="connsiteY1" fmla="*/ 182404 h 365827"/>
                  <a:gd name="connsiteX2" fmla="*/ 165672 w 165672"/>
                  <a:gd name="connsiteY2" fmla="*/ 0 h 365827"/>
                  <a:gd name="connsiteX3" fmla="*/ 83088 w 165672"/>
                  <a:gd name="connsiteY3" fmla="*/ 182403 h 365827"/>
                  <a:gd name="connsiteX4" fmla="*/ 134642 w 165672"/>
                  <a:gd name="connsiteY4" fmla="*/ 365827 h 365827"/>
                  <a:gd name="connsiteX5" fmla="*/ 130734 w 165672"/>
                  <a:gd name="connsiteY5" fmla="*/ 330323 h 365827"/>
                  <a:gd name="connsiteX0" fmla="*/ 126683 w 165835"/>
                  <a:gd name="connsiteY0" fmla="*/ 335578 h 365827"/>
                  <a:gd name="connsiteX1" fmla="*/ 666 w 165835"/>
                  <a:gd name="connsiteY1" fmla="*/ 182404 h 365827"/>
                  <a:gd name="connsiteX2" fmla="*/ 165835 w 165835"/>
                  <a:gd name="connsiteY2" fmla="*/ 0 h 365827"/>
                  <a:gd name="connsiteX3" fmla="*/ 83251 w 165835"/>
                  <a:gd name="connsiteY3" fmla="*/ 182403 h 365827"/>
                  <a:gd name="connsiteX4" fmla="*/ 134805 w 165835"/>
                  <a:gd name="connsiteY4" fmla="*/ 365827 h 365827"/>
                  <a:gd name="connsiteX5" fmla="*/ 126683 w 165835"/>
                  <a:gd name="connsiteY5" fmla="*/ 335578 h 365827"/>
                  <a:gd name="connsiteX0" fmla="*/ 126683 w 165835"/>
                  <a:gd name="connsiteY0" fmla="*/ 335578 h 335578"/>
                  <a:gd name="connsiteX1" fmla="*/ 666 w 165835"/>
                  <a:gd name="connsiteY1" fmla="*/ 182404 h 335578"/>
                  <a:gd name="connsiteX2" fmla="*/ 165835 w 165835"/>
                  <a:gd name="connsiteY2" fmla="*/ 0 h 335578"/>
                  <a:gd name="connsiteX3" fmla="*/ 83251 w 165835"/>
                  <a:gd name="connsiteY3" fmla="*/ 182403 h 335578"/>
                  <a:gd name="connsiteX4" fmla="*/ 117760 w 165835"/>
                  <a:gd name="connsiteY4" fmla="*/ 319790 h 335578"/>
                  <a:gd name="connsiteX5" fmla="*/ 126683 w 165835"/>
                  <a:gd name="connsiteY5" fmla="*/ 335578 h 33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835" h="335578">
                    <a:moveTo>
                      <a:pt x="126683" y="335578"/>
                    </a:moveTo>
                    <a:cubicBezTo>
                      <a:pt x="35463" y="335578"/>
                      <a:pt x="-5859" y="238334"/>
                      <a:pt x="666" y="182404"/>
                    </a:cubicBezTo>
                    <a:cubicBezTo>
                      <a:pt x="7191" y="126474"/>
                      <a:pt x="74615" y="0"/>
                      <a:pt x="165835" y="0"/>
                    </a:cubicBezTo>
                    <a:cubicBezTo>
                      <a:pt x="113847" y="43060"/>
                      <a:pt x="83251" y="110637"/>
                      <a:pt x="83251" y="182403"/>
                    </a:cubicBezTo>
                    <a:cubicBezTo>
                      <a:pt x="83251" y="254169"/>
                      <a:pt x="65772" y="276731"/>
                      <a:pt x="117760" y="319790"/>
                    </a:cubicBezTo>
                    <a:cubicBezTo>
                      <a:pt x="117760" y="319791"/>
                      <a:pt x="126683" y="335577"/>
                      <a:pt x="126683" y="3355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</p:grpSp>
        <p:grpSp>
          <p:nvGrpSpPr>
            <p:cNvPr id="209" name="Gruppieren 208"/>
            <p:cNvGrpSpPr/>
            <p:nvPr/>
          </p:nvGrpSpPr>
          <p:grpSpPr>
            <a:xfrm>
              <a:off x="5354776" y="2202656"/>
              <a:ext cx="173002" cy="526268"/>
              <a:chOff x="5066260" y="2157374"/>
              <a:chExt cx="214548" cy="606344"/>
            </a:xfrm>
            <a:grpFill/>
          </p:grpSpPr>
          <p:sp>
            <p:nvSpPr>
              <p:cNvPr id="211" name="Mond 35"/>
              <p:cNvSpPr/>
              <p:nvPr/>
            </p:nvSpPr>
            <p:spPr>
              <a:xfrm rot="607063">
                <a:off x="5115477" y="2157374"/>
                <a:ext cx="165331" cy="368152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43815 w 165331"/>
                  <a:gd name="connsiteY0" fmla="*/ 366228 h 366228"/>
                  <a:gd name="connsiteX1" fmla="*/ 162 w 165331"/>
                  <a:gd name="connsiteY1" fmla="*/ 182404 h 366228"/>
                  <a:gd name="connsiteX2" fmla="*/ 165331 w 165331"/>
                  <a:gd name="connsiteY2" fmla="*/ 0 h 366228"/>
                  <a:gd name="connsiteX3" fmla="*/ 82747 w 165331"/>
                  <a:gd name="connsiteY3" fmla="*/ 182403 h 366228"/>
                  <a:gd name="connsiteX4" fmla="*/ 165331 w 165331"/>
                  <a:gd name="connsiteY4" fmla="*/ 364806 h 366228"/>
                  <a:gd name="connsiteX5" fmla="*/ 143815 w 165331"/>
                  <a:gd name="connsiteY5" fmla="*/ 366228 h 366228"/>
                  <a:gd name="connsiteX0" fmla="*/ 143815 w 165331"/>
                  <a:gd name="connsiteY0" fmla="*/ 366228 h 368152"/>
                  <a:gd name="connsiteX1" fmla="*/ 162 w 165331"/>
                  <a:gd name="connsiteY1" fmla="*/ 182404 h 368152"/>
                  <a:gd name="connsiteX2" fmla="*/ 165331 w 165331"/>
                  <a:gd name="connsiteY2" fmla="*/ 0 h 368152"/>
                  <a:gd name="connsiteX3" fmla="*/ 82747 w 165331"/>
                  <a:gd name="connsiteY3" fmla="*/ 182403 h 368152"/>
                  <a:gd name="connsiteX4" fmla="*/ 146577 w 165331"/>
                  <a:gd name="connsiteY4" fmla="*/ 368152 h 368152"/>
                  <a:gd name="connsiteX5" fmla="*/ 143815 w 165331"/>
                  <a:gd name="connsiteY5" fmla="*/ 366228 h 36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331" h="368152">
                    <a:moveTo>
                      <a:pt x="143815" y="366228"/>
                    </a:moveTo>
                    <a:cubicBezTo>
                      <a:pt x="52595" y="366228"/>
                      <a:pt x="-3424" y="243442"/>
                      <a:pt x="162" y="182404"/>
                    </a:cubicBezTo>
                    <a:cubicBezTo>
                      <a:pt x="3748" y="121366"/>
                      <a:pt x="74111" y="0"/>
                      <a:pt x="165331" y="0"/>
                    </a:cubicBezTo>
                    <a:cubicBezTo>
                      <a:pt x="113343" y="43060"/>
                      <a:pt x="82747" y="110637"/>
                      <a:pt x="82747" y="182403"/>
                    </a:cubicBezTo>
                    <a:cubicBezTo>
                      <a:pt x="82747" y="254169"/>
                      <a:pt x="94589" y="325093"/>
                      <a:pt x="146577" y="368152"/>
                    </a:cubicBezTo>
                    <a:cubicBezTo>
                      <a:pt x="146577" y="368153"/>
                      <a:pt x="143815" y="366227"/>
                      <a:pt x="143815" y="3662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12" name="Mond 50"/>
              <p:cNvSpPr/>
              <p:nvPr/>
            </p:nvSpPr>
            <p:spPr>
              <a:xfrm rot="11176872">
                <a:off x="5066260" y="2428140"/>
                <a:ext cx="165835" cy="335578"/>
              </a:xfrm>
              <a:custGeom>
                <a:avLst/>
                <a:gdLst>
                  <a:gd name="connsiteX0" fmla="*/ 165169 w 165169"/>
                  <a:gd name="connsiteY0" fmla="*/ 364807 h 364807"/>
                  <a:gd name="connsiteX1" fmla="*/ 0 w 165169"/>
                  <a:gd name="connsiteY1" fmla="*/ 182403 h 364807"/>
                  <a:gd name="connsiteX2" fmla="*/ 165169 w 165169"/>
                  <a:gd name="connsiteY2" fmla="*/ -1 h 364807"/>
                  <a:gd name="connsiteX3" fmla="*/ 82585 w 165169"/>
                  <a:gd name="connsiteY3" fmla="*/ 182402 h 364807"/>
                  <a:gd name="connsiteX4" fmla="*/ 165169 w 165169"/>
                  <a:gd name="connsiteY4" fmla="*/ 364805 h 364807"/>
                  <a:gd name="connsiteX5" fmla="*/ 165169 w 165169"/>
                  <a:gd name="connsiteY5" fmla="*/ 364807 h 364807"/>
                  <a:gd name="connsiteX0" fmla="*/ 121929 w 166075"/>
                  <a:gd name="connsiteY0" fmla="*/ 333732 h 364806"/>
                  <a:gd name="connsiteX1" fmla="*/ 906 w 166075"/>
                  <a:gd name="connsiteY1" fmla="*/ 182404 h 364806"/>
                  <a:gd name="connsiteX2" fmla="*/ 166075 w 166075"/>
                  <a:gd name="connsiteY2" fmla="*/ 0 h 364806"/>
                  <a:gd name="connsiteX3" fmla="*/ 83491 w 166075"/>
                  <a:gd name="connsiteY3" fmla="*/ 182403 h 364806"/>
                  <a:gd name="connsiteX4" fmla="*/ 166075 w 166075"/>
                  <a:gd name="connsiteY4" fmla="*/ 364806 h 364806"/>
                  <a:gd name="connsiteX5" fmla="*/ 121929 w 166075"/>
                  <a:gd name="connsiteY5" fmla="*/ 333732 h 364806"/>
                  <a:gd name="connsiteX0" fmla="*/ 121929 w 166075"/>
                  <a:gd name="connsiteY0" fmla="*/ 333732 h 365827"/>
                  <a:gd name="connsiteX1" fmla="*/ 906 w 166075"/>
                  <a:gd name="connsiteY1" fmla="*/ 182404 h 365827"/>
                  <a:gd name="connsiteX2" fmla="*/ 166075 w 166075"/>
                  <a:gd name="connsiteY2" fmla="*/ 0 h 365827"/>
                  <a:gd name="connsiteX3" fmla="*/ 83491 w 166075"/>
                  <a:gd name="connsiteY3" fmla="*/ 182403 h 365827"/>
                  <a:gd name="connsiteX4" fmla="*/ 135045 w 166075"/>
                  <a:gd name="connsiteY4" fmla="*/ 365827 h 365827"/>
                  <a:gd name="connsiteX5" fmla="*/ 121929 w 166075"/>
                  <a:gd name="connsiteY5" fmla="*/ 333732 h 365827"/>
                  <a:gd name="connsiteX0" fmla="*/ 130734 w 165672"/>
                  <a:gd name="connsiteY0" fmla="*/ 330323 h 365827"/>
                  <a:gd name="connsiteX1" fmla="*/ 503 w 165672"/>
                  <a:gd name="connsiteY1" fmla="*/ 182404 h 365827"/>
                  <a:gd name="connsiteX2" fmla="*/ 165672 w 165672"/>
                  <a:gd name="connsiteY2" fmla="*/ 0 h 365827"/>
                  <a:gd name="connsiteX3" fmla="*/ 83088 w 165672"/>
                  <a:gd name="connsiteY3" fmla="*/ 182403 h 365827"/>
                  <a:gd name="connsiteX4" fmla="*/ 134642 w 165672"/>
                  <a:gd name="connsiteY4" fmla="*/ 365827 h 365827"/>
                  <a:gd name="connsiteX5" fmla="*/ 130734 w 165672"/>
                  <a:gd name="connsiteY5" fmla="*/ 330323 h 365827"/>
                  <a:gd name="connsiteX0" fmla="*/ 126683 w 165835"/>
                  <a:gd name="connsiteY0" fmla="*/ 335578 h 365827"/>
                  <a:gd name="connsiteX1" fmla="*/ 666 w 165835"/>
                  <a:gd name="connsiteY1" fmla="*/ 182404 h 365827"/>
                  <a:gd name="connsiteX2" fmla="*/ 165835 w 165835"/>
                  <a:gd name="connsiteY2" fmla="*/ 0 h 365827"/>
                  <a:gd name="connsiteX3" fmla="*/ 83251 w 165835"/>
                  <a:gd name="connsiteY3" fmla="*/ 182403 h 365827"/>
                  <a:gd name="connsiteX4" fmla="*/ 134805 w 165835"/>
                  <a:gd name="connsiteY4" fmla="*/ 365827 h 365827"/>
                  <a:gd name="connsiteX5" fmla="*/ 126683 w 165835"/>
                  <a:gd name="connsiteY5" fmla="*/ 335578 h 365827"/>
                  <a:gd name="connsiteX0" fmla="*/ 126683 w 165835"/>
                  <a:gd name="connsiteY0" fmla="*/ 335578 h 335578"/>
                  <a:gd name="connsiteX1" fmla="*/ 666 w 165835"/>
                  <a:gd name="connsiteY1" fmla="*/ 182404 h 335578"/>
                  <a:gd name="connsiteX2" fmla="*/ 165835 w 165835"/>
                  <a:gd name="connsiteY2" fmla="*/ 0 h 335578"/>
                  <a:gd name="connsiteX3" fmla="*/ 83251 w 165835"/>
                  <a:gd name="connsiteY3" fmla="*/ 182403 h 335578"/>
                  <a:gd name="connsiteX4" fmla="*/ 117760 w 165835"/>
                  <a:gd name="connsiteY4" fmla="*/ 319790 h 335578"/>
                  <a:gd name="connsiteX5" fmla="*/ 126683 w 165835"/>
                  <a:gd name="connsiteY5" fmla="*/ 335578 h 335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835" h="335578">
                    <a:moveTo>
                      <a:pt x="126683" y="335578"/>
                    </a:moveTo>
                    <a:cubicBezTo>
                      <a:pt x="35463" y="335578"/>
                      <a:pt x="-5859" y="238334"/>
                      <a:pt x="666" y="182404"/>
                    </a:cubicBezTo>
                    <a:cubicBezTo>
                      <a:pt x="7191" y="126474"/>
                      <a:pt x="74615" y="0"/>
                      <a:pt x="165835" y="0"/>
                    </a:cubicBezTo>
                    <a:cubicBezTo>
                      <a:pt x="113847" y="43060"/>
                      <a:pt x="83251" y="110637"/>
                      <a:pt x="83251" y="182403"/>
                    </a:cubicBezTo>
                    <a:cubicBezTo>
                      <a:pt x="83251" y="254169"/>
                      <a:pt x="65772" y="276731"/>
                      <a:pt x="117760" y="319790"/>
                    </a:cubicBezTo>
                    <a:cubicBezTo>
                      <a:pt x="117760" y="319791"/>
                      <a:pt x="126683" y="335577"/>
                      <a:pt x="126683" y="3355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</p:grpSp>
        <p:sp>
          <p:nvSpPr>
            <p:cNvPr id="210" name="Rechteck 209"/>
            <p:cNvSpPr/>
            <p:nvPr/>
          </p:nvSpPr>
          <p:spPr>
            <a:xfrm>
              <a:off x="5001792" y="2767013"/>
              <a:ext cx="575614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endParaRPr>
            </a:p>
          </p:txBody>
        </p:sp>
      </p:grpSp>
      <p:sp>
        <p:nvSpPr>
          <p:cNvPr id="218" name="Pfeil nach rechts 217"/>
          <p:cNvSpPr/>
          <p:nvPr/>
        </p:nvSpPr>
        <p:spPr>
          <a:xfrm rot="19849912">
            <a:off x="2859483" y="4428068"/>
            <a:ext cx="1389749" cy="108180"/>
          </a:xfrm>
          <a:prstGeom prst="rightArrow">
            <a:avLst/>
          </a:prstGeom>
          <a:pattFill prst="wdDnDiag">
            <a:fgClr>
              <a:srgbClr val="009EE0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grpSp>
        <p:nvGrpSpPr>
          <p:cNvPr id="221" name="Gruppieren 220"/>
          <p:cNvGrpSpPr/>
          <p:nvPr/>
        </p:nvGrpSpPr>
        <p:grpSpPr>
          <a:xfrm>
            <a:off x="4177629" y="3333915"/>
            <a:ext cx="1120462" cy="842447"/>
            <a:chOff x="2628746" y="2892836"/>
            <a:chExt cx="1120462" cy="842447"/>
          </a:xfrm>
        </p:grpSpPr>
        <p:grpSp>
          <p:nvGrpSpPr>
            <p:cNvPr id="222" name="Gruppieren 221"/>
            <p:cNvGrpSpPr/>
            <p:nvPr/>
          </p:nvGrpSpPr>
          <p:grpSpPr>
            <a:xfrm>
              <a:off x="2628746" y="2892836"/>
              <a:ext cx="1120462" cy="842447"/>
              <a:chOff x="2470195" y="3678316"/>
              <a:chExt cx="1120462" cy="842447"/>
            </a:xfrm>
          </p:grpSpPr>
          <p:sp>
            <p:nvSpPr>
              <p:cNvPr id="227" name="Abgerundetes Rechteck 226"/>
              <p:cNvSpPr/>
              <p:nvPr/>
            </p:nvSpPr>
            <p:spPr>
              <a:xfrm>
                <a:off x="3342677" y="3800168"/>
                <a:ext cx="45719" cy="539893"/>
              </a:xfrm>
              <a:prstGeom prst="roundRect">
                <a:avLst/>
              </a:prstGeom>
              <a:pattFill prst="ltVert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grpSp>
            <p:nvGrpSpPr>
              <p:cNvPr id="228" name="Gruppieren 227"/>
              <p:cNvGrpSpPr/>
              <p:nvPr/>
            </p:nvGrpSpPr>
            <p:grpSpPr>
              <a:xfrm>
                <a:off x="2888063" y="3678316"/>
                <a:ext cx="272031" cy="335739"/>
                <a:chOff x="2888063" y="3678316"/>
                <a:chExt cx="272031" cy="335739"/>
              </a:xfrm>
            </p:grpSpPr>
            <p:sp>
              <p:nvSpPr>
                <p:cNvPr id="234" name="Kreis 233"/>
                <p:cNvSpPr/>
                <p:nvPr/>
              </p:nvSpPr>
              <p:spPr>
                <a:xfrm rot="3014474">
                  <a:off x="2885695" y="3680684"/>
                  <a:ext cx="276767" cy="272031"/>
                </a:xfrm>
                <a:prstGeom prst="pie">
                  <a:avLst>
                    <a:gd name="adj1" fmla="val 5413642"/>
                    <a:gd name="adj2" fmla="val 17140766"/>
                  </a:avLst>
                </a:prstGeom>
                <a:pattFill prst="ltVert">
                  <a:fgClr>
                    <a:srgbClr val="009EE0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  <p:sp>
              <p:nvSpPr>
                <p:cNvPr id="235" name="Rechteck 234"/>
                <p:cNvSpPr/>
                <p:nvPr/>
              </p:nvSpPr>
              <p:spPr>
                <a:xfrm>
                  <a:off x="2893903" y="3806156"/>
                  <a:ext cx="147638" cy="207899"/>
                </a:xfrm>
                <a:prstGeom prst="rect">
                  <a:avLst/>
                </a:prstGeom>
                <a:pattFill prst="ltVert">
                  <a:fgClr>
                    <a:srgbClr val="009EE0"/>
                  </a:fgClr>
                  <a:bgClr>
                    <a:schemeClr val="bg1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</p:grpSp>
          <p:grpSp>
            <p:nvGrpSpPr>
              <p:cNvPr id="229" name="Gruppieren 228"/>
              <p:cNvGrpSpPr/>
              <p:nvPr/>
            </p:nvGrpSpPr>
            <p:grpSpPr>
              <a:xfrm>
                <a:off x="2594484" y="3790569"/>
                <a:ext cx="272244" cy="315437"/>
                <a:chOff x="2594484" y="3790569"/>
                <a:chExt cx="272244" cy="315437"/>
              </a:xfrm>
            </p:grpSpPr>
            <p:sp>
              <p:nvSpPr>
                <p:cNvPr id="232" name="Kreis 231"/>
                <p:cNvSpPr/>
                <p:nvPr/>
              </p:nvSpPr>
              <p:spPr>
                <a:xfrm rot="7645814">
                  <a:off x="2592116" y="3792937"/>
                  <a:ext cx="276767" cy="272031"/>
                </a:xfrm>
                <a:prstGeom prst="pie">
                  <a:avLst>
                    <a:gd name="adj1" fmla="val 5413642"/>
                    <a:gd name="adj2" fmla="val 16200000"/>
                  </a:avLst>
                </a:prstGeom>
                <a:pattFill prst="ltVert">
                  <a:fgClr>
                    <a:srgbClr val="009EE0"/>
                  </a:fgClr>
                  <a:bgClr>
                    <a:schemeClr val="bg1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  <p:sp>
              <p:nvSpPr>
                <p:cNvPr id="233" name="Rechteck 232"/>
                <p:cNvSpPr/>
                <p:nvPr/>
              </p:nvSpPr>
              <p:spPr>
                <a:xfrm>
                  <a:off x="2728913" y="3898107"/>
                  <a:ext cx="137815" cy="207899"/>
                </a:xfrm>
                <a:prstGeom prst="rect">
                  <a:avLst/>
                </a:prstGeom>
                <a:pattFill prst="ltVert">
                  <a:fgClr>
                    <a:srgbClr val="009EE0"/>
                  </a:fgClr>
                  <a:bgClr>
                    <a:schemeClr val="bg1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+mn-cs"/>
                  </a:endParaRPr>
                </a:p>
              </p:txBody>
            </p:sp>
          </p:grpSp>
          <p:sp>
            <p:nvSpPr>
              <p:cNvPr id="230" name="Abgerundetes Rechteck 229"/>
              <p:cNvSpPr/>
              <p:nvPr/>
            </p:nvSpPr>
            <p:spPr>
              <a:xfrm>
                <a:off x="3412901" y="3696237"/>
                <a:ext cx="64395" cy="539893"/>
              </a:xfrm>
              <a:prstGeom prst="roundRect">
                <a:avLst/>
              </a:prstGeom>
              <a:pattFill prst="ltVert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8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+mn-cs"/>
                </a:endParaRPr>
              </a:p>
            </p:txBody>
          </p:sp>
          <p:sp>
            <p:nvSpPr>
              <p:cNvPr id="231" name="Rechteck 230"/>
              <p:cNvSpPr/>
              <p:nvPr/>
            </p:nvSpPr>
            <p:spPr>
              <a:xfrm>
                <a:off x="2470195" y="3975959"/>
                <a:ext cx="1120462" cy="544804"/>
              </a:xfrm>
              <a:prstGeom prst="rect">
                <a:avLst/>
              </a:prstGeom>
              <a:pattFill prst="ltVert">
                <a:fgClr>
                  <a:srgbClr val="009EE0"/>
                </a:fgClr>
                <a:bgClr>
                  <a:schemeClr val="bg1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8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BHKW</a:t>
                </a:r>
              </a:p>
            </p:txBody>
          </p:sp>
        </p:grpSp>
        <p:cxnSp>
          <p:nvCxnSpPr>
            <p:cNvPr id="223" name="Gerade Verbindung 222"/>
            <p:cNvCxnSpPr/>
            <p:nvPr/>
          </p:nvCxnSpPr>
          <p:spPr>
            <a:xfrm>
              <a:off x="3026993" y="3119863"/>
              <a:ext cx="0" cy="65854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Gerade Verbindung 223"/>
            <p:cNvCxnSpPr/>
            <p:nvPr/>
          </p:nvCxnSpPr>
          <p:spPr>
            <a:xfrm>
              <a:off x="2891431" y="3138584"/>
              <a:ext cx="0" cy="51643"/>
            </a:xfrm>
            <a:prstGeom prst="line">
              <a:avLst/>
            </a:prstGeom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Gerade Verbindung 224"/>
            <p:cNvCxnSpPr/>
            <p:nvPr/>
          </p:nvCxnSpPr>
          <p:spPr>
            <a:xfrm>
              <a:off x="3200092" y="3015866"/>
              <a:ext cx="0" cy="179868"/>
            </a:xfrm>
            <a:prstGeom prst="line">
              <a:avLst/>
            </a:prstGeom>
            <a:pattFill prst="ltVert">
              <a:fgClr>
                <a:srgbClr val="009EE0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6" name="Gerade Verbindung 225"/>
            <p:cNvCxnSpPr/>
            <p:nvPr/>
          </p:nvCxnSpPr>
          <p:spPr>
            <a:xfrm>
              <a:off x="3050073" y="3013485"/>
              <a:ext cx="0" cy="179868"/>
            </a:xfrm>
            <a:prstGeom prst="line">
              <a:avLst/>
            </a:prstGeom>
            <a:pattFill prst="ltVert">
              <a:fgClr>
                <a:srgbClr val="009EE0"/>
              </a:fgClr>
              <a:bgClr>
                <a:schemeClr val="bg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38" name="Gerade Verbindung mit Pfeil 237"/>
          <p:cNvCxnSpPr>
            <a:cxnSpLocks/>
          </p:cNvCxnSpPr>
          <p:nvPr/>
        </p:nvCxnSpPr>
        <p:spPr>
          <a:xfrm flipV="1">
            <a:off x="7456812" y="2032463"/>
            <a:ext cx="1570810" cy="48580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1" name="Picture 2"/>
          <p:cNvPicPr>
            <a:picLocks noChangeArrowheads="1"/>
          </p:cNvPicPr>
          <p:nvPr/>
        </p:nvPicPr>
        <p:blipFill rotWithShape="1">
          <a:blip r:embed="rId3"/>
          <a:srcRect l="10222" t="41813" r="46300" b="38532"/>
          <a:stretch/>
        </p:blipFill>
        <p:spPr bwMode="auto">
          <a:xfrm>
            <a:off x="6864484" y="4707843"/>
            <a:ext cx="2387240" cy="62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4" name="Gewinkelte Verbindung 83"/>
          <p:cNvCxnSpPr>
            <a:cxnSpLocks/>
            <a:stCxn id="241" idx="1"/>
            <a:endCxn id="82" idx="3"/>
          </p:cNvCxnSpPr>
          <p:nvPr/>
        </p:nvCxnSpPr>
        <p:spPr>
          <a:xfrm rot="10800000" flipV="1">
            <a:off x="5584534" y="5019165"/>
            <a:ext cx="1279951" cy="551177"/>
          </a:xfrm>
          <a:prstGeom prst="bentConnector3">
            <a:avLst>
              <a:gd name="adj1" fmla="val 50000"/>
            </a:avLst>
          </a:prstGeom>
          <a:ln w="50800">
            <a:solidFill>
              <a:schemeClr val="tx1"/>
            </a:solidFill>
            <a:prstDash val="sysDash"/>
            <a:headEnd type="triangl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8" name="Pfeil nach rechts 217">
            <a:extLst>
              <a:ext uri="{FF2B5EF4-FFF2-40B4-BE49-F238E27FC236}">
                <a16:creationId xmlns:a16="http://schemas.microsoft.com/office/drawing/2014/main" id="{EFA90499-106C-4390-BC50-A40263FCC6F1}"/>
              </a:ext>
            </a:extLst>
          </p:cNvPr>
          <p:cNvSpPr/>
          <p:nvPr/>
        </p:nvSpPr>
        <p:spPr>
          <a:xfrm rot="872518">
            <a:off x="3037757" y="5266581"/>
            <a:ext cx="481157" cy="176141"/>
          </a:xfrm>
          <a:prstGeom prst="rightArrow">
            <a:avLst/>
          </a:prstGeom>
          <a:pattFill prst="wdUpDiag">
            <a:fgClr>
              <a:srgbClr val="009EE0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46868A11-DE19-48C5-8C49-B02C048AFBC8}"/>
              </a:ext>
            </a:extLst>
          </p:cNvPr>
          <p:cNvGrpSpPr/>
          <p:nvPr/>
        </p:nvGrpSpPr>
        <p:grpSpPr>
          <a:xfrm>
            <a:off x="4454485" y="3458101"/>
            <a:ext cx="158642" cy="179868"/>
            <a:chOff x="2891431" y="3013485"/>
            <a:chExt cx="158642" cy="179868"/>
          </a:xfrm>
          <a:gradFill>
            <a:gsLst>
              <a:gs pos="0">
                <a:srgbClr val="009EE0"/>
              </a:gs>
              <a:gs pos="100000">
                <a:schemeClr val="tx2"/>
              </a:gs>
            </a:gsLst>
            <a:lin ang="16200000" scaled="0"/>
          </a:gradFill>
        </p:grpSpPr>
        <p:cxnSp>
          <p:nvCxnSpPr>
            <p:cNvPr id="96" name="Gerade Verbindung 222">
              <a:extLst>
                <a:ext uri="{FF2B5EF4-FFF2-40B4-BE49-F238E27FC236}">
                  <a16:creationId xmlns:a16="http://schemas.microsoft.com/office/drawing/2014/main" id="{7C82324B-BD51-49E4-806C-DF298D462499}"/>
                </a:ext>
              </a:extLst>
            </p:cNvPr>
            <p:cNvCxnSpPr/>
            <p:nvPr/>
          </p:nvCxnSpPr>
          <p:spPr>
            <a:xfrm>
              <a:off x="3026993" y="3119863"/>
              <a:ext cx="0" cy="65854"/>
            </a:xfrm>
            <a:prstGeom prst="line">
              <a:avLst/>
            </a:prstGeom>
            <a:grpFill/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223">
              <a:extLst>
                <a:ext uri="{FF2B5EF4-FFF2-40B4-BE49-F238E27FC236}">
                  <a16:creationId xmlns:a16="http://schemas.microsoft.com/office/drawing/2014/main" id="{9FA0EEB2-6BB9-4534-9AD0-FF37DC9A4B41}"/>
                </a:ext>
              </a:extLst>
            </p:cNvPr>
            <p:cNvCxnSpPr/>
            <p:nvPr/>
          </p:nvCxnSpPr>
          <p:spPr>
            <a:xfrm>
              <a:off x="2891431" y="3138584"/>
              <a:ext cx="0" cy="51643"/>
            </a:xfrm>
            <a:prstGeom prst="line">
              <a:avLst/>
            </a:prstGeom>
            <a:grpFill/>
            <a:ln w="9525"/>
            <a:effectLst>
              <a:outerShdw blurRad="40000" dist="20000" dir="10800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225">
              <a:extLst>
                <a:ext uri="{FF2B5EF4-FFF2-40B4-BE49-F238E27FC236}">
                  <a16:creationId xmlns:a16="http://schemas.microsoft.com/office/drawing/2014/main" id="{CE9896F0-2806-4530-85AA-D1A085CCA11C}"/>
                </a:ext>
              </a:extLst>
            </p:cNvPr>
            <p:cNvCxnSpPr/>
            <p:nvPr/>
          </p:nvCxnSpPr>
          <p:spPr>
            <a:xfrm>
              <a:off x="3050073" y="3013485"/>
              <a:ext cx="0" cy="179868"/>
            </a:xfrm>
            <a:prstGeom prst="lin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11" name="Textfeld 110">
            <a:extLst>
              <a:ext uri="{FF2B5EF4-FFF2-40B4-BE49-F238E27FC236}">
                <a16:creationId xmlns:a16="http://schemas.microsoft.com/office/drawing/2014/main" id="{180281D3-6B86-4250-B839-1E4ECDCCA488}"/>
              </a:ext>
            </a:extLst>
          </p:cNvPr>
          <p:cNvSpPr txBox="1"/>
          <p:nvPr/>
        </p:nvSpPr>
        <p:spPr>
          <a:xfrm>
            <a:off x="5274366" y="6144929"/>
            <a:ext cx="3550972" cy="350865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Grafik: </a:t>
            </a:r>
            <a:r>
              <a:rPr kumimoji="0" lang="de-DE" sz="168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Flexperten</a:t>
            </a:r>
            <a:r>
              <a:rPr kumimoji="0" lang="de-DE" sz="168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Energiepark Mainz</a:t>
            </a:r>
          </a:p>
        </p:txBody>
      </p:sp>
      <p:pic>
        <p:nvPicPr>
          <p:cNvPr id="2050" name="Picture 2" descr="Grüner Wasserstoff: Der Schlüssel zur erfolgreichen Energiewende ...">
            <a:extLst>
              <a:ext uri="{FF2B5EF4-FFF2-40B4-BE49-F238E27FC236}">
                <a16:creationId xmlns:a16="http://schemas.microsoft.com/office/drawing/2014/main" id="{7F818220-09F0-248C-DCDF-85F41CF4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335" y="3481547"/>
            <a:ext cx="1519423" cy="125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Verbinder: gewinkelt 9">
            <a:extLst>
              <a:ext uri="{FF2B5EF4-FFF2-40B4-BE49-F238E27FC236}">
                <a16:creationId xmlns:a16="http://schemas.microsoft.com/office/drawing/2014/main" id="{BFD48E14-7D61-8BCD-BE92-6AE10939FBB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67430" y="4317397"/>
            <a:ext cx="192265" cy="2218447"/>
          </a:xfrm>
          <a:prstGeom prst="bentConnector3">
            <a:avLst>
              <a:gd name="adj1" fmla="val 218898"/>
            </a:avLst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Verbinder: gewinkelt 6">
            <a:extLst>
              <a:ext uri="{FF2B5EF4-FFF2-40B4-BE49-F238E27FC236}">
                <a16:creationId xmlns:a16="http://schemas.microsoft.com/office/drawing/2014/main" id="{4E2E8B26-6847-EE4D-7AAC-47A17EE3DEC0}"/>
              </a:ext>
            </a:extLst>
          </p:cNvPr>
          <p:cNvCxnSpPr>
            <a:cxnSpLocks/>
            <a:stCxn id="2050" idx="0"/>
          </p:cNvCxnSpPr>
          <p:nvPr/>
        </p:nvCxnSpPr>
        <p:spPr>
          <a:xfrm rot="16200000" flipV="1">
            <a:off x="8907506" y="1267005"/>
            <a:ext cx="773166" cy="3655917"/>
          </a:xfrm>
          <a:prstGeom prst="bentConnector2">
            <a:avLst/>
          </a:prstGeom>
          <a:ln w="44450">
            <a:solidFill>
              <a:srgbClr val="C000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Verbinder: gewinkelt 6">
            <a:extLst>
              <a:ext uri="{FF2B5EF4-FFF2-40B4-BE49-F238E27FC236}">
                <a16:creationId xmlns:a16="http://schemas.microsoft.com/office/drawing/2014/main" id="{C8B2F186-E1E1-28E1-0827-4757B72522D3}"/>
              </a:ext>
            </a:extLst>
          </p:cNvPr>
          <p:cNvCxnSpPr>
            <a:cxnSpLocks/>
            <a:endCxn id="185" idx="3"/>
          </p:cNvCxnSpPr>
          <p:nvPr/>
        </p:nvCxnSpPr>
        <p:spPr>
          <a:xfrm rot="10800000">
            <a:off x="3840842" y="3003974"/>
            <a:ext cx="6990298" cy="519661"/>
          </a:xfrm>
          <a:prstGeom prst="bentConnector3">
            <a:avLst>
              <a:gd name="adj1" fmla="val 69747"/>
            </a:avLst>
          </a:prstGeom>
          <a:ln w="44450">
            <a:solidFill>
              <a:srgbClr val="00B05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C162FDDC-CED2-6266-646B-E60B7B353D7F}"/>
              </a:ext>
            </a:extLst>
          </p:cNvPr>
          <p:cNvSpPr txBox="1">
            <a:spLocks/>
          </p:cNvSpPr>
          <p:nvPr/>
        </p:nvSpPr>
        <p:spPr bwMode="auto">
          <a:xfrm>
            <a:off x="450654" y="1341884"/>
            <a:ext cx="2461785" cy="106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Gasspeicher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speichert für Rückverstromung oder Methaneinspeisung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E9B0A1D1-7620-1BFA-93A9-05F30C86783D}"/>
              </a:ext>
            </a:extLst>
          </p:cNvPr>
          <p:cNvSpPr txBox="1">
            <a:spLocks/>
          </p:cNvSpPr>
          <p:nvPr/>
        </p:nvSpPr>
        <p:spPr bwMode="auto">
          <a:xfrm>
            <a:off x="5771279" y="3941577"/>
            <a:ext cx="1767599" cy="85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179388" indent="-179388">
              <a:buFont typeface="Arial" charset="0"/>
              <a:buChar char="•"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Strommangel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Einspeisung </a:t>
            </a:r>
            <a:b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aus BHKW</a:t>
            </a:r>
          </a:p>
        </p:txBody>
      </p:sp>
    </p:spTree>
    <p:extLst>
      <p:ext uri="{BB962C8B-B14F-4D97-AF65-F5344CB8AC3E}">
        <p14:creationId xmlns:p14="http://schemas.microsoft.com/office/powerpoint/2010/main" val="31179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1" grpId="0"/>
      <p:bldP spid="92" grpId="0"/>
      <p:bldP spid="97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>
            <a:extLst>
              <a:ext uri="{FF2B5EF4-FFF2-40B4-BE49-F238E27FC236}">
                <a16:creationId xmlns:a16="http://schemas.microsoft.com/office/drawing/2014/main" id="{54B45DDC-49FD-29C4-AA7A-3C220D3A0E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Kleiner Ausblick bei der SKVE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67E7AA-863B-839E-0013-A9C332A974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85703"/>
            <a:ext cx="1111505" cy="272118"/>
          </a:xfrm>
        </p:spPr>
        <p:txBody>
          <a:bodyPr/>
          <a:lstStyle/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185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5F54B16-9F11-ED77-34F0-9B6E590C0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83428" y="1403959"/>
            <a:ext cx="4952820" cy="1483186"/>
          </a:xfrm>
        </p:spPr>
        <p:txBody>
          <a:bodyPr/>
          <a:lstStyle/>
          <a:p>
            <a:pPr marL="0" indent="0">
              <a:buNone/>
            </a:pPr>
            <a:r>
              <a:rPr lang="de-DE" sz="1451" b="1" dirty="0"/>
              <a:t>Kurzfristig</a:t>
            </a:r>
          </a:p>
          <a:p>
            <a:r>
              <a:rPr lang="de-DE" sz="1451" dirty="0"/>
              <a:t>Anpassung des Wochenrhythmus (Sonn- und Feiertage weniger, Arbeitstage mehr Fütterung)</a:t>
            </a:r>
          </a:p>
          <a:p>
            <a:r>
              <a:rPr lang="de-DE" sz="1451" dirty="0"/>
              <a:t>Tägliche Anpassung der Fütterungsmenge</a:t>
            </a:r>
          </a:p>
          <a:p>
            <a:r>
              <a:rPr lang="de-DE" sz="1451" dirty="0"/>
              <a:t>Noch exaktere, untertägige Planung bei „schnelleren“ Substraten</a:t>
            </a:r>
          </a:p>
          <a:p>
            <a:endParaRPr lang="de-DE" sz="1451" dirty="0"/>
          </a:p>
          <a:p>
            <a:endParaRPr lang="de-DE" sz="1451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C54001B-5542-7C98-35E9-A812A937E5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874" y="1403959"/>
            <a:ext cx="5341559" cy="1502584"/>
          </a:xfrm>
        </p:spPr>
        <p:txBody>
          <a:bodyPr/>
          <a:lstStyle/>
          <a:p>
            <a:pPr marL="0" indent="0">
              <a:buNone/>
            </a:pPr>
            <a:r>
              <a:rPr lang="de-DE" sz="1451" b="1"/>
              <a:t>Mittel- und langfristig</a:t>
            </a:r>
          </a:p>
          <a:p>
            <a:r>
              <a:rPr lang="de-DE" sz="1451"/>
              <a:t>Saisonale Fütterung mit rollierender Jahresplanung</a:t>
            </a:r>
          </a:p>
          <a:p>
            <a:r>
              <a:rPr lang="de-DE" sz="1451"/>
              <a:t>Trendbeobachtung und Verschiebung zwischen den Wochen und Monaten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F0F10F6-A5E4-FF6E-73F2-9754E048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Der nächste Impuls: </a:t>
            </a:r>
            <a:r>
              <a:rPr lang="de-DE">
                <a:solidFill>
                  <a:schemeClr val="accent5"/>
                </a:solidFill>
              </a:rPr>
              <a:t>Bedarfsgerechte Fütterung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62B7F4-6184-EC47-52D3-14F276A4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E9073E-139A-1EDC-13FE-3DE3DFFA7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4"/>
          <a:stretch/>
        </p:blipFill>
        <p:spPr>
          <a:xfrm>
            <a:off x="673100" y="2690648"/>
            <a:ext cx="4914864" cy="389579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87FF87E-2AB0-07E1-E2E3-8C5C08073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085" y="3738427"/>
            <a:ext cx="4919097" cy="26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49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CF05BC0-8301-FB9D-3D71-AED7743293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1417" y="1403853"/>
            <a:ext cx="4844831" cy="4898366"/>
          </a:xfrm>
        </p:spPr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FA1955-3F09-4499-FEB5-48E9FC84FF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E161A67-4ED8-CB50-E41D-3BA8FD6E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Jahreswechsel 2022 / 2023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E0F1B56-CA92-73A9-37B5-0BEC44B3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DC3163-3EE6-9C7D-1665-B9569501A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" b="2986"/>
          <a:stretch/>
        </p:blipFill>
        <p:spPr>
          <a:xfrm>
            <a:off x="609024" y="1403852"/>
            <a:ext cx="6081483" cy="489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42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Himmel, Landschaft, Berg enthält.&#10;&#10;Automatisch generierte Beschreibung">
            <a:extLst>
              <a:ext uri="{FF2B5EF4-FFF2-40B4-BE49-F238E27FC236}">
                <a16:creationId xmlns:a16="http://schemas.microsoft.com/office/drawing/2014/main" id="{ED97FEBA-191C-4DBB-17B3-EF9FDCB6E2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-2" r="9482" b="32857"/>
          <a:stretch/>
        </p:blipFill>
        <p:spPr>
          <a:xfrm>
            <a:off x="0" y="180"/>
            <a:ext cx="12192000" cy="685764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0154065-09B2-7457-91FC-D82E65E927E6}"/>
              </a:ext>
            </a:extLst>
          </p:cNvPr>
          <p:cNvSpPr/>
          <p:nvPr/>
        </p:nvSpPr>
        <p:spPr>
          <a:xfrm rot="10800000">
            <a:off x="0" y="180"/>
            <a:ext cx="12192000" cy="6857641"/>
          </a:xfrm>
          <a:prstGeom prst="rect">
            <a:avLst/>
          </a:prstGeom>
          <a:gradFill flip="none" rotWithShape="1">
            <a:gsLst>
              <a:gs pos="34000">
                <a:schemeClr val="accent1">
                  <a:lumMod val="5000"/>
                  <a:lumOff val="95000"/>
                  <a:alpha val="0"/>
                </a:schemeClr>
              </a:gs>
              <a:gs pos="89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600387" y="715028"/>
            <a:ext cx="9022202" cy="3428100"/>
          </a:xfrm>
        </p:spPr>
        <p:txBody>
          <a:bodyPr anchor="ctr">
            <a:normAutofit/>
          </a:bodyPr>
          <a:lstStyle/>
          <a:p>
            <a:r>
              <a:rPr lang="de-DE">
                <a:solidFill>
                  <a:schemeClr val="accent5"/>
                </a:solidFill>
              </a:rPr>
              <a:t>Flexibilität</a:t>
            </a:r>
          </a:p>
          <a:p>
            <a:r>
              <a:rPr lang="de-DE"/>
              <a:t>Vermarktung von Batteriespeicher</a:t>
            </a:r>
            <a:br>
              <a:rPr lang="de-DE"/>
            </a:br>
            <a:r>
              <a:rPr lang="de-DE"/>
              <a:t>Netzdienlich</a:t>
            </a:r>
          </a:p>
          <a:p>
            <a:r>
              <a:rPr lang="de-DE"/>
              <a:t>Mit PV-Anlagen </a:t>
            </a:r>
          </a:p>
          <a:p>
            <a:r>
              <a:rPr lang="de-DE"/>
              <a:t>Mit Eigenstromnutzung</a:t>
            </a:r>
          </a:p>
        </p:txBody>
      </p:sp>
    </p:spTree>
    <p:extLst>
      <p:ext uri="{BB962C8B-B14F-4D97-AF65-F5344CB8AC3E}">
        <p14:creationId xmlns:p14="http://schemas.microsoft.com/office/powerpoint/2010/main" val="9837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BE32CE2-B0DD-57CA-0226-DFF3818AD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Möglichkeiten der Vermarktung für</a:t>
            </a:r>
            <a:br>
              <a:rPr lang="de-DE"/>
            </a:br>
            <a:r>
              <a:rPr lang="de-DE"/>
              <a:t>PV  +  Batteriespeicher  +  Eigenverbrauch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BE5508-69D1-EC3B-6A70-BAB9140C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E21B864-64B1-7FB5-1C68-5DB6B4ABE572}"/>
              </a:ext>
            </a:extLst>
          </p:cNvPr>
          <p:cNvSpPr txBox="1"/>
          <p:nvPr/>
        </p:nvSpPr>
        <p:spPr>
          <a:xfrm>
            <a:off x="610464" y="1858351"/>
            <a:ext cx="6267922" cy="84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32" dirty="0">
                <a:solidFill>
                  <a:srgbClr val="231F20"/>
                </a:solidFill>
                <a:latin typeface="TT Norms Pro DemiBold" panose="020B0103030101020204" pitchFamily="34" charset="0"/>
                <a:cs typeface="Arial"/>
              </a:rPr>
              <a:t>Eigenstromverwertung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32" dirty="0">
                <a:solidFill>
                  <a:srgbClr val="231F20"/>
                </a:solidFill>
                <a:latin typeface="TT Norms Pro"/>
                <a:cs typeface="Arial"/>
              </a:rPr>
              <a:t>Vorrangschaltung als notwendiger Bestandteil des Batteriespeichers</a:t>
            </a:r>
            <a:br>
              <a:rPr lang="de-DE" sz="1632" dirty="0">
                <a:solidFill>
                  <a:srgbClr val="231F20"/>
                </a:solidFill>
                <a:latin typeface="TT Norms Pro"/>
                <a:cs typeface="Arial"/>
              </a:rPr>
            </a:br>
            <a:r>
              <a:rPr lang="de-DE" sz="1632" dirty="0">
                <a:solidFill>
                  <a:srgbClr val="231F20"/>
                </a:solidFill>
                <a:latin typeface="TT Norms Pro"/>
                <a:cs typeface="Arial"/>
              </a:rPr>
              <a:t>Zukauf des Reststroms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D2BC9127-F8EF-15B2-3F5C-77917F86FD7F}"/>
              </a:ext>
            </a:extLst>
          </p:cNvPr>
          <p:cNvGrpSpPr/>
          <p:nvPr/>
        </p:nvGrpSpPr>
        <p:grpSpPr>
          <a:xfrm>
            <a:off x="6358418" y="2063789"/>
            <a:ext cx="5289348" cy="3453101"/>
            <a:chOff x="7044152" y="2275343"/>
            <a:chExt cx="5832057" cy="3807403"/>
          </a:xfrm>
        </p:grpSpPr>
        <p:pic>
          <p:nvPicPr>
            <p:cNvPr id="7" name="Grafik 6" descr="Ein Bild, das Maßstabsmodell, Spielzeug, Haus enthält.&#10;&#10;Automatisch generierte Beschreibung">
              <a:extLst>
                <a:ext uri="{FF2B5EF4-FFF2-40B4-BE49-F238E27FC236}">
                  <a16:creationId xmlns:a16="http://schemas.microsoft.com/office/drawing/2014/main" id="{C60E6267-91C1-3F62-B659-1A835B0BE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285" y="2275343"/>
              <a:ext cx="2624924" cy="1966068"/>
            </a:xfrm>
            <a:prstGeom prst="rect">
              <a:avLst/>
            </a:prstGeom>
          </p:spPr>
        </p:pic>
        <p:pic>
          <p:nvPicPr>
            <p:cNvPr id="10" name="Grafik 9" descr="Ein Bild, das Spielplatz, Design enthält.&#10;&#10;Automatisch generierte Beschreibung">
              <a:extLst>
                <a:ext uri="{FF2B5EF4-FFF2-40B4-BE49-F238E27FC236}">
                  <a16:creationId xmlns:a16="http://schemas.microsoft.com/office/drawing/2014/main" id="{B39836DA-ABBA-C046-5A35-B4085A6C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2090" y="4322142"/>
              <a:ext cx="1804416" cy="1531949"/>
            </a:xfrm>
            <a:prstGeom prst="rect">
              <a:avLst/>
            </a:prstGeom>
          </p:spPr>
        </p:pic>
        <p:pic>
          <p:nvPicPr>
            <p:cNvPr id="11" name="Grafik 10" descr="Ein Bild, das Solarenergie, Solarpanel, Dish-Solaranlage, Solarzelle enthält.&#10;&#10;Automatisch generierte Beschreibung">
              <a:extLst>
                <a:ext uri="{FF2B5EF4-FFF2-40B4-BE49-F238E27FC236}">
                  <a16:creationId xmlns:a16="http://schemas.microsoft.com/office/drawing/2014/main" id="{558D9174-12C3-7D8D-2580-ADA77C0DD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152" y="2397398"/>
              <a:ext cx="2624924" cy="1829572"/>
            </a:xfrm>
            <a:prstGeom prst="rect">
              <a:avLst/>
            </a:prstGeom>
          </p:spPr>
        </p:pic>
        <p:pic>
          <p:nvPicPr>
            <p:cNvPr id="13" name="Grafik 12" descr="Ein Bild, das Maßstabsmodell, Haus enthält.&#10;&#10;Automatisch generierte Beschreibung">
              <a:extLst>
                <a:ext uri="{FF2B5EF4-FFF2-40B4-BE49-F238E27FC236}">
                  <a16:creationId xmlns:a16="http://schemas.microsoft.com/office/drawing/2014/main" id="{3289434D-AA77-76CB-CC59-128266443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9890" y="3490022"/>
              <a:ext cx="2386447" cy="1649035"/>
            </a:xfrm>
            <a:prstGeom prst="rect">
              <a:avLst/>
            </a:prstGeom>
          </p:spPr>
        </p:pic>
        <p:sp>
          <p:nvSpPr>
            <p:cNvPr id="32" name="Pfeil: nach unten 31">
              <a:extLst>
                <a:ext uri="{FF2B5EF4-FFF2-40B4-BE49-F238E27FC236}">
                  <a16:creationId xmlns:a16="http://schemas.microsoft.com/office/drawing/2014/main" id="{2CD0F74B-49A5-D4E4-5860-93395D836845}"/>
                </a:ext>
              </a:extLst>
            </p:cNvPr>
            <p:cNvSpPr/>
            <p:nvPr/>
          </p:nvSpPr>
          <p:spPr>
            <a:xfrm rot="18065308">
              <a:off x="10776001" y="4626415"/>
              <a:ext cx="113412" cy="203834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Pfeil: nach unten 32">
              <a:extLst>
                <a:ext uri="{FF2B5EF4-FFF2-40B4-BE49-F238E27FC236}">
                  <a16:creationId xmlns:a16="http://schemas.microsoft.com/office/drawing/2014/main" id="{C8EA927E-76A4-14D3-40C1-56F7F2861237}"/>
                </a:ext>
              </a:extLst>
            </p:cNvPr>
            <p:cNvSpPr/>
            <p:nvPr/>
          </p:nvSpPr>
          <p:spPr>
            <a:xfrm rot="16200000">
              <a:off x="9886807" y="3266973"/>
              <a:ext cx="113412" cy="203834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Pfeil: nach unten 33">
              <a:extLst>
                <a:ext uri="{FF2B5EF4-FFF2-40B4-BE49-F238E27FC236}">
                  <a16:creationId xmlns:a16="http://schemas.microsoft.com/office/drawing/2014/main" id="{8B8F19A0-32EB-4510-DEB5-7BB4268D660A}"/>
                </a:ext>
              </a:extLst>
            </p:cNvPr>
            <p:cNvSpPr/>
            <p:nvPr/>
          </p:nvSpPr>
          <p:spPr>
            <a:xfrm>
              <a:off x="8465517" y="4143659"/>
              <a:ext cx="113412" cy="203834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Pfeil: nach unten 34">
              <a:extLst>
                <a:ext uri="{FF2B5EF4-FFF2-40B4-BE49-F238E27FC236}">
                  <a16:creationId xmlns:a16="http://schemas.microsoft.com/office/drawing/2014/main" id="{6A27D472-764F-983C-C785-47D03B666AF8}"/>
                </a:ext>
              </a:extLst>
            </p:cNvPr>
            <p:cNvSpPr/>
            <p:nvPr/>
          </p:nvSpPr>
          <p:spPr>
            <a:xfrm rot="14370704">
              <a:off x="10646359" y="3659369"/>
              <a:ext cx="113412" cy="203834"/>
            </a:xfrm>
            <a:prstGeom prst="downArrow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Pfeil: nach unten 35">
              <a:extLst>
                <a:ext uri="{FF2B5EF4-FFF2-40B4-BE49-F238E27FC236}">
                  <a16:creationId xmlns:a16="http://schemas.microsoft.com/office/drawing/2014/main" id="{670094AF-E9C0-D0FA-FCE3-BEF2C075D787}"/>
                </a:ext>
              </a:extLst>
            </p:cNvPr>
            <p:cNvSpPr/>
            <p:nvPr/>
          </p:nvSpPr>
          <p:spPr>
            <a:xfrm rot="14370704">
              <a:off x="9022893" y="4540495"/>
              <a:ext cx="113412" cy="203834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Pfeil: nach unten 36">
              <a:extLst>
                <a:ext uri="{FF2B5EF4-FFF2-40B4-BE49-F238E27FC236}">
                  <a16:creationId xmlns:a16="http://schemas.microsoft.com/office/drawing/2014/main" id="{5EF3A152-5259-80A6-8FE8-D3154F520DCD}"/>
                </a:ext>
              </a:extLst>
            </p:cNvPr>
            <p:cNvSpPr/>
            <p:nvPr/>
          </p:nvSpPr>
          <p:spPr>
            <a:xfrm rot="3534533">
              <a:off x="9196041" y="4654947"/>
              <a:ext cx="113412" cy="203834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Pfeil: nach unten 37">
              <a:extLst>
                <a:ext uri="{FF2B5EF4-FFF2-40B4-BE49-F238E27FC236}">
                  <a16:creationId xmlns:a16="http://schemas.microsoft.com/office/drawing/2014/main" id="{B185E697-C81E-7F49-062F-F6DD3337AB7D}"/>
                </a:ext>
              </a:extLst>
            </p:cNvPr>
            <p:cNvSpPr/>
            <p:nvPr/>
          </p:nvSpPr>
          <p:spPr>
            <a:xfrm rot="7126768">
              <a:off x="10746287" y="4608527"/>
              <a:ext cx="113412" cy="203834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fik 11" descr="Ein Bild, das Gebäude, Spielzeug, Wolkenkratzer enthält.&#10;&#10;Automatisch generierte Beschreibung">
              <a:extLst>
                <a:ext uri="{FF2B5EF4-FFF2-40B4-BE49-F238E27FC236}">
                  <a16:creationId xmlns:a16="http://schemas.microsoft.com/office/drawing/2014/main" id="{534C5115-10B3-8859-6E2E-076BD4816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5203" y="3666884"/>
              <a:ext cx="2387215" cy="2415862"/>
            </a:xfrm>
            <a:prstGeom prst="rect">
              <a:avLst/>
            </a:prstGeom>
          </p:spPr>
        </p:pic>
        <p:sp>
          <p:nvSpPr>
            <p:cNvPr id="39" name="Pfeil: nach unten 38">
              <a:extLst>
                <a:ext uri="{FF2B5EF4-FFF2-40B4-BE49-F238E27FC236}">
                  <a16:creationId xmlns:a16="http://schemas.microsoft.com/office/drawing/2014/main" id="{BDD41A10-CACB-57C5-25EC-B2925B375CC7}"/>
                </a:ext>
              </a:extLst>
            </p:cNvPr>
            <p:cNvSpPr/>
            <p:nvPr/>
          </p:nvSpPr>
          <p:spPr>
            <a:xfrm rot="18065308">
              <a:off x="9196041" y="3667450"/>
              <a:ext cx="113412" cy="203834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9771D2DD-A969-C179-4689-3E5661807273}"/>
              </a:ext>
            </a:extLst>
          </p:cNvPr>
          <p:cNvSpPr txBox="1"/>
          <p:nvPr/>
        </p:nvSpPr>
        <p:spPr>
          <a:xfrm>
            <a:off x="609025" y="3236583"/>
            <a:ext cx="5140854" cy="1088374"/>
          </a:xfrm>
          <a:prstGeom prst="rect">
            <a:avLst/>
          </a:prstGeom>
          <a:noFill/>
        </p:spPr>
        <p:txBody>
          <a:bodyPr wrap="square" lIns="82931" tIns="41465" rIns="82931" bIns="41465" rtlCol="0" anchor="t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32" dirty="0">
                <a:solidFill>
                  <a:srgbClr val="231F20"/>
                </a:solidFill>
                <a:latin typeface="TT Norms Pro"/>
                <a:cs typeface="Arial"/>
              </a:rPr>
              <a:t>Weitere Optimierung durch</a:t>
            </a:r>
            <a:br>
              <a:rPr lang="de-DE" sz="1632" dirty="0">
                <a:solidFill>
                  <a:srgbClr val="231F20"/>
                </a:solidFill>
                <a:latin typeface="TT Norms Pro"/>
                <a:cs typeface="Arial"/>
              </a:rPr>
            </a:br>
            <a:r>
              <a:rPr lang="de-DE" sz="1632" dirty="0">
                <a:solidFill>
                  <a:srgbClr val="231F20"/>
                </a:solidFill>
                <a:latin typeface="TT Norms Pro DemiBold" panose="020B0103030101020204" pitchFamily="34" charset="0"/>
                <a:cs typeface="Arial"/>
              </a:rPr>
              <a:t>Verschiebung der PV-Einspeisung</a:t>
            </a:r>
            <a:br>
              <a:rPr lang="de-DE" sz="1632" dirty="0">
                <a:solidFill>
                  <a:srgbClr val="231F20"/>
                </a:solidFill>
                <a:latin typeface="TT Norms Pro"/>
                <a:cs typeface="Arial"/>
              </a:rPr>
            </a:br>
            <a:r>
              <a:rPr lang="de-DE" sz="1632" dirty="0">
                <a:solidFill>
                  <a:srgbClr val="231F20"/>
                </a:solidFill>
                <a:latin typeface="TT Norms Pro DemiBold" panose="020B0103030101020204" pitchFamily="34" charset="0"/>
                <a:cs typeface="Arial"/>
              </a:rPr>
              <a:t>Netzgestütztes Beladen</a:t>
            </a:r>
            <a:r>
              <a:rPr lang="de-DE" sz="1632" dirty="0">
                <a:solidFill>
                  <a:srgbClr val="231F20"/>
                </a:solidFill>
                <a:latin typeface="TT Norms Pro" panose="020B0103030101020204" pitchFamily="34" charset="0"/>
                <a:cs typeface="Arial"/>
              </a:rPr>
              <a:t> (nicht bei Innovationsauschreibung)</a:t>
            </a:r>
            <a:endParaRPr lang="de-DE" sz="1632" dirty="0">
              <a:solidFill>
                <a:srgbClr val="231F20"/>
              </a:solidFill>
              <a:latin typeface="TT Norms Pro" panose="020B010303010102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9218BB9-7411-1933-F4D2-41CAB84F93E7}"/>
              </a:ext>
            </a:extLst>
          </p:cNvPr>
          <p:cNvSpPr txBox="1"/>
          <p:nvPr/>
        </p:nvSpPr>
        <p:spPr>
          <a:xfrm>
            <a:off x="610464" y="4614816"/>
            <a:ext cx="6168222" cy="1088374"/>
          </a:xfrm>
          <a:prstGeom prst="rect">
            <a:avLst/>
          </a:prstGeom>
          <a:noFill/>
        </p:spPr>
        <p:txBody>
          <a:bodyPr wrap="square" lIns="82931" tIns="41465" rIns="82931" bIns="41465" rtlCol="0" anchor="t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32" dirty="0">
                <a:solidFill>
                  <a:srgbClr val="231F20"/>
                </a:solidFill>
                <a:latin typeface="TT Norms Pro DemiBold"/>
                <a:cs typeface="Arial"/>
              </a:rPr>
              <a:t>Handel der Batterie </a:t>
            </a:r>
            <a:r>
              <a:rPr lang="de-DE" sz="1632" dirty="0">
                <a:solidFill>
                  <a:srgbClr val="231F20"/>
                </a:solidFill>
                <a:latin typeface="TT Norms Pro" panose="020B0103030101020204" pitchFamily="34" charset="0"/>
                <a:cs typeface="Arial"/>
              </a:rPr>
              <a:t>unter Berücksichtigung von</a:t>
            </a:r>
            <a:br>
              <a:rPr lang="de-DE" sz="1632" dirty="0">
                <a:solidFill>
                  <a:srgbClr val="FFFFFF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</a:br>
            <a:r>
              <a:rPr lang="de-DE" sz="1632" dirty="0">
                <a:solidFill>
                  <a:srgbClr val="231F20"/>
                </a:solidFill>
                <a:latin typeface="TT Norms Pro"/>
                <a:cs typeface="Arial"/>
              </a:rPr>
              <a:t>Wirkungsgrad + Kosten Ladezyklen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32" dirty="0">
                <a:solidFill>
                  <a:srgbClr val="231F20"/>
                </a:solidFill>
                <a:latin typeface="TT Norms Pro"/>
                <a:cs typeface="Arial"/>
              </a:rPr>
              <a:t>Strompreis (Stunden, Viertelstunden, </a:t>
            </a:r>
            <a:r>
              <a:rPr lang="de-DE" sz="1632" dirty="0">
                <a:solidFill>
                  <a:srgbClr val="C00000"/>
                </a:solidFill>
                <a:latin typeface="TT Norms Pro"/>
                <a:cs typeface="Arial"/>
              </a:rPr>
              <a:t>kurzfristig</a:t>
            </a:r>
            <a:r>
              <a:rPr lang="de-DE" sz="1632" dirty="0">
                <a:solidFill>
                  <a:srgbClr val="231F20"/>
                </a:solidFill>
                <a:latin typeface="TT Norms Pro"/>
                <a:cs typeface="Arial"/>
              </a:rPr>
              <a:t>)</a:t>
            </a:r>
            <a:br>
              <a:rPr lang="de-DE" sz="1632" dirty="0">
                <a:solidFill>
                  <a:srgbClr val="FFFFFF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</a:br>
            <a:r>
              <a:rPr lang="de-DE" sz="1632" dirty="0">
                <a:solidFill>
                  <a:srgbClr val="231F20"/>
                </a:solidFill>
                <a:latin typeface="TT Norms Pro"/>
                <a:cs typeface="Arial"/>
              </a:rPr>
              <a:t>Regelenergie (geplant 2024/2025)</a:t>
            </a:r>
          </a:p>
        </p:txBody>
      </p:sp>
    </p:spTree>
    <p:extLst>
      <p:ext uri="{BB962C8B-B14F-4D97-AF65-F5344CB8AC3E}">
        <p14:creationId xmlns:p14="http://schemas.microsoft.com/office/powerpoint/2010/main" val="2275630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F4E6E19-AE6F-B19D-B864-E72B24010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Fahrweise eines Batteriespeichers 0,5 MW : 1 MWh</a:t>
            </a:r>
            <a:br>
              <a:rPr lang="de-DE" dirty="0"/>
            </a:br>
            <a:r>
              <a:rPr lang="de-DE" dirty="0"/>
              <a:t>7 Tage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35A2F3-F5A3-1D2F-1A48-7B4D678D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231F20"/>
                </a:solidFill>
              </a:rPr>
              <a:t>Folie </a:t>
            </a:r>
            <a:fld id="{25DB68B4-B276-402F-8A40-77D99B859A12}" type="slidenum">
              <a:rPr lang="de-DE">
                <a:solidFill>
                  <a:srgbClr val="231F20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de-DE" dirty="0">
              <a:solidFill>
                <a:srgbClr val="231F2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8CA964F-2BAE-18A9-FF33-FA72E596C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14" y="1195404"/>
            <a:ext cx="10103973" cy="522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61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82422"/>
            <a:ext cx="2082749" cy="117539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4"/>
          <a:stretch/>
        </p:blipFill>
        <p:spPr>
          <a:xfrm>
            <a:off x="2040244" y="5682422"/>
            <a:ext cx="2082749" cy="117539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487" y="5682422"/>
            <a:ext cx="2082313" cy="117539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295" y="5682422"/>
            <a:ext cx="2082747" cy="1175399"/>
          </a:xfrm>
          <a:prstGeom prst="rect">
            <a:avLst/>
          </a:prstGeom>
        </p:spPr>
      </p:pic>
      <p:pic>
        <p:nvPicPr>
          <p:cNvPr id="14" name="Grafik 13" descr="http://www.skve.de/img/referenzen/refEwald_b1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60537" y="5682422"/>
            <a:ext cx="1991649" cy="1175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2" descr="I:\11_Marketing\15_Internetauftritt\201401 Start der Webseite\Bilder Referenzanlagen\2013-07-15 um 13-56-52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09689" y="5682422"/>
            <a:ext cx="2082311" cy="117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1041374" y="2565550"/>
            <a:ext cx="4440890" cy="5388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i="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„So wie es die SKVE macht, ist es genau richtig.“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Steffen Benne</a:t>
            </a:r>
          </a:p>
        </p:txBody>
      </p:sp>
      <p:sp>
        <p:nvSpPr>
          <p:cNvPr id="4" name="Rechteck 3"/>
          <p:cNvSpPr/>
          <p:nvPr/>
        </p:nvSpPr>
        <p:spPr>
          <a:xfrm>
            <a:off x="6038163" y="2453916"/>
            <a:ext cx="5672166" cy="7621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i="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„Die Zusammenarbeit funktioniert so hervorragend und zuverlässig, dass ich für viele Dinge sogar wieder mehr Zeit habe.“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Johannes Gruber</a:t>
            </a:r>
          </a:p>
        </p:txBody>
      </p:sp>
      <p:sp>
        <p:nvSpPr>
          <p:cNvPr id="5" name="Rechteck 4"/>
          <p:cNvSpPr/>
          <p:nvPr/>
        </p:nvSpPr>
        <p:spPr>
          <a:xfrm>
            <a:off x="5897057" y="3338767"/>
            <a:ext cx="6096000" cy="7621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i="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„Die Fahrweise der Anlage funktioniert, ohne das ich etwas besonderes machen müsste, und die zusätzlichen Erlöse sind erfreulich.“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Wolfgang Schmid</a:t>
            </a:r>
          </a:p>
        </p:txBody>
      </p:sp>
      <p:sp>
        <p:nvSpPr>
          <p:cNvPr id="6" name="Rechteck 5"/>
          <p:cNvSpPr/>
          <p:nvPr/>
        </p:nvSpPr>
        <p:spPr>
          <a:xfrm>
            <a:off x="622120" y="1580152"/>
            <a:ext cx="5475458" cy="9853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i="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„SKVE kümmert sich um Gasspeicher, Wärme und Vermarktung. Für mich sind das Vorteile, die die SKVE einzigartig macht.“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Philipp Ewald</a:t>
            </a:r>
          </a:p>
        </p:txBody>
      </p:sp>
      <p:sp>
        <p:nvSpPr>
          <p:cNvPr id="7" name="Rechteck 6"/>
          <p:cNvSpPr/>
          <p:nvPr/>
        </p:nvSpPr>
        <p:spPr>
          <a:xfrm>
            <a:off x="956919" y="4145718"/>
            <a:ext cx="4006330" cy="9853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i="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„Die Fahrplansteuerung und die Flexibilisierung haben die Prozesse und die Betriebsführung wieder vereinfacht.“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Ingo Schäfer</a:t>
            </a:r>
          </a:p>
        </p:txBody>
      </p:sp>
      <p:sp>
        <p:nvSpPr>
          <p:cNvPr id="8" name="Rechteck 7"/>
          <p:cNvSpPr/>
          <p:nvPr/>
        </p:nvSpPr>
        <p:spPr>
          <a:xfrm>
            <a:off x="6860484" y="4369564"/>
            <a:ext cx="5047857" cy="7621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i="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„…wir fühlen uns mit unserer Anlage dort einfach in guten Händen.“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Matthias Kaltner und Ludwig Rahm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CC633AB-0A7D-4417-B908-271EEF8B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sagen unsere Kunden</a:t>
            </a:r>
          </a:p>
        </p:txBody>
      </p:sp>
      <p:sp>
        <p:nvSpPr>
          <p:cNvPr id="36" name="Foliennummernplatzhalter 5">
            <a:extLst>
              <a:ext uri="{FF2B5EF4-FFF2-40B4-BE49-F238E27FC236}">
                <a16:creationId xmlns:a16="http://schemas.microsoft.com/office/drawing/2014/main" id="{E9EEEB14-CE98-4134-AD4A-BCAF5863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726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</a:lstStyle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609025" y="3292561"/>
            <a:ext cx="4702119" cy="7621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i="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„Man muss sie [die SKVE] wirklich loben, so gut funktioniert das Ganze.“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Holger </a:t>
            </a:r>
            <a:r>
              <a:rPr lang="de-DE" sz="1451" dirty="0" err="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Tägder</a:t>
            </a:r>
            <a:endParaRPr lang="de-DE" sz="1451" dirty="0">
              <a:solidFill>
                <a:srgbClr val="231F20"/>
              </a:solidFill>
              <a:latin typeface="TT Norms Pro" panose="020B0103030101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6487844" y="1535910"/>
            <a:ext cx="5420497" cy="7621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i="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„Wir konnten uns nicht vorstellen, dass wir aus der Ferne gesteuert werden. Aber es ist tatsächlich einfacher als vorher.„</a:t>
            </a:r>
          </a:p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dirty="0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Georg Bauer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48F3B7A4-43CC-4CA6-BEAC-55F3A8E477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737" y="4874116"/>
            <a:ext cx="2025826" cy="3369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5125F5DD-6043-4A07-A907-5082A91AC303}"/>
              </a:ext>
            </a:extLst>
          </p:cNvPr>
          <p:cNvSpPr txBox="1"/>
          <p:nvPr/>
        </p:nvSpPr>
        <p:spPr>
          <a:xfrm>
            <a:off x="5373677" y="6624351"/>
            <a:ext cx="1481496" cy="204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726" kern="0">
                <a:solidFill>
                  <a:prstClr val="white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© 2021 SK Verbundenergie AG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17158E64-ED74-489A-A8B6-19F87EB5DA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55270" y="6619213"/>
            <a:ext cx="936731" cy="2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8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Ökologische Ausrichtung der Unternehmensstrategie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32F891A-B791-4E46-8499-3F0AB74510A2}"/>
              </a:ext>
            </a:extLst>
          </p:cNvPr>
          <p:cNvSpPr/>
          <p:nvPr/>
        </p:nvSpPr>
        <p:spPr>
          <a:xfrm>
            <a:off x="4053634" y="2060920"/>
            <a:ext cx="3372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1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b="1">
                <a:solidFill>
                  <a:srgbClr val="0053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WEMAG-Ökostrategie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E509CC0-5E30-4A0A-ACD7-3079A45051D9}"/>
              </a:ext>
            </a:extLst>
          </p:cNvPr>
          <p:cNvSpPr/>
          <p:nvPr/>
        </p:nvSpPr>
        <p:spPr>
          <a:xfrm>
            <a:off x="8484848" y="2060920"/>
            <a:ext cx="3083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>
                <a:solidFill>
                  <a:srgbClr val="00539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Die WEMAG verfolgt eine konsequente Ökostrategie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C9BAE2C-BD1B-47D9-9289-3661AFBAF5D1}"/>
              </a:ext>
            </a:extLst>
          </p:cNvPr>
          <p:cNvSpPr/>
          <p:nvPr/>
        </p:nvSpPr>
        <p:spPr>
          <a:xfrm>
            <a:off x="8513678" y="2827321"/>
            <a:ext cx="30258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1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>
                <a:solidFill>
                  <a:srgbClr val="7F7F7F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Dazu zählt neben dem </a:t>
            </a:r>
            <a:r>
              <a:rPr lang="de-DE" sz="1200" b="1">
                <a:solidFill>
                  <a:srgbClr val="7F7F7F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Vertrieb</a:t>
            </a:r>
            <a:r>
              <a:rPr lang="de-DE" sz="1200">
                <a:solidFill>
                  <a:srgbClr val="7F7F7F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von</a:t>
            </a:r>
          </a:p>
          <a:p>
            <a:pPr algn="just" defTabSz="4571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>
                <a:solidFill>
                  <a:srgbClr val="7F7F7F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ökologischen Strom- und </a:t>
            </a:r>
          </a:p>
          <a:p>
            <a:pPr algn="just" defTabSz="4571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>
                <a:solidFill>
                  <a:srgbClr val="7F7F7F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Erdgasprodukten auch der Aus- und Umbau der </a:t>
            </a:r>
            <a:r>
              <a:rPr lang="de-DE" sz="1200" b="1">
                <a:solidFill>
                  <a:srgbClr val="7F7F7F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Energienetze</a:t>
            </a:r>
            <a:r>
              <a:rPr lang="de-DE" sz="1200">
                <a:solidFill>
                  <a:srgbClr val="7F7F7F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hin zu mehr Kapazität für erneuerbare Energien und  E-Mobilität sowie Digitalisierung.</a:t>
            </a:r>
          </a:p>
          <a:p>
            <a:pPr algn="just" defTabSz="457135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200">
              <a:solidFill>
                <a:srgbClr val="7F7F7F">
                  <a:lumMod val="75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just" defTabSz="4571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>
                <a:solidFill>
                  <a:srgbClr val="7F7F7F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Wir wollen die Energiewende aktiv vorantreiben. Dafür investieren wir aktiv in eigene </a:t>
            </a:r>
            <a:r>
              <a:rPr lang="de-DE" sz="1200" b="1">
                <a:solidFill>
                  <a:srgbClr val="7F7F7F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Ökokraftwerke</a:t>
            </a:r>
            <a:r>
              <a:rPr lang="de-DE" sz="1200">
                <a:solidFill>
                  <a:srgbClr val="7F7F7F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algn="just" defTabSz="457135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200">
              <a:solidFill>
                <a:srgbClr val="7F7F7F">
                  <a:lumMod val="75000"/>
                </a:srgb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4571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>
                <a:solidFill>
                  <a:srgbClr val="7F7F7F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Die Integration von </a:t>
            </a:r>
            <a:r>
              <a:rPr lang="de-DE" sz="1200" b="1">
                <a:solidFill>
                  <a:srgbClr val="7F7F7F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Speichertechnologie</a:t>
            </a:r>
            <a:r>
              <a:rPr lang="de-DE" sz="1200">
                <a:solidFill>
                  <a:srgbClr val="7F7F7F">
                    <a:lumMod val="75000"/>
                  </a:srgb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ist ein weiterer Schwerpunkt, um den Herausforderungen der Energiewende zu begegnen.</a:t>
            </a:r>
          </a:p>
        </p:txBody>
      </p:sp>
    </p:spTree>
    <p:extLst>
      <p:ext uri="{BB962C8B-B14F-4D97-AF65-F5344CB8AC3E}">
        <p14:creationId xmlns:p14="http://schemas.microsoft.com/office/powerpoint/2010/main" val="2426444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Himmel, draußen, Feld enthält.&#10;&#10;Automatisch generierte Beschreibung">
            <a:extLst>
              <a:ext uri="{FF2B5EF4-FFF2-40B4-BE49-F238E27FC236}">
                <a16:creationId xmlns:a16="http://schemas.microsoft.com/office/drawing/2014/main" id="{859595D4-9730-8CC8-03A2-B93C2B33B4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21301"/>
          <a:stretch/>
        </p:blipFill>
        <p:spPr>
          <a:xfrm>
            <a:off x="-5414" y="1078938"/>
            <a:ext cx="12197414" cy="5507506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43F1741-F463-46A3-9DE4-B6C08BA2C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AB22E4-7C08-4F04-9DBE-F8862EEA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 dirty="0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24C230CB-D91E-06E4-1E12-32B70A6520BD}"/>
              </a:ext>
            </a:extLst>
          </p:cNvPr>
          <p:cNvSpPr txBox="1">
            <a:spLocks/>
          </p:cNvSpPr>
          <p:nvPr/>
        </p:nvSpPr>
        <p:spPr>
          <a:xfrm>
            <a:off x="1395046" y="3429588"/>
            <a:ext cx="3475327" cy="2484358"/>
          </a:xfrm>
          <a:prstGeom prst="rect">
            <a:avLst/>
          </a:prstGeom>
        </p:spPr>
        <p:txBody>
          <a:bodyPr lIns="71996" tIns="45720" rIns="91440" bIns="45720" anchor="t"/>
          <a:lstStyle>
            <a:lvl1pPr marL="360371" indent="-360371" algn="l" defTabSz="995386" rtl="0" eaLnBrk="1" fontAlgn="base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75000"/>
              <a:buFontTx/>
              <a:buBlip>
                <a:blip r:embed="rId3"/>
              </a:buBlip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0741" indent="-360371" algn="l" defTabSz="995386" rtl="0" eaLnBrk="1" fontAlgn="base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1113" indent="-360371" algn="l" defTabSz="995386" rtl="0" eaLnBrk="1" fontAlgn="base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1313" indent="-179388" algn="l" defTabSz="995386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40014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821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6068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924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178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95244">
              <a:buClr>
                <a:sysClr val="windowText" lastClr="000000"/>
              </a:buClr>
              <a:buNone/>
              <a:defRPr/>
            </a:pPr>
            <a:br>
              <a:rPr lang="de-DE" sz="1800" dirty="0"/>
            </a:b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Torsten Coldewey</a:t>
            </a:r>
          </a:p>
          <a:p>
            <a:pPr marL="0" indent="0" algn="r" defTabSz="995244">
              <a:buClr>
                <a:sysClr val="windowText" lastClr="000000"/>
              </a:buClr>
              <a:buNone/>
              <a:defRPr/>
            </a:pP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Beratung und Vertrieb / Nord-Ost</a:t>
            </a:r>
            <a:endParaRPr lang="de-DE" sz="1600" dirty="0">
              <a:solidFill>
                <a:prstClr val="white"/>
              </a:solidFill>
            </a:endParaRPr>
          </a:p>
          <a:p>
            <a:pPr marL="0" indent="0" algn="r" defTabSz="995244">
              <a:buClr>
                <a:sysClr val="windowText" lastClr="000000"/>
              </a:buClr>
              <a:buNone/>
              <a:defRPr/>
            </a:pP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Dr.-Leo-Ritter-Str. 4</a:t>
            </a:r>
            <a:br>
              <a:rPr lang="de-DE" sz="1600" dirty="0"/>
            </a:b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93049 Regensburg</a:t>
            </a:r>
          </a:p>
          <a:p>
            <a:pPr marL="0" indent="0" algn="r" defTabSz="995244">
              <a:buClr>
                <a:sysClr val="windowText" lastClr="000000"/>
              </a:buClr>
              <a:buNone/>
              <a:defRPr/>
            </a:pP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0941 20828 - 38</a:t>
            </a:r>
          </a:p>
          <a:p>
            <a:pPr marL="0" indent="0" algn="r" defTabSz="995244">
              <a:buNone/>
              <a:defRPr/>
            </a:pP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0172 630 1724</a:t>
            </a:r>
            <a:endParaRPr lang="de-DE" sz="1600" dirty="0">
              <a:solidFill>
                <a:prstClr val="white"/>
              </a:solidFill>
            </a:endParaRPr>
          </a:p>
          <a:p>
            <a:pPr marL="0" indent="0" algn="r" defTabSz="995244">
              <a:buNone/>
              <a:defRPr/>
            </a:pP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torsten.coldewey@skve.de</a:t>
            </a:r>
          </a:p>
          <a:p>
            <a:pPr marL="0" indent="0" algn="r" defTabSz="995244">
              <a:buClr>
                <a:sysClr val="windowText" lastClr="000000"/>
              </a:buClr>
              <a:buNone/>
              <a:defRPr/>
            </a:pPr>
            <a:br>
              <a:rPr lang="de-DE" sz="1800" dirty="0">
                <a:solidFill>
                  <a:srgbClr val="231F20"/>
                </a:solidFill>
              </a:rPr>
            </a:br>
            <a:endParaRPr lang="de-DE" sz="1800" dirty="0">
              <a:solidFill>
                <a:srgbClr val="231F20"/>
              </a:solidFill>
            </a:endParaRPr>
          </a:p>
          <a:p>
            <a:pPr marL="0" indent="0" algn="r" defTabSz="995244">
              <a:buClr>
                <a:sysClr val="windowText" lastClr="000000"/>
              </a:buClr>
              <a:buNone/>
              <a:defRPr/>
            </a:pPr>
            <a:endParaRPr lang="de-DE" sz="1800" dirty="0">
              <a:solidFill>
                <a:srgbClr val="231F20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8113DF7-FFD0-0690-50C5-49DA141DE324}"/>
              </a:ext>
            </a:extLst>
          </p:cNvPr>
          <p:cNvGrpSpPr/>
          <p:nvPr/>
        </p:nvGrpSpPr>
        <p:grpSpPr>
          <a:xfrm>
            <a:off x="3477538" y="228830"/>
            <a:ext cx="6012613" cy="626681"/>
            <a:chOff x="1541273" y="5974655"/>
            <a:chExt cx="6012928" cy="62671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7B9E261-8F6A-7E4A-9EAF-0A19B5B47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71" y="5974655"/>
              <a:ext cx="3786830" cy="626714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E53B6CF-C4D7-6AE1-E2AF-E80482395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273" y="6064984"/>
              <a:ext cx="2157143" cy="418964"/>
            </a:xfrm>
            <a:prstGeom prst="rect">
              <a:avLst/>
            </a:prstGeom>
          </p:spPr>
        </p:pic>
      </p:grp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6EF67105-0A79-01A4-4D8D-E3CAD02807CA}"/>
              </a:ext>
            </a:extLst>
          </p:cNvPr>
          <p:cNvSpPr txBox="1">
            <a:spLocks/>
          </p:cNvSpPr>
          <p:nvPr/>
        </p:nvSpPr>
        <p:spPr>
          <a:xfrm>
            <a:off x="6495803" y="3429000"/>
            <a:ext cx="3061587" cy="2657473"/>
          </a:xfrm>
          <a:prstGeom prst="rect">
            <a:avLst/>
          </a:prstGeom>
        </p:spPr>
        <p:txBody>
          <a:bodyPr lIns="71996" tIns="45720" rIns="91440" bIns="45720" anchor="t"/>
          <a:lstStyle>
            <a:lvl1pPr marL="360371" indent="-360371" algn="l" defTabSz="995386" rtl="0" eaLnBrk="1" fontAlgn="base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75000"/>
              <a:buFontTx/>
              <a:buBlip>
                <a:blip r:embed="rId3"/>
              </a:buBlip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0741" indent="-360371" algn="l" defTabSz="995386" rtl="0" eaLnBrk="1" fontAlgn="base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1113" indent="-360371" algn="l" defTabSz="995386" rtl="0" eaLnBrk="1" fontAlgn="base" hangingPunct="1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1313" indent="-179388" algn="l" defTabSz="995386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240014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821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6068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924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178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95244">
              <a:buClr>
                <a:sysClr val="windowText" lastClr="000000"/>
              </a:buClr>
              <a:buNone/>
              <a:defRPr/>
            </a:pPr>
            <a:br>
              <a:rPr lang="de-DE" sz="1800" dirty="0"/>
            </a:b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Ingo Schäfer </a:t>
            </a:r>
            <a:endParaRPr lang="de-DE" sz="1600" dirty="0">
              <a:solidFill>
                <a:prstClr val="white"/>
              </a:solidFill>
            </a:endParaRPr>
          </a:p>
          <a:p>
            <a:pPr marL="0" indent="0" algn="r" defTabSz="995244">
              <a:buClr>
                <a:sysClr val="windowText" lastClr="000000"/>
              </a:buClr>
              <a:buNone/>
              <a:defRPr/>
            </a:pP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Beratung und Vertrieb / West </a:t>
            </a:r>
            <a:endParaRPr lang="de-DE" sz="1600" dirty="0">
              <a:solidFill>
                <a:prstClr val="white"/>
              </a:solidFill>
            </a:endParaRPr>
          </a:p>
          <a:p>
            <a:pPr marL="0" indent="0" algn="r" defTabSz="995244">
              <a:buClr>
                <a:sysClr val="windowText" lastClr="000000"/>
              </a:buClr>
              <a:buNone/>
              <a:defRPr/>
            </a:pP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Dr.-Leo-Ritter-Str. 4</a:t>
            </a:r>
            <a:br>
              <a:rPr lang="de-DE" sz="1600" dirty="0"/>
            </a:b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93049 Regensburg</a:t>
            </a:r>
          </a:p>
          <a:p>
            <a:pPr marL="0" indent="0" algn="r" defTabSz="995244">
              <a:buClr>
                <a:sysClr val="windowText" lastClr="000000"/>
              </a:buClr>
              <a:buNone/>
              <a:defRPr/>
            </a:pP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0941 20828 - 36</a:t>
            </a:r>
          </a:p>
          <a:p>
            <a:pPr marL="0" indent="0" algn="r" defTabSz="995244">
              <a:buNone/>
              <a:defRPr/>
            </a:pP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0174 3170 658</a:t>
            </a:r>
            <a:br>
              <a:rPr lang="de-DE" sz="1600" dirty="0"/>
            </a:br>
            <a:r>
              <a:rPr lang="de-DE" sz="1600" dirty="0">
                <a:solidFill>
                  <a:prstClr val="white"/>
                </a:solidFill>
                <a:latin typeface="Arial"/>
                <a:cs typeface="Arial"/>
              </a:rPr>
              <a:t>ingo.schaefer@skve.de</a:t>
            </a:r>
            <a:endParaRPr lang="de-DE" sz="1600" dirty="0">
              <a:solidFill>
                <a:prstClr val="white"/>
              </a:solidFill>
            </a:endParaRPr>
          </a:p>
          <a:p>
            <a:pPr marL="0" indent="0" algn="r" defTabSz="995244">
              <a:buClr>
                <a:sysClr val="windowText" lastClr="000000"/>
              </a:buClr>
              <a:buNone/>
              <a:defRPr/>
            </a:pPr>
            <a:br>
              <a:rPr lang="de-DE" sz="1800" dirty="0">
                <a:solidFill>
                  <a:srgbClr val="231F20"/>
                </a:solidFill>
              </a:rPr>
            </a:br>
            <a:endParaRPr lang="de-DE" sz="1800" dirty="0">
              <a:solidFill>
                <a:srgbClr val="231F20"/>
              </a:solidFill>
            </a:endParaRPr>
          </a:p>
          <a:p>
            <a:pPr marL="0" indent="0" algn="r" defTabSz="995244">
              <a:buClr>
                <a:sysClr val="windowText" lastClr="000000"/>
              </a:buClr>
              <a:buNone/>
              <a:defRPr/>
            </a:pPr>
            <a:endParaRPr lang="de-DE" sz="1800" dirty="0">
              <a:solidFill>
                <a:srgbClr val="231F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4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08C70F9A-9128-4CD9-AB45-95D5F805D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4" b="7804"/>
          <a:stretch/>
        </p:blipFill>
        <p:spPr>
          <a:xfrm>
            <a:off x="1" y="180"/>
            <a:ext cx="12192000" cy="6857641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6B4058B-D6D7-4637-AC89-BAAB046439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464" y="686098"/>
            <a:ext cx="11037302" cy="4898109"/>
          </a:xfrm>
        </p:spPr>
        <p:txBody>
          <a:bodyPr/>
          <a:lstStyle/>
          <a:p>
            <a:pPr marL="0" indent="0">
              <a:buNone/>
            </a:pPr>
            <a:r>
              <a:rPr lang="de-DE" sz="3628" b="1">
                <a:solidFill>
                  <a:schemeClr val="bg1"/>
                </a:solidFill>
              </a:rPr>
              <a:t>Flexibilität </a:t>
            </a:r>
          </a:p>
          <a:p>
            <a:pPr marL="0" indent="0">
              <a:buNone/>
            </a:pPr>
            <a:r>
              <a:rPr lang="de-DE" sz="2902">
                <a:solidFill>
                  <a:schemeClr val="bg1"/>
                </a:solidFill>
              </a:rPr>
              <a:t>Entscheidend</a:t>
            </a:r>
            <a:br>
              <a:rPr lang="de-DE" sz="2902">
                <a:solidFill>
                  <a:schemeClr val="bg1"/>
                </a:solidFill>
              </a:rPr>
            </a:br>
            <a:r>
              <a:rPr lang="de-DE" sz="2902">
                <a:solidFill>
                  <a:schemeClr val="bg1"/>
                </a:solidFill>
              </a:rPr>
              <a:t>für das Gelingen</a:t>
            </a:r>
            <a:br>
              <a:rPr lang="de-DE" sz="2902">
                <a:solidFill>
                  <a:schemeClr val="bg1"/>
                </a:solidFill>
              </a:rPr>
            </a:br>
            <a:r>
              <a:rPr lang="de-DE" sz="2902">
                <a:solidFill>
                  <a:schemeClr val="bg1"/>
                </a:solidFill>
              </a:rPr>
              <a:t>der Energiewende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E2CC60C-1AA9-137F-D1F0-CA16D90AE9E3}"/>
              </a:ext>
            </a:extLst>
          </p:cNvPr>
          <p:cNvSpPr/>
          <p:nvPr/>
        </p:nvSpPr>
        <p:spPr>
          <a:xfrm>
            <a:off x="33115" y="-16051"/>
            <a:ext cx="12192000" cy="6890102"/>
          </a:xfrm>
          <a:prstGeom prst="rect">
            <a:avLst/>
          </a:prstGeom>
          <a:gradFill flip="none" rotWithShape="1">
            <a:gsLst>
              <a:gs pos="34000">
                <a:schemeClr val="accent1">
                  <a:lumMod val="5000"/>
                  <a:lumOff val="95000"/>
                  <a:alpha val="0"/>
                </a:schemeClr>
              </a:gs>
              <a:gs pos="89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0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5EEC29B-E799-85BD-D45D-E556DAD58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9B42094-071A-4B2C-92B7-1D0F4FB94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93" b="12679"/>
          <a:stretch/>
        </p:blipFill>
        <p:spPr>
          <a:xfrm>
            <a:off x="-170083" y="-97589"/>
            <a:ext cx="12539642" cy="705318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1C78618-7AEA-4697-ACF0-8FDF673DF452}"/>
              </a:ext>
            </a:extLst>
          </p:cNvPr>
          <p:cNvSpPr txBox="1"/>
          <p:nvPr/>
        </p:nvSpPr>
        <p:spPr>
          <a:xfrm>
            <a:off x="3972663" y="6340078"/>
            <a:ext cx="4246675" cy="315599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algn="ctr"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Zukunft von Biogas als Speicherkraftwerk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AAE606E-DEA4-7994-3FBA-E8ABC5E0661D}"/>
              </a:ext>
            </a:extLst>
          </p:cNvPr>
          <p:cNvGrpSpPr/>
          <p:nvPr/>
        </p:nvGrpSpPr>
        <p:grpSpPr>
          <a:xfrm>
            <a:off x="4104130" y="6690081"/>
            <a:ext cx="3983740" cy="80596"/>
            <a:chOff x="675490" y="2988543"/>
            <a:chExt cx="9699615" cy="144000"/>
          </a:xfrm>
        </p:grpSpPr>
        <p:sp>
          <p:nvSpPr>
            <p:cNvPr id="15" name="Flussdiagramm: Alternativer Prozess 14">
              <a:extLst>
                <a:ext uri="{FF2B5EF4-FFF2-40B4-BE49-F238E27FC236}">
                  <a16:creationId xmlns:a16="http://schemas.microsoft.com/office/drawing/2014/main" id="{C3776AA0-13D9-0F41-8F90-53B26FE8D329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lussdiagramm: Alternativer Prozess 15">
              <a:extLst>
                <a:ext uri="{FF2B5EF4-FFF2-40B4-BE49-F238E27FC236}">
                  <a16:creationId xmlns:a16="http://schemas.microsoft.com/office/drawing/2014/main" id="{7BBAFC7E-5BB5-11A4-4A0C-FF0FE7D6B09D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lussdiagramm: Alternativer Prozess 16">
              <a:extLst>
                <a:ext uri="{FF2B5EF4-FFF2-40B4-BE49-F238E27FC236}">
                  <a16:creationId xmlns:a16="http://schemas.microsoft.com/office/drawing/2014/main" id="{3007551D-689D-AAD4-3538-08818F7D65A3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lussdiagramm: Alternativer Prozess 17">
              <a:extLst>
                <a:ext uri="{FF2B5EF4-FFF2-40B4-BE49-F238E27FC236}">
                  <a16:creationId xmlns:a16="http://schemas.microsoft.com/office/drawing/2014/main" id="{7D19DE54-533A-A8BD-89AF-1BC939049194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lussdiagramm: Alternativer Prozess 18">
              <a:extLst>
                <a:ext uri="{FF2B5EF4-FFF2-40B4-BE49-F238E27FC236}">
                  <a16:creationId xmlns:a16="http://schemas.microsoft.com/office/drawing/2014/main" id="{CD7BE25C-1D34-A50C-80A8-706B9048C723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lussdiagramm: Alternativer Prozess 19">
              <a:extLst>
                <a:ext uri="{FF2B5EF4-FFF2-40B4-BE49-F238E27FC236}">
                  <a16:creationId xmlns:a16="http://schemas.microsoft.com/office/drawing/2014/main" id="{FCE9B1CD-AD6F-2876-0FD0-53BA9E43D869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5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Himmel, draußen, Gras, Kuppel enthält.&#10;&#10;Automatisch generierte Beschreibung">
            <a:extLst>
              <a:ext uri="{FF2B5EF4-FFF2-40B4-BE49-F238E27FC236}">
                <a16:creationId xmlns:a16="http://schemas.microsoft.com/office/drawing/2014/main" id="{BE416E66-6CA9-DC48-950F-F1A8C470C2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4237" b="16278"/>
          <a:stretch/>
        </p:blipFill>
        <p:spPr>
          <a:xfrm>
            <a:off x="829734" y="2176308"/>
            <a:ext cx="4575023" cy="2999849"/>
          </a:xfr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F195B7-78F6-C681-0DAC-A7B2A01EC2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14501"/>
            <a:ext cx="5249333" cy="4044951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Biogasanlage versorgt SKW Gettorf</a:t>
            </a:r>
          </a:p>
          <a:p>
            <a:r>
              <a:rPr lang="de-DE" dirty="0"/>
              <a:t>11 MW Flex-BHKW</a:t>
            </a:r>
            <a:br>
              <a:rPr lang="de-DE" dirty="0"/>
            </a:br>
            <a:r>
              <a:rPr lang="de-DE" dirty="0"/>
              <a:t>Speicher für 43.000 m</a:t>
            </a:r>
            <a:r>
              <a:rPr lang="de-DE" baseline="30000" dirty="0"/>
              <a:t>3</a:t>
            </a:r>
            <a:r>
              <a:rPr lang="de-DE" dirty="0"/>
              <a:t> Biogas </a:t>
            </a:r>
            <a:br>
              <a:rPr lang="de-DE" dirty="0"/>
            </a:br>
            <a:r>
              <a:rPr lang="de-DE" dirty="0"/>
              <a:t>= ca. 80 MWh Strom-Äquivalent</a:t>
            </a:r>
          </a:p>
          <a:p>
            <a:pPr marL="0" indent="0">
              <a:buNone/>
            </a:pPr>
            <a:r>
              <a:rPr lang="de-DE" dirty="0"/>
              <a:t>Vergleich:</a:t>
            </a:r>
          </a:p>
          <a:p>
            <a:r>
              <a:rPr lang="de-DE" dirty="0"/>
              <a:t>Investition Biogasspeicher ca. </a:t>
            </a:r>
            <a:r>
              <a:rPr lang="de-DE" b="1" dirty="0">
                <a:solidFill>
                  <a:schemeClr val="accent4">
                    <a:lumMod val="75000"/>
                  </a:schemeClr>
                </a:solidFill>
              </a:rPr>
              <a:t>600.000 €</a:t>
            </a:r>
            <a:br>
              <a:rPr lang="de-DE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DE" dirty="0"/>
              <a:t>(mit Stromgewinn - Wirkungsgrad!)</a:t>
            </a:r>
          </a:p>
          <a:p>
            <a:r>
              <a:rPr lang="de-DE" dirty="0"/>
              <a:t>Batterien bei 500 €/kW </a:t>
            </a:r>
            <a:br>
              <a:rPr lang="de-DE" dirty="0"/>
            </a:br>
            <a:r>
              <a:rPr lang="de-DE" dirty="0"/>
              <a:t>Investition Batterien       ca. </a:t>
            </a:r>
            <a:r>
              <a:rPr lang="de-DE" b="1" dirty="0">
                <a:solidFill>
                  <a:srgbClr val="FF0000"/>
                </a:solidFill>
              </a:rPr>
              <a:t>40.000.000 €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553857-6BBC-3E4B-91B9-93C14162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67" y="292100"/>
            <a:ext cx="8009467" cy="1092200"/>
          </a:xfrm>
        </p:spPr>
        <p:txBody>
          <a:bodyPr anchor="b">
            <a:normAutofit/>
          </a:bodyPr>
          <a:lstStyle/>
          <a:p>
            <a:r>
              <a:rPr lang="de-DE" dirty="0"/>
              <a:t>Biogasspeicher </a:t>
            </a:r>
            <a:r>
              <a:rPr lang="de-DE" dirty="0" err="1"/>
              <a:t>Tüttendorf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47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9ECFA61-DE12-463A-A234-D64FFCEA2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T Norms Pro DemiBold"/>
                <a:cs typeface="Arial"/>
              </a:rPr>
              <a:t>Stromerzeugung der 31. kW 2023  31.07.2023 bis 06.08.</a:t>
            </a:r>
            <a:br>
              <a:rPr lang="de-DE" dirty="0">
                <a:latin typeface="TT Norms Pro DemiBold"/>
                <a:cs typeface="Arial"/>
              </a:rPr>
            </a:br>
            <a:r>
              <a:rPr lang="de-DE" dirty="0">
                <a:latin typeface="TT Norms Pro DemiBold"/>
                <a:cs typeface="Arial"/>
              </a:rPr>
              <a:t>nach Erzeugerart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1F5A580-6B71-4EE0-8AA2-5ABCCA015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655" y="5726729"/>
            <a:ext cx="5068691" cy="848578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8098A79-B9B5-4D9E-A555-25CF13A9027E}"/>
              </a:ext>
            </a:extLst>
          </p:cNvPr>
          <p:cNvSpPr txBox="1">
            <a:spLocks/>
          </p:cNvSpPr>
          <p:nvPr/>
        </p:nvSpPr>
        <p:spPr>
          <a:xfrm>
            <a:off x="9901113" y="6205551"/>
            <a:ext cx="1828602" cy="456589"/>
          </a:xfrm>
          <a:prstGeom prst="rect">
            <a:avLst/>
          </a:prstGeom>
        </p:spPr>
        <p:txBody>
          <a:bodyPr/>
          <a:lstStyle>
            <a:lvl1pPr marL="373071" indent="-373071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57" indent="-311157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4629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1528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0014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821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6068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924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178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5996" indent="-405996">
              <a:buNone/>
            </a:pPr>
            <a:r>
              <a:rPr lang="de-DE" sz="816">
                <a:solidFill>
                  <a:schemeClr val="bg1">
                    <a:lumMod val="50000"/>
                  </a:schemeClr>
                </a:solidFill>
                <a:latin typeface="TT Norms Pro" panose="020B0103030101020204" pitchFamily="34" charset="0"/>
              </a:rPr>
              <a:t>Quelle:	SMARD Strommarktdaten</a:t>
            </a:r>
            <a:br>
              <a:rPr lang="de-DE" sz="816">
                <a:solidFill>
                  <a:schemeClr val="bg1">
                    <a:lumMod val="50000"/>
                  </a:schemeClr>
                </a:solidFill>
                <a:latin typeface="TT Norms Pro" panose="020B0103030101020204" pitchFamily="34" charset="0"/>
              </a:rPr>
            </a:br>
            <a:r>
              <a:rPr lang="de-DE" sz="816">
                <a:solidFill>
                  <a:schemeClr val="bg1">
                    <a:lumMod val="50000"/>
                  </a:schemeClr>
                </a:solidFill>
                <a:latin typeface="TT Norms Pro" panose="020B0103030101020204" pitchFamily="34" charset="0"/>
              </a:rPr>
              <a:t>https://smard.de</a:t>
            </a:r>
          </a:p>
          <a:p>
            <a:pPr marL="0" indent="0" algn="r">
              <a:buNone/>
            </a:pPr>
            <a:endParaRPr lang="de-DE" sz="816">
              <a:solidFill>
                <a:schemeClr val="bg1">
                  <a:lumMod val="50000"/>
                </a:schemeClr>
              </a:solidFill>
              <a:latin typeface="TT Norms Pro" panose="020B0103030101020204" pitchFamily="34" charset="0"/>
            </a:endParaRPr>
          </a:p>
        </p:txBody>
      </p:sp>
      <p:pic>
        <p:nvPicPr>
          <p:cNvPr id="4" name="Grafik 3" descr="Ein Bild, das Diagramm, Reihe, Screenshot enthält.&#10;&#10;Automatisch generierte Beschreibung">
            <a:extLst>
              <a:ext uri="{FF2B5EF4-FFF2-40B4-BE49-F238E27FC236}">
                <a16:creationId xmlns:a16="http://schemas.microsoft.com/office/drawing/2014/main" id="{6BE6FEDE-9CDA-B1F7-6FF7-DB7FDBEAC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1"/>
          <a:stretch/>
        </p:blipFill>
        <p:spPr>
          <a:xfrm>
            <a:off x="670740" y="1182445"/>
            <a:ext cx="10122348" cy="4349497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9801A98-3E4D-903B-B4E4-7AA26180E551}"/>
              </a:ext>
            </a:extLst>
          </p:cNvPr>
          <p:cNvSpPr/>
          <p:nvPr/>
        </p:nvSpPr>
        <p:spPr>
          <a:xfrm>
            <a:off x="3591487" y="6206297"/>
            <a:ext cx="5110223" cy="399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0B1D8DD-31B8-9404-B549-F05B2F95D688}"/>
              </a:ext>
            </a:extLst>
          </p:cNvPr>
          <p:cNvSpPr/>
          <p:nvPr/>
        </p:nvSpPr>
        <p:spPr>
          <a:xfrm>
            <a:off x="6996544" y="6011419"/>
            <a:ext cx="1636015" cy="1623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89FD0CE-D1DC-4086-A3CD-9938E779D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Eine erfolgreiche Energiewende</a:t>
            </a:r>
            <a:br>
              <a:rPr lang="de-DE"/>
            </a:br>
            <a:r>
              <a:rPr lang="de-DE"/>
              <a:t>braucht </a:t>
            </a:r>
            <a:r>
              <a:rPr lang="de-DE">
                <a:solidFill>
                  <a:schemeClr val="accent5"/>
                </a:solidFill>
              </a:rPr>
              <a:t>Flexibilität </a:t>
            </a:r>
            <a:r>
              <a:rPr lang="de-DE"/>
              <a:t>zur Abdeckung der Residuallast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E24A0D-5985-4D8A-BA7D-7E17CD6F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prstClr val="white"/>
                </a:solidFill>
              </a:rPr>
              <a:t>Folie </a:t>
            </a:r>
            <a:fld id="{25DB68B4-B276-402F-8A40-77D99B859A12}" type="slidenum">
              <a:rPr lang="de-DE">
                <a:solidFill>
                  <a:prstClr val="white"/>
                </a:solidFill>
              </a:rPr>
              <a:pPr defTabSz="90269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DE">
              <a:solidFill>
                <a:prstClr val="white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AC988CB-A407-4354-BF85-172A74330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69" b="18669"/>
          <a:stretch/>
        </p:blipFill>
        <p:spPr>
          <a:xfrm>
            <a:off x="842878" y="3062374"/>
            <a:ext cx="10506245" cy="246000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53DAF82-7C9E-4BA5-800C-62DB9EA5BF6E}"/>
              </a:ext>
            </a:extLst>
          </p:cNvPr>
          <p:cNvSpPr txBox="1">
            <a:spLocks/>
          </p:cNvSpPr>
          <p:nvPr/>
        </p:nvSpPr>
        <p:spPr>
          <a:xfrm>
            <a:off x="1953969" y="2034274"/>
            <a:ext cx="4767426" cy="53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>
                <a:solidFill>
                  <a:schemeClr val="tx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algn="l" defTabSz="995386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B6E14"/>
                </a:solidFill>
                <a:latin typeface="Calibri" panose="020F0502020204030204" pitchFamily="34" charset="0"/>
              </a:defRPr>
            </a:lvl2pPr>
            <a:lvl3pPr algn="l" defTabSz="995386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B6E14"/>
                </a:solidFill>
                <a:latin typeface="Calibri" panose="020F0502020204030204" pitchFamily="34" charset="0"/>
              </a:defRPr>
            </a:lvl3pPr>
            <a:lvl4pPr algn="l" defTabSz="995386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B6E14"/>
                </a:solidFill>
                <a:latin typeface="Calibri" panose="020F0502020204030204" pitchFamily="34" charset="0"/>
              </a:defRPr>
            </a:lvl4pPr>
            <a:lvl5pPr algn="l" defTabSz="995386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B6E14"/>
                </a:solidFill>
                <a:latin typeface="Calibri" panose="020F0502020204030204" pitchFamily="34" charset="0"/>
              </a:defRPr>
            </a:lvl5pPr>
            <a:lvl6pPr marL="457210" algn="l" defTabSz="995386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B6E14"/>
                </a:solidFill>
                <a:latin typeface="Calibri" panose="020F0502020204030204" pitchFamily="34" charset="0"/>
              </a:defRPr>
            </a:lvl6pPr>
            <a:lvl7pPr marL="914421" algn="l" defTabSz="995386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B6E14"/>
                </a:solidFill>
                <a:latin typeface="Calibri" panose="020F0502020204030204" pitchFamily="34" charset="0"/>
              </a:defRPr>
            </a:lvl7pPr>
            <a:lvl8pPr marL="1371631" algn="l" defTabSz="995386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B6E14"/>
                </a:solidFill>
                <a:latin typeface="Calibri" panose="020F0502020204030204" pitchFamily="34" charset="0"/>
              </a:defRPr>
            </a:lvl8pPr>
            <a:lvl9pPr marL="1828842" algn="l" defTabSz="995386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B6E14"/>
                </a:solidFill>
                <a:latin typeface="Calibri" panose="020F0502020204030204" pitchFamily="34" charset="0"/>
              </a:defRPr>
            </a:lvl9pPr>
          </a:lstStyle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>
                <a:solidFill>
                  <a:srgbClr val="231F20"/>
                </a:solidFill>
              </a:rPr>
              <a:t>Bei Verdoppelung der EE kommt es in über 3.000 Stunden zum Überangebot. Aber es bleiben 50 – 60 GW Residuallast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CE4A9B7-4519-4136-81FF-0179DBB46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20"/>
          <a:stretch/>
        </p:blipFill>
        <p:spPr>
          <a:xfrm>
            <a:off x="2054852" y="5456190"/>
            <a:ext cx="8251473" cy="588832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634E18EA-85B7-400C-BDCD-6C62BD8C6E11}"/>
              </a:ext>
            </a:extLst>
          </p:cNvPr>
          <p:cNvCxnSpPr>
            <a:cxnSpLocks/>
          </p:cNvCxnSpPr>
          <p:nvPr/>
        </p:nvCxnSpPr>
        <p:spPr>
          <a:xfrm flipH="1">
            <a:off x="2895947" y="2743914"/>
            <a:ext cx="979609" cy="2317766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D1BD1798-D920-44FC-BCAE-F83DDAF7C79B}"/>
              </a:ext>
            </a:extLst>
          </p:cNvPr>
          <p:cNvSpPr txBox="1"/>
          <p:nvPr/>
        </p:nvSpPr>
        <p:spPr>
          <a:xfrm>
            <a:off x="7022875" y="1952168"/>
            <a:ext cx="3644629" cy="53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51">
                <a:solidFill>
                  <a:srgbClr val="231F20"/>
                </a:solidFill>
                <a:latin typeface="TT Norms Pro" panose="020B0103030101020204" pitchFamily="34" charset="0"/>
                <a:cs typeface="Arial" panose="020B0604020202020204" pitchFamily="34" charset="0"/>
              </a:rPr>
              <a:t>Flexible Anlagen müssen in diesen Zeiten so weit wie möglich aus dem Netz gehen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1AE41B1-2D1F-483D-B3EB-35F1D3B2574B}"/>
              </a:ext>
            </a:extLst>
          </p:cNvPr>
          <p:cNvCxnSpPr>
            <a:cxnSpLocks/>
          </p:cNvCxnSpPr>
          <p:nvPr/>
        </p:nvCxnSpPr>
        <p:spPr>
          <a:xfrm flipH="1">
            <a:off x="4202091" y="2775928"/>
            <a:ext cx="271183" cy="1884907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B5C8162-7AE1-47F6-A3C3-12A25687BF89}"/>
              </a:ext>
            </a:extLst>
          </p:cNvPr>
          <p:cNvCxnSpPr>
            <a:cxnSpLocks/>
          </p:cNvCxnSpPr>
          <p:nvPr/>
        </p:nvCxnSpPr>
        <p:spPr>
          <a:xfrm>
            <a:off x="8519503" y="2775928"/>
            <a:ext cx="515323" cy="1077278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B3F7261-F1BB-41B9-B2D8-37FBC902523F}"/>
              </a:ext>
            </a:extLst>
          </p:cNvPr>
          <p:cNvCxnSpPr>
            <a:cxnSpLocks/>
          </p:cNvCxnSpPr>
          <p:nvPr/>
        </p:nvCxnSpPr>
        <p:spPr>
          <a:xfrm>
            <a:off x="9361360" y="2712192"/>
            <a:ext cx="979608" cy="1100312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6" name="Picture 3">
            <a:extLst>
              <a:ext uri="{FF2B5EF4-FFF2-40B4-BE49-F238E27FC236}">
                <a16:creationId xmlns:a16="http://schemas.microsoft.com/office/drawing/2014/main" id="{C478DFD4-E7FC-4950-969E-260DC6AF4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78" y="6082059"/>
            <a:ext cx="1227245" cy="25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148F4F6C-1793-4656-B25C-6F87209F02B5}"/>
              </a:ext>
            </a:extLst>
          </p:cNvPr>
          <p:cNvCxnSpPr>
            <a:cxnSpLocks/>
          </p:cNvCxnSpPr>
          <p:nvPr/>
        </p:nvCxnSpPr>
        <p:spPr>
          <a:xfrm flipH="1">
            <a:off x="5163317" y="2743915"/>
            <a:ext cx="2514329" cy="1288681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247148C2-0461-4DCC-A88D-305EFE74244C}"/>
              </a:ext>
            </a:extLst>
          </p:cNvPr>
          <p:cNvCxnSpPr>
            <a:cxnSpLocks/>
          </p:cNvCxnSpPr>
          <p:nvPr/>
        </p:nvCxnSpPr>
        <p:spPr>
          <a:xfrm>
            <a:off x="5139967" y="2775928"/>
            <a:ext cx="1690209" cy="2048415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Rechteck 37">
            <a:extLst>
              <a:ext uri="{FF2B5EF4-FFF2-40B4-BE49-F238E27FC236}">
                <a16:creationId xmlns:a16="http://schemas.microsoft.com/office/drawing/2014/main" id="{A7EF6116-8A1F-4AC2-A85E-66D7337438B0}"/>
              </a:ext>
            </a:extLst>
          </p:cNvPr>
          <p:cNvSpPr/>
          <p:nvPr/>
        </p:nvSpPr>
        <p:spPr>
          <a:xfrm>
            <a:off x="5081940" y="1388606"/>
            <a:ext cx="2028120" cy="343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0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32" b="1">
                <a:solidFill>
                  <a:srgbClr val="231F20"/>
                </a:solidFill>
                <a:latin typeface="TT Norms Pro" panose="020B0103030101020204" pitchFamily="34" charset="0"/>
              </a:rPr>
              <a:t>Blick in das Jahr 2030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774814C-BF9A-0BCC-2CFE-3F8D79C24EEE}"/>
              </a:ext>
            </a:extLst>
          </p:cNvPr>
          <p:cNvSpPr/>
          <p:nvPr/>
        </p:nvSpPr>
        <p:spPr>
          <a:xfrm>
            <a:off x="1867959" y="5469395"/>
            <a:ext cx="7995187" cy="150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269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27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73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Nku9Gfou6AqKZr.xDEAz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Ejc.nv.TIyBy3IvIMlWr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kDHgHHRTv2uNLCbbtCsN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YxeFgKSQa7a48s3yMNs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Ejc.nv.TIyBy3IvIMlWr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INTELLIGENT_ELEMENT" val="{Nam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kDHgHHRTv2uNLCbbtCsN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YxeFgKSQa7a48s3yMNs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SKVE 2021">
      <a:dk1>
        <a:srgbClr val="231F20"/>
      </a:dk1>
      <a:lt1>
        <a:sysClr val="window" lastClr="FFFFFF"/>
      </a:lt1>
      <a:dk2>
        <a:srgbClr val="121010"/>
      </a:dk2>
      <a:lt2>
        <a:srgbClr val="848688"/>
      </a:lt2>
      <a:accent1>
        <a:srgbClr val="00668E"/>
      </a:accent1>
      <a:accent2>
        <a:srgbClr val="0C3148"/>
      </a:accent2>
      <a:accent3>
        <a:srgbClr val="82BB26"/>
      </a:accent3>
      <a:accent4>
        <a:srgbClr val="5B831B"/>
      </a:accent4>
      <a:accent5>
        <a:srgbClr val="DEDD00"/>
      </a:accent5>
      <a:accent6>
        <a:srgbClr val="CCAF00"/>
      </a:accent6>
      <a:hlink>
        <a:srgbClr val="C63A00"/>
      </a:hlink>
      <a:folHlink>
        <a:srgbClr val="991915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l">
          <a:defRPr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err="1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098E416B-F795-4899-9CD9-A9C2A0DA5BDA}" vid="{CE1B781A-C9A3-4053-AFB9-C1BA912C4C73}"/>
    </a:ext>
  </a:extLst>
</a:theme>
</file>

<file path=ppt/theme/theme3.xml><?xml version="1.0" encoding="utf-8"?>
<a:theme xmlns:a="http://schemas.openxmlformats.org/drawingml/2006/main" name="1_WEMAG Vorlage">
  <a:themeElements>
    <a:clrScheme name="WEMAG">
      <a:dk1>
        <a:sysClr val="windowText" lastClr="000000"/>
      </a:dk1>
      <a:lt1>
        <a:sysClr val="window" lastClr="FFFFFF"/>
      </a:lt1>
      <a:dk2>
        <a:srgbClr val="005480"/>
      </a:dk2>
      <a:lt2>
        <a:srgbClr val="FFFFFF"/>
      </a:lt2>
      <a:accent1>
        <a:srgbClr val="0093D3"/>
      </a:accent1>
      <a:accent2>
        <a:srgbClr val="005395"/>
      </a:accent2>
      <a:accent3>
        <a:srgbClr val="005395"/>
      </a:accent3>
      <a:accent4>
        <a:srgbClr val="00294A"/>
      </a:accent4>
      <a:accent5>
        <a:srgbClr val="A5A5A5"/>
      </a:accent5>
      <a:accent6>
        <a:srgbClr val="7F7F7F"/>
      </a:accent6>
      <a:hlink>
        <a:srgbClr val="005480"/>
      </a:hlink>
      <a:folHlink>
        <a:srgbClr val="8C8E8E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rgbClr val="4D4D4D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V-2017-1920-x-1080_WEMAG-Bearbeitung.potx" id="{C75E77CD-7B6F-421A-B949-0BC7B1B72C9E}" vid="{81BE16E6-2EFC-4A75-8584-D3433560ACD1}"/>
    </a:ext>
  </a:extLst>
</a:theme>
</file>

<file path=ppt/theme/theme4.xml><?xml version="1.0" encoding="utf-8"?>
<a:theme xmlns:a="http://schemas.openxmlformats.org/drawingml/2006/main" name="WEMAG Vorlage">
  <a:themeElements>
    <a:clrScheme name="WEMAG">
      <a:dk1>
        <a:sysClr val="windowText" lastClr="000000"/>
      </a:dk1>
      <a:lt1>
        <a:sysClr val="window" lastClr="FFFFFF"/>
      </a:lt1>
      <a:dk2>
        <a:srgbClr val="005480"/>
      </a:dk2>
      <a:lt2>
        <a:srgbClr val="FFFFFF"/>
      </a:lt2>
      <a:accent1>
        <a:srgbClr val="0093D3"/>
      </a:accent1>
      <a:accent2>
        <a:srgbClr val="005395"/>
      </a:accent2>
      <a:accent3>
        <a:srgbClr val="005395"/>
      </a:accent3>
      <a:accent4>
        <a:srgbClr val="00294A"/>
      </a:accent4>
      <a:accent5>
        <a:srgbClr val="A5A5A5"/>
      </a:accent5>
      <a:accent6>
        <a:srgbClr val="7F7F7F"/>
      </a:accent6>
      <a:hlink>
        <a:srgbClr val="005480"/>
      </a:hlink>
      <a:folHlink>
        <a:srgbClr val="8C8E8E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rgbClr val="4D4D4D"/>
            </a:solidFill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V-2017-1920-x-1080_WEMAG-Bearbeitung.potx" id="{C75E77CD-7B6F-421A-B949-0BC7B1B72C9E}" vid="{81BE16E6-2EFC-4A75-8584-D3433560ACD1}"/>
    </a:ext>
  </a:extLst>
</a:theme>
</file>

<file path=ppt/theme/theme5.xml><?xml version="1.0" encoding="utf-8"?>
<a:theme xmlns:a="http://schemas.openxmlformats.org/drawingml/2006/main" name="3_Vorlage Bilder Titel">
  <a:themeElements>
    <a:clrScheme name="Bla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50000"/>
            </a:schemeClr>
          </a:solidFill>
          <a:headEnd type="none"/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>
              <a:lumMod val="50000"/>
            </a:schemeClr>
          </a:solidFill>
        </a:ln>
      </a:spPr>
      <a:bodyPr wrap="none" rtlCol="0" anchor="ctr">
        <a:spAutoFit/>
      </a:bodyPr>
      <a:lstStyle>
        <a:defPPr algn="l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Larissa">
  <a:themeElements>
    <a:clrScheme name="SKVE 2021">
      <a:dk1>
        <a:srgbClr val="231F20"/>
      </a:dk1>
      <a:lt1>
        <a:sysClr val="window" lastClr="FFFFFF"/>
      </a:lt1>
      <a:dk2>
        <a:srgbClr val="121010"/>
      </a:dk2>
      <a:lt2>
        <a:srgbClr val="848688"/>
      </a:lt2>
      <a:accent1>
        <a:srgbClr val="00668E"/>
      </a:accent1>
      <a:accent2>
        <a:srgbClr val="0C3148"/>
      </a:accent2>
      <a:accent3>
        <a:srgbClr val="82BB26"/>
      </a:accent3>
      <a:accent4>
        <a:srgbClr val="5B831B"/>
      </a:accent4>
      <a:accent5>
        <a:srgbClr val="DEDD00"/>
      </a:accent5>
      <a:accent6>
        <a:srgbClr val="CCAF00"/>
      </a:accent6>
      <a:hlink>
        <a:srgbClr val="C63A00"/>
      </a:hlink>
      <a:folHlink>
        <a:srgbClr val="991915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l">
          <a:defRPr sz="1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err="1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098E416B-F795-4899-9CD9-A9C2A0DA5BDA}" vid="{CE1B781A-C9A3-4053-AFB9-C1BA912C4C73}"/>
    </a:ext>
  </a:extLst>
</a:theme>
</file>

<file path=ppt/theme/theme7.xml><?xml version="1.0" encoding="utf-8"?>
<a:theme xmlns:a="http://schemas.openxmlformats.org/drawingml/2006/main" name="4_Vorlage Bilder Titel">
  <a:themeElements>
    <a:clrScheme name="Bla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50000"/>
            </a:schemeClr>
          </a:solidFill>
          <a:headEnd type="none"/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>
              <a:lumMod val="50000"/>
            </a:schemeClr>
          </a:solidFill>
        </a:ln>
      </a:spPr>
      <a:bodyPr wrap="none" rtlCol="0" anchor="ctr">
        <a:spAutoFit/>
      </a:bodyPr>
      <a:lstStyle>
        <a:defPPr algn="l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2227</Words>
  <Application>Microsoft Office PowerPoint</Application>
  <PresentationFormat>Breitbild</PresentationFormat>
  <Paragraphs>353</Paragraphs>
  <Slides>40</Slides>
  <Notes>25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15</vt:i4>
      </vt:variant>
      <vt:variant>
        <vt:lpstr>Design</vt:lpstr>
      </vt:variant>
      <vt:variant>
        <vt:i4>7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40</vt:i4>
      </vt:variant>
    </vt:vector>
  </HeadingPairs>
  <TitlesOfParts>
    <vt:vector size="64" baseType="lpstr">
      <vt:lpstr>Arial</vt:lpstr>
      <vt:lpstr>Arial Narrow</vt:lpstr>
      <vt:lpstr>Calibri</vt:lpstr>
      <vt:lpstr>Calibri Light</vt:lpstr>
      <vt:lpstr>Helvetica Neue Light</vt:lpstr>
      <vt:lpstr>Lato</vt:lpstr>
      <vt:lpstr>Noto Sans</vt:lpstr>
      <vt:lpstr>RR Pioneer Bold</vt:lpstr>
      <vt:lpstr>RR Pioneer Light Condensed</vt:lpstr>
      <vt:lpstr>Source Sans Pro</vt:lpstr>
      <vt:lpstr>Symbol</vt:lpstr>
      <vt:lpstr>TT Norms Pro</vt:lpstr>
      <vt:lpstr>TT Norms Pro DemiBold</vt:lpstr>
      <vt:lpstr>TT Norms Pro ExtraLight</vt:lpstr>
      <vt:lpstr>Wingdings</vt:lpstr>
      <vt:lpstr>Larissa</vt:lpstr>
      <vt:lpstr>Larissa</vt:lpstr>
      <vt:lpstr>1_WEMAG Vorlage</vt:lpstr>
      <vt:lpstr>WEMAG Vorlage</vt:lpstr>
      <vt:lpstr>3_Vorlage Bilder Titel</vt:lpstr>
      <vt:lpstr>Larissa</vt:lpstr>
      <vt:lpstr>4_Vorlage Bilder Titel</vt:lpstr>
      <vt:lpstr>think-cell Folie</vt:lpstr>
      <vt:lpstr>think-cell Slide</vt:lpstr>
      <vt:lpstr>PowerPoint-Präsentation</vt:lpstr>
      <vt:lpstr>Die SK Verbundenergie AG ist Spezialist für Steuerung und Vermarktung flexibler Stromerzeugung</vt:lpstr>
      <vt:lpstr>Die WEMAG – Ein moderner Dienstleister stellt sich vor</vt:lpstr>
      <vt:lpstr>Ökologische Ausrichtung der Unternehmensstrategie</vt:lpstr>
      <vt:lpstr>PowerPoint-Präsentation</vt:lpstr>
      <vt:lpstr>PowerPoint-Präsentation</vt:lpstr>
      <vt:lpstr>Biogasspeicher Tüttendorf </vt:lpstr>
      <vt:lpstr>Stromerzeugung der 31. kW 2023  31.07.2023 bis 06.08. nach Erzeugerart</vt:lpstr>
      <vt:lpstr>Eine erfolgreiche Energiewende braucht Flexibilität zur Abdeckung der Residuallast</vt:lpstr>
      <vt:lpstr>Der Fahrplan der Biogasanlage Brand im Vergleich zu den Pumpspeicherkraftwerken in Deutschland</vt:lpstr>
      <vt:lpstr>Flexible Stromerzeugung: Die Gesamtproduktion um „Speicherkraftwerk“ der SKVE – 31. KW 2023</vt:lpstr>
      <vt:lpstr>Die relevanten Strommärkte für Biogasanlagen:  Spotmarkt für Handel, Regelleistung für Systemdienstleistungen</vt:lpstr>
      <vt:lpstr>Strompreisentwicklung am Beispiel – 19.03.23 - 18:00 Uhr</vt:lpstr>
      <vt:lpstr>Strompreisentwicklung am Beispiel – 19.03.23 - 18:00 Uhr</vt:lpstr>
      <vt:lpstr>Strompreisentwicklung am Beispiel – 19.03.23 - 18:00 Uhr</vt:lpstr>
      <vt:lpstr>Strompreisentwicklung am Beispiel – 26.09.23 - 07:00 Uhr</vt:lpstr>
      <vt:lpstr>Strompreisentwicklung am Beispiel – 26.09.23 - 07:00 Uhr</vt:lpstr>
      <vt:lpstr>Strompreisentwicklung am Beispiel – 26.09.23 - 07:00 Uhr</vt:lpstr>
      <vt:lpstr>PowerPoint-Präsentation</vt:lpstr>
      <vt:lpstr>Fahrpläne der SKVE berücksichtigen die gesamte Biogasanlage und unterstützen im täglichen Betrieb</vt:lpstr>
      <vt:lpstr>Beispiele für Erlöse einzelner Anlagen</vt:lpstr>
      <vt:lpstr>Beispiele für Erlöse einzelner Anlagen</vt:lpstr>
      <vt:lpstr>Beispiele für Erlöse einzelner Anlagen</vt:lpstr>
      <vt:lpstr>Beispiele für Erlöse einzelner Anlagen</vt:lpstr>
      <vt:lpstr>Zusatzerlöse bei vollautomatischen Fahrplanbetrieb nach Speichervolumen (Ausschaltdauer) und Bebauungsfaktor</vt:lpstr>
      <vt:lpstr>SKVE Speicherkraftwerk  -  App</vt:lpstr>
      <vt:lpstr>SKVE Speicherkraftwerk  -  App</vt:lpstr>
      <vt:lpstr>PowerPoint-Präsentation</vt:lpstr>
      <vt:lpstr>Flexzuschlag bringt neue Logik</vt:lpstr>
      <vt:lpstr>Flexibilitätsprämie + Flex-Zuschlag (2. Förderperiode) konnten das finanzieren, aber es gibt kaum mehr Anlagen für die Flex-Prämie  </vt:lpstr>
      <vt:lpstr>neu durch das EEG 2021: Flexibilisierung durch neuen „Satellit“ an der Wärmenutzung Radius für Wärmeverwertung wächst von 2 auf über 10 km Entfernung</vt:lpstr>
      <vt:lpstr> Option 3 plus: Speicherkraftwerk integriert PtG und Methanisierung </vt:lpstr>
      <vt:lpstr>PowerPoint-Präsentation</vt:lpstr>
      <vt:lpstr>Der nächste Impuls: Bedarfsgerechte Fütterung</vt:lpstr>
      <vt:lpstr>Jahreswechsel 2022 / 2023</vt:lpstr>
      <vt:lpstr>PowerPoint-Präsentation</vt:lpstr>
      <vt:lpstr>Möglichkeiten der Vermarktung für PV  +  Batteriespeicher  +  Eigenverbrauch</vt:lpstr>
      <vt:lpstr>Fahrweise eines Batteriespeichers 0,5 MW : 1 MWh 7 Tage</vt:lpstr>
      <vt:lpstr>Das sagen unsere Kunden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Torsten Coldewey</dc:creator>
  <cp:lastModifiedBy>Torsten Coldewey</cp:lastModifiedBy>
  <cp:revision>87</cp:revision>
  <dcterms:created xsi:type="dcterms:W3CDTF">2023-09-12T07:38:41Z</dcterms:created>
  <dcterms:modified xsi:type="dcterms:W3CDTF">2023-09-26T16:58:29Z</dcterms:modified>
</cp:coreProperties>
</file>